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Chi-Squared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Degrees of Freedom and the Chi-Squared Family of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17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Number of degrees of freedom = number of cells (after any combining) − number of constraints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Degrees of freedom measure how much information from the sample has not been used up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totals of the observed and expected frequencies must agree: this is a constraint (restriction)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you estimate a parameter by calculating it from the data, that is another constraint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rectangle of a table holding an observation is a cell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 coin is flipped 100 times: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There are 2 observed frequencies (heads, tails) and 1 constraint: the total must be 100.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043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ν = 2 − 1 = 1    (if you know one frequency, x, the other is 100 − x)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43440"/>
            <a:ext cx="510000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 dice is rolled 120 times: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There are 6 observed frequencies and 1 constraint (the total number of rolls).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4978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ν = 6 − 1 = 5    (any 5 of the frequencies fix the 6th)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83688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The χ² family of distributions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χ² (‘kye-squared’) distributions can be used as approximations for X²:</a:t>
            </a:r>
          </a:p>
        </p:txBody>
      </p:sp>
      <p:pic>
        <p:nvPicPr>
          <p:cNvPr id="10" name="Picture 9" descr="f_x2ch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3243600"/>
            <a:ext cx="3600000" cy="4076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8236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(‘nu’) is the number of degrees of freedom: χ²₄ is the χ² distribution with ν =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27032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X² is approximated well by χ²ν as long as none of the expected values Eᵢ are less than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Degrees of Freedom and the Chi-Squared Family of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920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any of the expected values are less than 5, combine frequencies in the table until they are 5 or more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Usually adjacent cells are combined: if one value is low the next one is also likely to be low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χ²ν distribution with ν equal to the number of degrees of freedom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a sample of 100 households, the expected number of dogs is as follows: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29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Dogs</a:t>
            </a:r>
          </a:p>
        </p:txBody>
      </p:sp>
      <p:sp>
        <p:nvSpPr>
          <p:cNvPr id="7" name="Rectangle 6"/>
          <p:cNvSpPr/>
          <p:nvPr/>
        </p:nvSpPr>
        <p:spPr>
          <a:xfrm>
            <a:off x="470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522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574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8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0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&gt;5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40000" y="129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000" y="153908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Expected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0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2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4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6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8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0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2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340000" y="153908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0000" y="183908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Select an appropriate chi-squared distribution to model the goodness of fit, X², for these data.</a:t>
            </a:r>
          </a:p>
        </p:txBody>
      </p:sp>
      <p:sp>
        <p:nvSpPr>
          <p:cNvPr id="25" name="Oval 24"/>
          <p:cNvSpPr/>
          <p:nvPr/>
        </p:nvSpPr>
        <p:spPr>
          <a:xfrm>
            <a:off x="6760000" y="1499080"/>
            <a:ext cx="1600000" cy="3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800000" y="23258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expected values for 4, 5 and &gt;5 dogs are less than 5, so combine them: 4 + 3 + 1 = 8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00000" y="27725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Dogs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700000" y="277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28000" y="277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56000" y="277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84000" y="277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12000" y="277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&gt;3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40000" y="277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00000" y="3012520"/>
            <a:ext cx="9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Expected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00000" y="301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28000" y="301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156000" y="301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84000" y="301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12000" y="301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340000" y="3012520"/>
            <a:ext cx="728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33725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Degrees of freedom = 5 − 1 = 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0000" y="35916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There are 5 cells, and 1 constraint: the total of the frequencies must be 100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00000" y="3875440"/>
            <a:ext cx="51000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Therefore X² ~ χ²₄ is the correct approximation.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Degrees of Freedom and the Chi-Squared Family of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468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given value of ν, the critical value exceeded with probability 5% is written χ²ν(5%) or χ²ν(0.05)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only reject the null hypothesis if there is a small chance of being wrong, typically 5%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table of percentage points of the χ² distribution (page 192)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Look down to the row for ν, and across to the column for the probability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With ν = 5 find the value of χ² that is exceeded with 0.05 probability.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56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ν</a:t>
            </a:r>
          </a:p>
        </p:txBody>
      </p:sp>
      <p:sp>
        <p:nvSpPr>
          <p:cNvPr id="7" name="Rectangle 6"/>
          <p:cNvSpPr/>
          <p:nvPr/>
        </p:nvSpPr>
        <p:spPr>
          <a:xfrm>
            <a:off x="4300000" y="15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0.995</a:t>
            </a:r>
          </a:p>
        </p:txBody>
      </p:sp>
      <p:sp>
        <p:nvSpPr>
          <p:cNvPr id="8" name="Rectangle 7"/>
          <p:cNvSpPr/>
          <p:nvPr/>
        </p:nvSpPr>
        <p:spPr>
          <a:xfrm>
            <a:off x="5060000" y="15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0.100</a:t>
            </a:r>
          </a:p>
        </p:txBody>
      </p:sp>
      <p:sp>
        <p:nvSpPr>
          <p:cNvPr id="9" name="Rectangle 8"/>
          <p:cNvSpPr/>
          <p:nvPr/>
        </p:nvSpPr>
        <p:spPr>
          <a:xfrm>
            <a:off x="5820000" y="15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0.050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0000" y="15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0.025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0000" y="180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0000" y="18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0.000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60000" y="18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2.705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20000" y="18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3.841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0000" y="18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5.024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00000" y="204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00000" y="20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0.010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60000" y="20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4.605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20000" y="20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5.991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0000" y="20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7.378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00000" y="228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00000" y="228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0.072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60000" y="228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6.251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820000" y="228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7.815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0000" y="228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9.348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00000" y="252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00000" y="252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0.207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60000" y="252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7.779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20000" y="252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9.488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80000" y="252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11.143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00000" y="276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300000" y="27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0.412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60000" y="27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9.236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820000" y="27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11.070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80000" y="276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12.832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800000" y="300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00000" y="30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0.676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60000" y="30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10.645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20000" y="30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12.592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0000" y="300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14.449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800000" y="324908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300000" y="32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0.989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060000" y="32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12.017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820000" y="32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14.067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80000" y="3249080"/>
            <a:ext cx="7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16.013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770000" y="2759080"/>
            <a:ext cx="3600000" cy="26000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20000" y="2739080"/>
            <a:ext cx="12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row ν = 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800000" y="1549080"/>
            <a:ext cx="800000" cy="1960000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720000" y="1269080"/>
            <a:ext cx="12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column 0.050</a:t>
            </a:r>
          </a:p>
        </p:txBody>
      </p:sp>
      <p:sp>
        <p:nvSpPr>
          <p:cNvPr id="50" name="Oval 49"/>
          <p:cNvSpPr/>
          <p:nvPr/>
        </p:nvSpPr>
        <p:spPr>
          <a:xfrm>
            <a:off x="5850000" y="2779080"/>
            <a:ext cx="700000" cy="2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800000" y="356908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 i="0">
                <a:solidFill>
                  <a:srgbClr val="FF0000"/>
                </a:solidFill>
                <a:latin typeface="Calibri"/>
              </a:rPr>
              <a:t>χ²₅(5%) = 11.070</a:t>
            </a:r>
          </a:p>
        </p:txBody>
      </p:sp>
      <p:pic>
        <p:nvPicPr>
          <p:cNvPr id="52" name="Picture 51" descr="chi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0" y="3939080"/>
            <a:ext cx="2800000" cy="146666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6900000" y="4089080"/>
            <a:ext cx="20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Also from the table: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χ²₅(10%) = 9.236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χ²₅(2.5%) = 12.832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Degrees of Freedom and the Chi-Squared Family of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significance level is the probability that the distribution exceeds the critical 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χ²₂(95%) = 0.103, so P(χ²₂ &gt; 0.103) = 95%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χ² distribution is continuous, so P(Y &lt; y) = 1 − P(Y &gt; 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also find values for χ² distributions on some calculators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7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the following critical values: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  χ²₃(95%)        ii  χ²₄(10%)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Find the smallest values of y such that: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 i  P(χ²₂ &gt; y) = 0.95        ii  P(χ²₄ &gt; y) = 0.99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852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ν</a:t>
            </a:r>
          </a:p>
        </p:txBody>
      </p:sp>
      <p:sp>
        <p:nvSpPr>
          <p:cNvPr id="7" name="Rectangle 6"/>
          <p:cNvSpPr/>
          <p:nvPr/>
        </p:nvSpPr>
        <p:spPr>
          <a:xfrm>
            <a:off x="4250000" y="18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0.995</a:t>
            </a:r>
          </a:p>
        </p:txBody>
      </p:sp>
      <p:sp>
        <p:nvSpPr>
          <p:cNvPr id="8" name="Rectangle 7"/>
          <p:cNvSpPr/>
          <p:nvPr/>
        </p:nvSpPr>
        <p:spPr>
          <a:xfrm>
            <a:off x="4910000" y="18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0.990</a:t>
            </a:r>
          </a:p>
        </p:txBody>
      </p:sp>
      <p:sp>
        <p:nvSpPr>
          <p:cNvPr id="9" name="Rectangle 8"/>
          <p:cNvSpPr/>
          <p:nvPr/>
        </p:nvSpPr>
        <p:spPr>
          <a:xfrm>
            <a:off x="5570000" y="18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0.975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30000" y="18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0.950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90000" y="18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0.100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50000" y="18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0.050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10000" y="18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0.025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00000" y="2092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50000" y="209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0.000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10000" y="209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70000" y="209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0.001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30000" y="209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0.004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90000" y="209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2.705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50000" y="209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3.841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10000" y="209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5.024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00000" y="2332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50000" y="233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910000" y="233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0.020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70000" y="233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0.051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30000" y="233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0.103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90000" y="233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4.605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550000" y="233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5.991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10000" y="233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7.378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00000" y="2572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50000" y="257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0.072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10000" y="257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0.115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570000" y="257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0.216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30000" y="257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0.352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90000" y="257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6.251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50000" y="257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7.815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10000" y="257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9.348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00000" y="2812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250000" y="281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0.207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10000" y="281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0.297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570000" y="281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0.484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30000" y="281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0.711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890000" y="281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7.779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550000" y="281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9.488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10000" y="281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11.143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800000" y="3052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250000" y="30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0.412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910000" y="30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0.554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570000" y="30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0.831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30000" y="30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1.145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90000" y="30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9.236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50000" y="30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11.070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210000" y="3052000"/>
            <a:ext cx="6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12.832</a:t>
            </a:r>
          </a:p>
        </p:txBody>
      </p:sp>
      <p:sp>
        <p:nvSpPr>
          <p:cNvPr id="54" name="Oval 53"/>
          <p:cNvSpPr/>
          <p:nvPr/>
        </p:nvSpPr>
        <p:spPr>
          <a:xfrm>
            <a:off x="6270000" y="2582000"/>
            <a:ext cx="580000" cy="2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800000" y="33920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 i   ν = 3, probability 0.95 (column 0.950):  χ²₃(95%) = 0.352</a:t>
            </a:r>
          </a:p>
        </p:txBody>
      </p:sp>
      <p:sp>
        <p:nvSpPr>
          <p:cNvPr id="56" name="Oval 55"/>
          <p:cNvSpPr/>
          <p:nvPr/>
        </p:nvSpPr>
        <p:spPr>
          <a:xfrm>
            <a:off x="6930000" y="2822000"/>
            <a:ext cx="580000" cy="2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800000" y="36110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ii  ν = 4, probability 0.10 (column 0.100):  χ²₄(10%) = 7.779</a:t>
            </a:r>
          </a:p>
        </p:txBody>
      </p:sp>
      <p:sp>
        <p:nvSpPr>
          <p:cNvPr id="58" name="Oval 57"/>
          <p:cNvSpPr/>
          <p:nvPr/>
        </p:nvSpPr>
        <p:spPr>
          <a:xfrm>
            <a:off x="6270000" y="2342000"/>
            <a:ext cx="580000" cy="2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800000" y="383016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  i   ν = 2, column 0.950:  P(χ²₂ &gt; 0.103) = 95%,  so y = 0.103</a:t>
            </a:r>
          </a:p>
        </p:txBody>
      </p:sp>
      <p:sp>
        <p:nvSpPr>
          <p:cNvPr id="60" name="Oval 59"/>
          <p:cNvSpPr/>
          <p:nvPr/>
        </p:nvSpPr>
        <p:spPr>
          <a:xfrm>
            <a:off x="4950000" y="2822000"/>
            <a:ext cx="580000" cy="2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800000" y="404924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ii  ν = 4, column 0.990:  P(χ²₄ &gt; 0.297) = 99%,  so y = 0.297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