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Chi-Squared Tests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1 Chapter 6</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6A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Goodness of Fit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300000" y="1050000"/>
            <a:ext cx="3300000" cy="3200400"/>
          </a:xfrm>
          <a:prstGeom prst="rect">
            <a:avLst/>
          </a:prstGeom>
          <a:noFill/>
        </p:spPr>
        <p:txBody>
          <a:bodyPr wrap="square" anchor="t" lIns="45720" rIns="45720">
            <a:spAutoFit/>
          </a:bodyPr>
          <a:lstStyle/>
          <a:p>
            <a:pPr algn="ctr"/>
            <a:r>
              <a:rPr sz="1200" b="1" i="0">
                <a:solidFill>
                  <a:srgbClr val="000000"/>
                </a:solidFill>
                <a:latin typeface="Calibri"/>
              </a:rPr>
              <a:t>Goodness of fit is concerned with measuring how well an observed frequency distribution fits a known distribution</a:t>
            </a:r>
          </a:p>
          <a:p>
            <a:pPr algn="ctr"/>
            <a:r>
              <a:rPr sz="1200" b="0" i="0">
                <a:solidFill>
                  <a:srgbClr val="000000"/>
                </a:solidFill>
                <a:latin typeface="Calibri"/>
              </a:rPr>
              <a:t/>
            </a:r>
          </a:p>
          <a:p>
            <a:pPr algn="ctr"/>
            <a:r>
              <a:rPr sz="1200" b="0" i="0">
                <a:solidFill>
                  <a:srgbClr val="000000"/>
                </a:solidFill>
                <a:latin typeface="Calibri"/>
              </a:rPr>
              <a:t>H₀: there is no difference between the observed and the theoretical distribution</a:t>
            </a:r>
          </a:p>
          <a:p>
            <a:pPr algn="ctr"/>
            <a:r>
              <a:rPr sz="1200" b="0" i="0">
                <a:solidFill>
                  <a:srgbClr val="000000"/>
                </a:solidFill>
                <a:latin typeface="Calibri"/>
              </a:rPr>
              <a:t/>
            </a:r>
          </a:p>
          <a:p>
            <a:pPr algn="ctr"/>
            <a:r>
              <a:rPr sz="1200" b="0" i="0">
                <a:solidFill>
                  <a:srgbClr val="000000"/>
                </a:solidFill>
                <a:latin typeface="Calibri"/>
              </a:rPr>
              <a:t>H₁: there is a difference between the observed and the theoretical distribution</a:t>
            </a:r>
          </a:p>
          <a:p>
            <a:pPr algn="ctr"/>
            <a:r>
              <a:rPr sz="1200" b="0" i="0">
                <a:solidFill>
                  <a:srgbClr val="000000"/>
                </a:solidFill>
                <a:latin typeface="Calibri"/>
              </a:rPr>
              <a:t/>
            </a:r>
          </a:p>
          <a:p>
            <a:pPr algn="ctr"/>
            <a:r>
              <a:rPr sz="1200" b="0" i="0">
                <a:solidFill>
                  <a:srgbClr val="000000"/>
                </a:solidFill>
                <a:latin typeface="Calibri"/>
              </a:rPr>
              <a:t>The null hypothesis assumes no difference: any differences are just due to natural variation</a:t>
            </a:r>
          </a:p>
          <a:p>
            <a:pPr algn="ctr"/>
            <a:r>
              <a:rPr sz="1200" b="0" i="0">
                <a:solidFill>
                  <a:srgbClr val="000000"/>
                </a:solidFill>
                <a:latin typeface="Calibri"/>
              </a:rPr>
              <a:t/>
            </a:r>
          </a:p>
          <a:p>
            <a:pPr algn="ctr"/>
            <a:r>
              <a:rPr sz="1200" b="0" i="0">
                <a:solidFill>
                  <a:srgbClr val="000000"/>
                </a:solidFill>
                <a:latin typeface="Calibri"/>
              </a:rPr>
              <a:t>Oᵢ = an observed frequency</a:t>
            </a:r>
          </a:p>
          <a:p>
            <a:pPr algn="ctr"/>
            <a:r>
              <a:rPr sz="1200" b="0" i="0">
                <a:solidFill>
                  <a:srgbClr val="000000"/>
                </a:solidFill>
                <a:latin typeface="Calibri"/>
              </a:rPr>
              <a:t>Eᵢ = an expected (theoretical) frequency, asserted by the null hypothesis</a:t>
            </a:r>
          </a:p>
        </p:txBody>
      </p:sp>
      <p:sp>
        <p:nvSpPr>
          <p:cNvPr id="5" name="TextBox 4"/>
          <p:cNvSpPr txBox="1"/>
          <p:nvPr/>
        </p:nvSpPr>
        <p:spPr>
          <a:xfrm>
            <a:off x="3800000" y="1050000"/>
            <a:ext cx="5100000" cy="426720"/>
          </a:xfrm>
          <a:prstGeom prst="rect">
            <a:avLst/>
          </a:prstGeom>
          <a:noFill/>
        </p:spPr>
        <p:txBody>
          <a:bodyPr wrap="square" anchor="t" lIns="45720" rIns="45720">
            <a:spAutoFit/>
          </a:bodyPr>
          <a:lstStyle/>
          <a:p>
            <a:pPr algn="l"/>
            <a:r>
              <a:rPr sz="1100" b="0" i="0">
                <a:solidFill>
                  <a:srgbClr val="000000"/>
                </a:solidFill>
                <a:latin typeface="Calibri"/>
              </a:rPr>
              <a:t>A dice is thrown 120 times with these results. If the dice is unbiased, what frequencies would you expect?</a:t>
            </a:r>
          </a:p>
        </p:txBody>
      </p:sp>
      <p:sp>
        <p:nvSpPr>
          <p:cNvPr id="6" name="Rectangle 5"/>
          <p:cNvSpPr/>
          <p:nvPr/>
        </p:nvSpPr>
        <p:spPr>
          <a:xfrm>
            <a:off x="3800000" y="1466720"/>
            <a:ext cx="15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Number, n</a:t>
            </a:r>
          </a:p>
        </p:txBody>
      </p:sp>
      <p:sp>
        <p:nvSpPr>
          <p:cNvPr id="7" name="Rectangle 6"/>
          <p:cNvSpPr/>
          <p:nvPr/>
        </p:nvSpPr>
        <p:spPr>
          <a:xfrm>
            <a:off x="5300000" y="146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1</a:t>
            </a:r>
          </a:p>
        </p:txBody>
      </p:sp>
      <p:sp>
        <p:nvSpPr>
          <p:cNvPr id="8" name="Rectangle 7"/>
          <p:cNvSpPr/>
          <p:nvPr/>
        </p:nvSpPr>
        <p:spPr>
          <a:xfrm>
            <a:off x="5820000" y="146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2</a:t>
            </a:r>
          </a:p>
        </p:txBody>
      </p:sp>
      <p:sp>
        <p:nvSpPr>
          <p:cNvPr id="9" name="Rectangle 8"/>
          <p:cNvSpPr/>
          <p:nvPr/>
        </p:nvSpPr>
        <p:spPr>
          <a:xfrm>
            <a:off x="6340000" y="146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3</a:t>
            </a:r>
          </a:p>
        </p:txBody>
      </p:sp>
      <p:sp>
        <p:nvSpPr>
          <p:cNvPr id="10" name="Rectangle 9"/>
          <p:cNvSpPr/>
          <p:nvPr/>
        </p:nvSpPr>
        <p:spPr>
          <a:xfrm>
            <a:off x="6860000" y="146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4</a:t>
            </a:r>
          </a:p>
        </p:txBody>
      </p:sp>
      <p:sp>
        <p:nvSpPr>
          <p:cNvPr id="11" name="Rectangle 10"/>
          <p:cNvSpPr/>
          <p:nvPr/>
        </p:nvSpPr>
        <p:spPr>
          <a:xfrm>
            <a:off x="7380000" y="146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5</a:t>
            </a:r>
          </a:p>
        </p:txBody>
      </p:sp>
      <p:sp>
        <p:nvSpPr>
          <p:cNvPr id="12" name="Rectangle 11"/>
          <p:cNvSpPr/>
          <p:nvPr/>
        </p:nvSpPr>
        <p:spPr>
          <a:xfrm>
            <a:off x="7900000" y="146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6</a:t>
            </a:r>
          </a:p>
        </p:txBody>
      </p:sp>
      <p:sp>
        <p:nvSpPr>
          <p:cNvPr id="13" name="Rectangle 12"/>
          <p:cNvSpPr/>
          <p:nvPr/>
        </p:nvSpPr>
        <p:spPr>
          <a:xfrm>
            <a:off x="3800000" y="1706720"/>
            <a:ext cx="15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Observed, Oᵢ</a:t>
            </a:r>
          </a:p>
        </p:txBody>
      </p:sp>
      <p:sp>
        <p:nvSpPr>
          <p:cNvPr id="14" name="Rectangle 13"/>
          <p:cNvSpPr/>
          <p:nvPr/>
        </p:nvSpPr>
        <p:spPr>
          <a:xfrm>
            <a:off x="5300000" y="170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23</a:t>
            </a:r>
          </a:p>
        </p:txBody>
      </p:sp>
      <p:sp>
        <p:nvSpPr>
          <p:cNvPr id="15" name="Rectangle 14"/>
          <p:cNvSpPr/>
          <p:nvPr/>
        </p:nvSpPr>
        <p:spPr>
          <a:xfrm>
            <a:off x="5820000" y="170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15</a:t>
            </a:r>
          </a:p>
        </p:txBody>
      </p:sp>
      <p:sp>
        <p:nvSpPr>
          <p:cNvPr id="16" name="Rectangle 15"/>
          <p:cNvSpPr/>
          <p:nvPr/>
        </p:nvSpPr>
        <p:spPr>
          <a:xfrm>
            <a:off x="6340000" y="170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25</a:t>
            </a:r>
          </a:p>
        </p:txBody>
      </p:sp>
      <p:sp>
        <p:nvSpPr>
          <p:cNvPr id="17" name="Rectangle 16"/>
          <p:cNvSpPr/>
          <p:nvPr/>
        </p:nvSpPr>
        <p:spPr>
          <a:xfrm>
            <a:off x="6860000" y="170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18</a:t>
            </a:r>
          </a:p>
        </p:txBody>
      </p:sp>
      <p:sp>
        <p:nvSpPr>
          <p:cNvPr id="18" name="Rectangle 17"/>
          <p:cNvSpPr/>
          <p:nvPr/>
        </p:nvSpPr>
        <p:spPr>
          <a:xfrm>
            <a:off x="7380000" y="170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21</a:t>
            </a:r>
          </a:p>
        </p:txBody>
      </p:sp>
      <p:sp>
        <p:nvSpPr>
          <p:cNvPr id="19" name="Rectangle 18"/>
          <p:cNvSpPr/>
          <p:nvPr/>
        </p:nvSpPr>
        <p:spPr>
          <a:xfrm>
            <a:off x="7900000" y="170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18</a:t>
            </a:r>
          </a:p>
        </p:txBody>
      </p:sp>
      <p:sp>
        <p:nvSpPr>
          <p:cNvPr id="20" name="Rectangle 19"/>
          <p:cNvSpPr/>
          <p:nvPr/>
        </p:nvSpPr>
        <p:spPr>
          <a:xfrm>
            <a:off x="3800000" y="1946720"/>
            <a:ext cx="15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Expected, Eᵢ</a:t>
            </a:r>
          </a:p>
        </p:txBody>
      </p:sp>
      <p:sp>
        <p:nvSpPr>
          <p:cNvPr id="21" name="Rectangle 20"/>
          <p:cNvSpPr/>
          <p:nvPr/>
        </p:nvSpPr>
        <p:spPr>
          <a:xfrm>
            <a:off x="5300000" y="194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20</a:t>
            </a:r>
          </a:p>
        </p:txBody>
      </p:sp>
      <p:sp>
        <p:nvSpPr>
          <p:cNvPr id="22" name="Rectangle 21"/>
          <p:cNvSpPr/>
          <p:nvPr/>
        </p:nvSpPr>
        <p:spPr>
          <a:xfrm>
            <a:off x="5820000" y="194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20</a:t>
            </a:r>
          </a:p>
        </p:txBody>
      </p:sp>
      <p:sp>
        <p:nvSpPr>
          <p:cNvPr id="23" name="Rectangle 22"/>
          <p:cNvSpPr/>
          <p:nvPr/>
        </p:nvSpPr>
        <p:spPr>
          <a:xfrm>
            <a:off x="6340000" y="194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20</a:t>
            </a:r>
          </a:p>
        </p:txBody>
      </p:sp>
      <p:sp>
        <p:nvSpPr>
          <p:cNvPr id="24" name="Rectangle 23"/>
          <p:cNvSpPr/>
          <p:nvPr/>
        </p:nvSpPr>
        <p:spPr>
          <a:xfrm>
            <a:off x="6860000" y="194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20</a:t>
            </a:r>
          </a:p>
        </p:txBody>
      </p:sp>
      <p:sp>
        <p:nvSpPr>
          <p:cNvPr id="25" name="Rectangle 24"/>
          <p:cNvSpPr/>
          <p:nvPr/>
        </p:nvSpPr>
        <p:spPr>
          <a:xfrm>
            <a:off x="7380000" y="194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20</a:t>
            </a:r>
          </a:p>
        </p:txBody>
      </p:sp>
      <p:sp>
        <p:nvSpPr>
          <p:cNvPr id="26" name="Rectangle 25"/>
          <p:cNvSpPr/>
          <p:nvPr/>
        </p:nvSpPr>
        <p:spPr>
          <a:xfrm>
            <a:off x="7900000" y="1946720"/>
            <a:ext cx="5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20</a:t>
            </a:r>
          </a:p>
        </p:txBody>
      </p:sp>
      <p:sp>
        <p:nvSpPr>
          <p:cNvPr id="27" name="TextBox 26"/>
          <p:cNvSpPr txBox="1"/>
          <p:nvPr/>
        </p:nvSpPr>
        <p:spPr>
          <a:xfrm>
            <a:off x="3800000" y="2226720"/>
            <a:ext cx="5100000" cy="260000"/>
          </a:xfrm>
          <a:prstGeom prst="rect">
            <a:avLst/>
          </a:prstGeom>
          <a:noFill/>
        </p:spPr>
        <p:txBody>
          <a:bodyPr wrap="square" anchor="t" lIns="45720" rIns="45720">
            <a:spAutoFit/>
          </a:bodyPr>
          <a:lstStyle/>
          <a:p>
            <a:pPr algn="l"/>
            <a:r>
              <a:rPr sz="1100" b="0" i="0">
                <a:solidFill>
                  <a:srgbClr val="FF0000"/>
                </a:solidFill>
                <a:latin typeface="Calibri"/>
              </a:rPr>
              <a:t>P(X = x) × 120 = ⅙ × 120 = 20</a:t>
            </a:r>
          </a:p>
        </p:txBody>
      </p:sp>
      <p:pic>
        <p:nvPicPr>
          <p:cNvPr id="28" name="Picture 27" descr="dice_bar.png"/>
          <p:cNvPicPr>
            <a:picLocks noChangeAspect="1"/>
          </p:cNvPicPr>
          <p:nvPr/>
        </p:nvPicPr>
        <p:blipFill>
          <a:blip r:embed="rId2"/>
          <a:stretch>
            <a:fillRect/>
          </a:stretch>
        </p:blipFill>
        <p:spPr>
          <a:xfrm>
            <a:off x="3700000" y="2516720"/>
            <a:ext cx="2500000" cy="1500000"/>
          </a:xfrm>
          <a:prstGeom prst="rect">
            <a:avLst/>
          </a:prstGeom>
        </p:spPr>
      </p:pic>
      <p:sp>
        <p:nvSpPr>
          <p:cNvPr id="29" name="TextBox 28"/>
          <p:cNvSpPr txBox="1"/>
          <p:nvPr/>
        </p:nvSpPr>
        <p:spPr>
          <a:xfrm>
            <a:off x="6350000" y="2516720"/>
            <a:ext cx="2500000" cy="300000"/>
          </a:xfrm>
          <a:prstGeom prst="rect">
            <a:avLst/>
          </a:prstGeom>
          <a:noFill/>
        </p:spPr>
        <p:txBody>
          <a:bodyPr wrap="square" anchor="t" lIns="45720" rIns="45720">
            <a:spAutoFit/>
          </a:bodyPr>
          <a:lstStyle/>
          <a:p>
            <a:pPr algn="l"/>
            <a:r>
              <a:rPr sz="1100" b="0" i="0">
                <a:solidFill>
                  <a:srgbClr val="000000"/>
                </a:solidFill>
                <a:latin typeface="Calibri"/>
              </a:rPr>
              <a:t>The measure of goodness of fit is:</a:t>
            </a:r>
          </a:p>
        </p:txBody>
      </p:sp>
      <p:pic>
        <p:nvPicPr>
          <p:cNvPr id="30" name="Picture 29" descr="f_x2.png"/>
          <p:cNvPicPr>
            <a:picLocks noChangeAspect="1"/>
          </p:cNvPicPr>
          <p:nvPr/>
        </p:nvPicPr>
        <p:blipFill>
          <a:blip r:embed="rId3"/>
          <a:stretch>
            <a:fillRect/>
          </a:stretch>
        </p:blipFill>
        <p:spPr>
          <a:xfrm>
            <a:off x="6650000" y="2796720"/>
            <a:ext cx="1500000" cy="564130"/>
          </a:xfrm>
          <a:prstGeom prst="rect">
            <a:avLst/>
          </a:prstGeom>
        </p:spPr>
      </p:pic>
      <p:sp>
        <p:nvSpPr>
          <p:cNvPr id="31" name="TextBox 30"/>
          <p:cNvSpPr txBox="1"/>
          <p:nvPr/>
        </p:nvSpPr>
        <p:spPr>
          <a:xfrm>
            <a:off x="6350000" y="3416720"/>
            <a:ext cx="2500000" cy="300000"/>
          </a:xfrm>
          <a:prstGeom prst="rect">
            <a:avLst/>
          </a:prstGeom>
          <a:noFill/>
        </p:spPr>
        <p:txBody>
          <a:bodyPr wrap="square" anchor="t" lIns="45720" rIns="45720">
            <a:spAutoFit/>
          </a:bodyPr>
          <a:lstStyle/>
          <a:p>
            <a:pPr algn="l"/>
            <a:r>
              <a:rPr sz="1100" b="0" i="0">
                <a:solidFill>
                  <a:srgbClr val="000000"/>
                </a:solidFill>
                <a:latin typeface="Calibri"/>
              </a:rPr>
              <a:t>An easier way to calculate it:</a:t>
            </a:r>
          </a:p>
        </p:txBody>
      </p:sp>
      <p:pic>
        <p:nvPicPr>
          <p:cNvPr id="32" name="Picture 31" descr="f_x2alt.png"/>
          <p:cNvPicPr>
            <a:picLocks noChangeAspect="1"/>
          </p:cNvPicPr>
          <p:nvPr/>
        </p:nvPicPr>
        <p:blipFill>
          <a:blip r:embed="rId4"/>
          <a:stretch>
            <a:fillRect/>
          </a:stretch>
        </p:blipFill>
        <p:spPr>
          <a:xfrm>
            <a:off x="6650000" y="3696720"/>
            <a:ext cx="1500000" cy="359341"/>
          </a:xfrm>
          <a:prstGeom prst="rect">
            <a:avLst/>
          </a:prstGeom>
        </p:spPr>
      </p:pic>
      <p:sp>
        <p:nvSpPr>
          <p:cNvPr id="33" name="TextBox 32"/>
          <p:cNvSpPr txBox="1"/>
          <p:nvPr/>
        </p:nvSpPr>
        <p:spPr>
          <a:xfrm>
            <a:off x="6350000" y="4146720"/>
            <a:ext cx="2500000" cy="450000"/>
          </a:xfrm>
          <a:prstGeom prst="rect">
            <a:avLst/>
          </a:prstGeom>
          <a:noFill/>
        </p:spPr>
        <p:txBody>
          <a:bodyPr wrap="square" anchor="t" lIns="45720" rIns="45720">
            <a:spAutoFit/>
          </a:bodyPr>
          <a:lstStyle/>
          <a:p>
            <a:pPr algn="l"/>
            <a:r>
              <a:rPr sz="1000" b="0" i="0">
                <a:solidFill>
                  <a:srgbClr val="FF0000"/>
                </a:solidFill>
                <a:latin typeface="Calibri"/>
              </a:rPr>
              <a:t>since ΣEᵢ = ΣOᵢ = N, the total frequency</a:t>
            </a:r>
          </a:p>
        </p:txBody>
      </p:sp>
      <p:sp>
        <p:nvSpPr>
          <p:cNvPr id="34" name="TextBox 33"/>
          <p:cNvSpPr txBox="1"/>
          <p:nvPr/>
        </p:nvSpPr>
        <p:spPr>
          <a:xfrm>
            <a:off x="3800000" y="4666720"/>
            <a:ext cx="5100000" cy="600000"/>
          </a:xfrm>
          <a:prstGeom prst="rect">
            <a:avLst/>
          </a:prstGeom>
          <a:noFill/>
        </p:spPr>
        <p:txBody>
          <a:bodyPr wrap="square" anchor="t" lIns="45720" rIns="45720">
            <a:spAutoFit/>
          </a:bodyPr>
          <a:lstStyle/>
          <a:p>
            <a:pPr algn="l"/>
            <a:r>
              <a:rPr sz="1100" b="0" i="0">
                <a:solidFill>
                  <a:srgbClr val="FF0000"/>
                </a:solidFill>
                <a:latin typeface="Calibri"/>
              </a:rPr>
              <a:t>The worse the fit, the larger the differences between observed and expected values, and the larger X² is. X² is never negative.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9" grpId="0" animBg="1"/>
      <p:bldP spid="31" grpId="0" animBg="1"/>
      <p:bldP spid="33" grpId="0" animBg="1"/>
      <p:bldP spid="34"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Goodness of Fit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300000" y="1050000"/>
            <a:ext cx="3300000" cy="1188720"/>
          </a:xfrm>
          <a:prstGeom prst="rect">
            <a:avLst/>
          </a:prstGeom>
          <a:noFill/>
        </p:spPr>
        <p:txBody>
          <a:bodyPr wrap="square" anchor="t" lIns="45720" rIns="45720">
            <a:spAutoFit/>
          </a:bodyPr>
          <a:lstStyle/>
          <a:p>
            <a:pPr algn="ctr"/>
            <a:r>
              <a:rPr sz="1200" b="1" i="0">
                <a:solidFill>
                  <a:srgbClr val="000000"/>
                </a:solidFill>
                <a:latin typeface="Calibri"/>
              </a:rPr>
              <a:t>The null hypothesis is what we believe unless the evidence tells us otherwise</a:t>
            </a:r>
          </a:p>
          <a:p>
            <a:pPr algn="ctr"/>
            <a:r>
              <a:rPr sz="1200" b="0" i="0">
                <a:solidFill>
                  <a:srgbClr val="000000"/>
                </a:solidFill>
                <a:latin typeface="Calibri"/>
              </a:rPr>
              <a:t/>
            </a:r>
          </a:p>
          <a:p>
            <a:pPr algn="ctr"/>
            <a:r>
              <a:rPr sz="1200" b="0" i="0">
                <a:solidFill>
                  <a:srgbClr val="000000"/>
                </a:solidFill>
                <a:latin typeface="Calibri"/>
              </a:rPr>
              <a:t>Here we think the spinners are fair, so H₀ says the observed distribution is the same as the theoretical one</a:t>
            </a:r>
          </a:p>
        </p:txBody>
      </p:sp>
      <p:sp>
        <p:nvSpPr>
          <p:cNvPr id="5" name="TextBox 4"/>
          <p:cNvSpPr txBox="1"/>
          <p:nvPr/>
        </p:nvSpPr>
        <p:spPr>
          <a:xfrm>
            <a:off x="3800000" y="1050000"/>
            <a:ext cx="5100000" cy="762000"/>
          </a:xfrm>
          <a:prstGeom prst="rect">
            <a:avLst/>
          </a:prstGeom>
          <a:noFill/>
        </p:spPr>
        <p:txBody>
          <a:bodyPr wrap="square" anchor="t" lIns="45720" rIns="45720">
            <a:spAutoFit/>
          </a:bodyPr>
          <a:lstStyle/>
          <a:p>
            <a:pPr algn="l"/>
            <a:r>
              <a:rPr sz="1100" b="0" i="0">
                <a:solidFill>
                  <a:srgbClr val="000000"/>
                </a:solidFill>
                <a:latin typeface="Calibri"/>
              </a:rPr>
              <a:t>Billy and Mel each have two 4-sided spinners numbered 1–4. They each carry out experiments, where they spin their spinners at the same time, and add the scores together. After each student has carried out 160 experiments, the frequency distributions are as follows:</a:t>
            </a:r>
          </a:p>
        </p:txBody>
      </p:sp>
      <p:sp>
        <p:nvSpPr>
          <p:cNvPr id="6" name="Rectangle 5"/>
          <p:cNvSpPr/>
          <p:nvPr/>
        </p:nvSpPr>
        <p:spPr>
          <a:xfrm>
            <a:off x="3800000" y="180200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Number, n</a:t>
            </a:r>
          </a:p>
        </p:txBody>
      </p:sp>
      <p:sp>
        <p:nvSpPr>
          <p:cNvPr id="7" name="Rectangle 6"/>
          <p:cNvSpPr/>
          <p:nvPr/>
        </p:nvSpPr>
        <p:spPr>
          <a:xfrm>
            <a:off x="552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2</a:t>
            </a:r>
          </a:p>
        </p:txBody>
      </p:sp>
      <p:sp>
        <p:nvSpPr>
          <p:cNvPr id="8" name="Rectangle 7"/>
          <p:cNvSpPr/>
          <p:nvPr/>
        </p:nvSpPr>
        <p:spPr>
          <a:xfrm>
            <a:off x="600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3</a:t>
            </a:r>
          </a:p>
        </p:txBody>
      </p:sp>
      <p:sp>
        <p:nvSpPr>
          <p:cNvPr id="9" name="Rectangle 8"/>
          <p:cNvSpPr/>
          <p:nvPr/>
        </p:nvSpPr>
        <p:spPr>
          <a:xfrm>
            <a:off x="648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4</a:t>
            </a:r>
          </a:p>
        </p:txBody>
      </p:sp>
      <p:sp>
        <p:nvSpPr>
          <p:cNvPr id="10" name="Rectangle 9"/>
          <p:cNvSpPr/>
          <p:nvPr/>
        </p:nvSpPr>
        <p:spPr>
          <a:xfrm>
            <a:off x="696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5</a:t>
            </a:r>
          </a:p>
        </p:txBody>
      </p:sp>
      <p:sp>
        <p:nvSpPr>
          <p:cNvPr id="11" name="Rectangle 10"/>
          <p:cNvSpPr/>
          <p:nvPr/>
        </p:nvSpPr>
        <p:spPr>
          <a:xfrm>
            <a:off x="744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6</a:t>
            </a:r>
          </a:p>
        </p:txBody>
      </p:sp>
      <p:sp>
        <p:nvSpPr>
          <p:cNvPr id="12" name="Rectangle 11"/>
          <p:cNvSpPr/>
          <p:nvPr/>
        </p:nvSpPr>
        <p:spPr>
          <a:xfrm>
            <a:off x="792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7</a:t>
            </a:r>
          </a:p>
        </p:txBody>
      </p:sp>
      <p:sp>
        <p:nvSpPr>
          <p:cNvPr id="13" name="Rectangle 12"/>
          <p:cNvSpPr/>
          <p:nvPr/>
        </p:nvSpPr>
        <p:spPr>
          <a:xfrm>
            <a:off x="8400000" y="180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8</a:t>
            </a:r>
          </a:p>
        </p:txBody>
      </p:sp>
      <p:sp>
        <p:nvSpPr>
          <p:cNvPr id="14" name="Rectangle 13"/>
          <p:cNvSpPr/>
          <p:nvPr/>
        </p:nvSpPr>
        <p:spPr>
          <a:xfrm>
            <a:off x="3800000" y="204200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Observed by Billy (Oᵢ)</a:t>
            </a:r>
          </a:p>
        </p:txBody>
      </p:sp>
      <p:sp>
        <p:nvSpPr>
          <p:cNvPr id="15" name="Rectangle 14"/>
          <p:cNvSpPr/>
          <p:nvPr/>
        </p:nvSpPr>
        <p:spPr>
          <a:xfrm>
            <a:off x="552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6" name="Rectangle 15"/>
          <p:cNvSpPr/>
          <p:nvPr/>
        </p:nvSpPr>
        <p:spPr>
          <a:xfrm>
            <a:off x="600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a:t>
            </a:r>
          </a:p>
        </p:txBody>
      </p:sp>
      <p:sp>
        <p:nvSpPr>
          <p:cNvPr id="17" name="Rectangle 16"/>
          <p:cNvSpPr/>
          <p:nvPr/>
        </p:nvSpPr>
        <p:spPr>
          <a:xfrm>
            <a:off x="648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a:t>
            </a:r>
          </a:p>
        </p:txBody>
      </p:sp>
      <p:sp>
        <p:nvSpPr>
          <p:cNvPr id="18" name="Rectangle 17"/>
          <p:cNvSpPr/>
          <p:nvPr/>
        </p:nvSpPr>
        <p:spPr>
          <a:xfrm>
            <a:off x="696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41</a:t>
            </a:r>
          </a:p>
        </p:txBody>
      </p:sp>
      <p:sp>
        <p:nvSpPr>
          <p:cNvPr id="19" name="Rectangle 18"/>
          <p:cNvSpPr/>
          <p:nvPr/>
        </p:nvSpPr>
        <p:spPr>
          <a:xfrm>
            <a:off x="744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a:t>
            </a:r>
          </a:p>
        </p:txBody>
      </p:sp>
      <p:sp>
        <p:nvSpPr>
          <p:cNvPr id="20" name="Rectangle 19"/>
          <p:cNvSpPr/>
          <p:nvPr/>
        </p:nvSpPr>
        <p:spPr>
          <a:xfrm>
            <a:off x="792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a:t>
            </a:r>
          </a:p>
        </p:txBody>
      </p:sp>
      <p:sp>
        <p:nvSpPr>
          <p:cNvPr id="21" name="Rectangle 20"/>
          <p:cNvSpPr/>
          <p:nvPr/>
        </p:nvSpPr>
        <p:spPr>
          <a:xfrm>
            <a:off x="8400000" y="204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2" name="Rectangle 21"/>
          <p:cNvSpPr/>
          <p:nvPr/>
        </p:nvSpPr>
        <p:spPr>
          <a:xfrm>
            <a:off x="3800000" y="228200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Observed by Mel (Oᵢ)</a:t>
            </a:r>
          </a:p>
        </p:txBody>
      </p:sp>
      <p:sp>
        <p:nvSpPr>
          <p:cNvPr id="23" name="Rectangle 22"/>
          <p:cNvSpPr/>
          <p:nvPr/>
        </p:nvSpPr>
        <p:spPr>
          <a:xfrm>
            <a:off x="552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24" name="Rectangle 23"/>
          <p:cNvSpPr/>
          <p:nvPr/>
        </p:nvSpPr>
        <p:spPr>
          <a:xfrm>
            <a:off x="600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25" name="Rectangle 24"/>
          <p:cNvSpPr/>
          <p:nvPr/>
        </p:nvSpPr>
        <p:spPr>
          <a:xfrm>
            <a:off x="648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a:t>
            </a:r>
          </a:p>
        </p:txBody>
      </p:sp>
      <p:sp>
        <p:nvSpPr>
          <p:cNvPr id="26" name="Rectangle 25"/>
          <p:cNvSpPr/>
          <p:nvPr/>
        </p:nvSpPr>
        <p:spPr>
          <a:xfrm>
            <a:off x="696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37</a:t>
            </a:r>
          </a:p>
        </p:txBody>
      </p:sp>
      <p:sp>
        <p:nvSpPr>
          <p:cNvPr id="27" name="Rectangle 26"/>
          <p:cNvSpPr/>
          <p:nvPr/>
        </p:nvSpPr>
        <p:spPr>
          <a:xfrm>
            <a:off x="744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35</a:t>
            </a:r>
          </a:p>
        </p:txBody>
      </p:sp>
      <p:sp>
        <p:nvSpPr>
          <p:cNvPr id="28" name="Rectangle 27"/>
          <p:cNvSpPr/>
          <p:nvPr/>
        </p:nvSpPr>
        <p:spPr>
          <a:xfrm>
            <a:off x="792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29</a:t>
            </a:r>
          </a:p>
        </p:txBody>
      </p:sp>
      <p:sp>
        <p:nvSpPr>
          <p:cNvPr id="29" name="Rectangle 28"/>
          <p:cNvSpPr/>
          <p:nvPr/>
        </p:nvSpPr>
        <p:spPr>
          <a:xfrm>
            <a:off x="8400000" y="228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0" name="Rectangle 29"/>
          <p:cNvSpPr/>
          <p:nvPr/>
        </p:nvSpPr>
        <p:spPr>
          <a:xfrm>
            <a:off x="3800000" y="252200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Expected (Eᵢ)</a:t>
            </a:r>
          </a:p>
        </p:txBody>
      </p:sp>
      <p:sp>
        <p:nvSpPr>
          <p:cNvPr id="31" name="Rectangle 30"/>
          <p:cNvSpPr/>
          <p:nvPr/>
        </p:nvSpPr>
        <p:spPr>
          <a:xfrm>
            <a:off x="552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2" name="Rectangle 31"/>
          <p:cNvSpPr/>
          <p:nvPr/>
        </p:nvSpPr>
        <p:spPr>
          <a:xfrm>
            <a:off x="600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3" name="Rectangle 32"/>
          <p:cNvSpPr/>
          <p:nvPr/>
        </p:nvSpPr>
        <p:spPr>
          <a:xfrm>
            <a:off x="648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34" name="Rectangle 33"/>
          <p:cNvSpPr/>
          <p:nvPr/>
        </p:nvSpPr>
        <p:spPr>
          <a:xfrm>
            <a:off x="696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35" name="Rectangle 34"/>
          <p:cNvSpPr/>
          <p:nvPr/>
        </p:nvSpPr>
        <p:spPr>
          <a:xfrm>
            <a:off x="744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36" name="Rectangle 35"/>
          <p:cNvSpPr/>
          <p:nvPr/>
        </p:nvSpPr>
        <p:spPr>
          <a:xfrm>
            <a:off x="792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7" name="Rectangle 36"/>
          <p:cNvSpPr/>
          <p:nvPr/>
        </p:nvSpPr>
        <p:spPr>
          <a:xfrm>
            <a:off x="8400000" y="252200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8" name="TextBox 37"/>
          <p:cNvSpPr txBox="1"/>
          <p:nvPr/>
        </p:nvSpPr>
        <p:spPr>
          <a:xfrm>
            <a:off x="3800000" y="2812000"/>
            <a:ext cx="5100000" cy="259080"/>
          </a:xfrm>
          <a:prstGeom prst="rect">
            <a:avLst/>
          </a:prstGeom>
          <a:noFill/>
        </p:spPr>
        <p:txBody>
          <a:bodyPr wrap="square" anchor="t" lIns="45720" rIns="45720">
            <a:spAutoFit/>
          </a:bodyPr>
          <a:lstStyle/>
          <a:p>
            <a:pPr algn="l"/>
            <a:r>
              <a:rPr sz="1100" b="0" i="0">
                <a:solidFill>
                  <a:srgbClr val="000000"/>
                </a:solidFill>
                <a:latin typeface="Calibri"/>
              </a:rPr>
              <a:t>Both Billy and Mel believe that their spinners are fair.</a:t>
            </a:r>
          </a:p>
        </p:txBody>
      </p:sp>
      <p:sp>
        <p:nvSpPr>
          <p:cNvPr id="39" name="TextBox 38"/>
          <p:cNvSpPr txBox="1"/>
          <p:nvPr/>
        </p:nvSpPr>
        <p:spPr>
          <a:xfrm>
            <a:off x="3800000" y="3031080"/>
            <a:ext cx="5100000" cy="259080"/>
          </a:xfrm>
          <a:prstGeom prst="rect">
            <a:avLst/>
          </a:prstGeom>
          <a:noFill/>
        </p:spPr>
        <p:txBody>
          <a:bodyPr wrap="square" anchor="t" lIns="45720" rIns="45720">
            <a:spAutoFit/>
          </a:bodyPr>
          <a:lstStyle/>
          <a:p>
            <a:pPr algn="l"/>
            <a:r>
              <a:rPr sz="1100" b="0" i="0">
                <a:solidFill>
                  <a:srgbClr val="000000"/>
                </a:solidFill>
                <a:latin typeface="Calibri"/>
              </a:rPr>
              <a:t>a  State the null and alternative hypotheses for the experiment.</a:t>
            </a:r>
          </a:p>
        </p:txBody>
      </p:sp>
      <p:sp>
        <p:nvSpPr>
          <p:cNvPr id="40" name="TextBox 39"/>
          <p:cNvSpPr txBox="1"/>
          <p:nvPr/>
        </p:nvSpPr>
        <p:spPr>
          <a:xfrm>
            <a:off x="3800000" y="3250160"/>
            <a:ext cx="5100000" cy="259080"/>
          </a:xfrm>
          <a:prstGeom prst="rect">
            <a:avLst/>
          </a:prstGeom>
          <a:noFill/>
        </p:spPr>
        <p:txBody>
          <a:bodyPr wrap="square" anchor="t" lIns="45720" rIns="45720">
            <a:spAutoFit/>
          </a:bodyPr>
          <a:lstStyle/>
          <a:p>
            <a:pPr algn="l"/>
            <a:r>
              <a:rPr sz="1100" b="0" i="0">
                <a:solidFill>
                  <a:srgbClr val="000000"/>
                </a:solidFill>
                <a:latin typeface="Calibri"/>
              </a:rPr>
              <a:t>One of the students has a biased spinner.</a:t>
            </a:r>
          </a:p>
        </p:txBody>
      </p:sp>
      <p:sp>
        <p:nvSpPr>
          <p:cNvPr id="41" name="TextBox 40"/>
          <p:cNvSpPr txBox="1"/>
          <p:nvPr/>
        </p:nvSpPr>
        <p:spPr>
          <a:xfrm>
            <a:off x="3800000" y="3469240"/>
            <a:ext cx="5100000" cy="426720"/>
          </a:xfrm>
          <a:prstGeom prst="rect">
            <a:avLst/>
          </a:prstGeom>
          <a:noFill/>
        </p:spPr>
        <p:txBody>
          <a:bodyPr wrap="square" anchor="t" lIns="45720" rIns="45720">
            <a:spAutoFit/>
          </a:bodyPr>
          <a:lstStyle/>
          <a:p>
            <a:pPr algn="l"/>
            <a:r>
              <a:rPr sz="1100" b="0" i="0">
                <a:solidFill>
                  <a:srgbClr val="000000"/>
                </a:solidFill>
                <a:latin typeface="Calibri"/>
              </a:rPr>
              <a:t>b  Calculate the goodness of fit for both students, and determine which of them is most likely to have the biased spinner.</a:t>
            </a:r>
          </a:p>
        </p:txBody>
      </p:sp>
      <p:sp>
        <p:nvSpPr>
          <p:cNvPr id="42" name="TextBox 41"/>
          <p:cNvSpPr txBox="1"/>
          <p:nvPr/>
        </p:nvSpPr>
        <p:spPr>
          <a:xfrm>
            <a:off x="3800000" y="3935960"/>
            <a:ext cx="5100000" cy="426720"/>
          </a:xfrm>
          <a:prstGeom prst="rect">
            <a:avLst/>
          </a:prstGeom>
          <a:noFill/>
        </p:spPr>
        <p:txBody>
          <a:bodyPr wrap="square" anchor="t" lIns="45720" rIns="45720">
            <a:spAutoFit/>
          </a:bodyPr>
          <a:lstStyle/>
          <a:p>
            <a:pPr algn="l"/>
            <a:r>
              <a:rPr sz="1100" b="0" i="0">
                <a:solidFill>
                  <a:srgbClr val="000000"/>
                </a:solidFill>
                <a:latin typeface="Calibri"/>
              </a:rPr>
              <a:t>a  H₀: the observed distribution is the same as the theoretical distribution (the spinner is unbiased).</a:t>
            </a:r>
          </a:p>
        </p:txBody>
      </p:sp>
      <p:sp>
        <p:nvSpPr>
          <p:cNvPr id="43" name="TextBox 42"/>
          <p:cNvSpPr txBox="1"/>
          <p:nvPr/>
        </p:nvSpPr>
        <p:spPr>
          <a:xfrm>
            <a:off x="3800000" y="4322680"/>
            <a:ext cx="5100000" cy="426720"/>
          </a:xfrm>
          <a:prstGeom prst="rect">
            <a:avLst/>
          </a:prstGeom>
          <a:noFill/>
        </p:spPr>
        <p:txBody>
          <a:bodyPr wrap="square" anchor="t" lIns="45720" rIns="45720">
            <a:spAutoFit/>
          </a:bodyPr>
          <a:lstStyle/>
          <a:p>
            <a:pPr algn="l"/>
            <a:r>
              <a:rPr sz="1100" b="0" i="0">
                <a:solidFill>
                  <a:srgbClr val="000000"/>
                </a:solidFill>
                <a:latin typeface="Calibri"/>
              </a:rPr>
              <a:t>    H₁: the observed distribution is different to the theoretical distribution (the spinner is biased).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Goodness of Fit</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6A</a:t>
            </a:r>
          </a:p>
        </p:txBody>
      </p:sp>
      <p:sp>
        <p:nvSpPr>
          <p:cNvPr id="4" name="TextBox 3"/>
          <p:cNvSpPr txBox="1"/>
          <p:nvPr/>
        </p:nvSpPr>
        <p:spPr>
          <a:xfrm>
            <a:off x="300000" y="1050000"/>
            <a:ext cx="3300000" cy="2286000"/>
          </a:xfrm>
          <a:prstGeom prst="rect">
            <a:avLst/>
          </a:prstGeom>
          <a:noFill/>
        </p:spPr>
        <p:txBody>
          <a:bodyPr wrap="square" anchor="t" lIns="45720" rIns="45720">
            <a:spAutoFit/>
          </a:bodyPr>
          <a:lstStyle/>
          <a:p>
            <a:pPr algn="ctr"/>
            <a:r>
              <a:rPr sz="1200" b="1" i="0">
                <a:solidFill>
                  <a:srgbClr val="000000"/>
                </a:solidFill>
                <a:latin typeface="Calibri"/>
              </a:rPr>
              <a:t>Calculate (Oᵢ − Eᵢ)²/Eᵢ for each value and add them up</a:t>
            </a:r>
          </a:p>
          <a:p>
            <a:pPr algn="ctr"/>
            <a:r>
              <a:rPr sz="1200" b="0" i="0">
                <a:solidFill>
                  <a:srgbClr val="000000"/>
                </a:solidFill>
                <a:latin typeface="Calibri"/>
              </a:rPr>
              <a:t/>
            </a:r>
          </a:p>
          <a:p>
            <a:pPr algn="ctr"/>
            <a:r>
              <a:rPr sz="1200" b="0" i="0">
                <a:solidFill>
                  <a:srgbClr val="000000"/>
                </a:solidFill>
                <a:latin typeface="Calibri"/>
              </a:rPr>
              <a:t>or calculate Oᵢ²/Eᵢ for each value, add them up and subtract N = 160</a:t>
            </a:r>
          </a:p>
          <a:p>
            <a:pPr algn="ctr"/>
            <a:r>
              <a:rPr sz="1200" b="0" i="0">
                <a:solidFill>
                  <a:srgbClr val="000000"/>
                </a:solidFill>
                <a:latin typeface="Calibri"/>
              </a:rPr>
              <a:t/>
            </a:r>
          </a:p>
          <a:p>
            <a:pPr algn="ctr"/>
            <a:r>
              <a:rPr sz="1200" b="0" i="0">
                <a:solidFill>
                  <a:srgbClr val="000000"/>
                </a:solidFill>
                <a:latin typeface="Calibri"/>
              </a:rPr>
              <a:t>It is often easier to use the alternative method</a:t>
            </a:r>
          </a:p>
          <a:p>
            <a:pPr algn="ctr"/>
            <a:r>
              <a:rPr sz="1200" b="0" i="0">
                <a:solidFill>
                  <a:srgbClr val="000000"/>
                </a:solidFill>
                <a:latin typeface="Calibri"/>
              </a:rPr>
              <a:t/>
            </a:r>
          </a:p>
          <a:p>
            <a:pPr algn="ctr"/>
            <a:r>
              <a:rPr sz="1200" b="0" i="0">
                <a:solidFill>
                  <a:srgbClr val="000000"/>
                </a:solidFill>
                <a:latin typeface="Calibri"/>
              </a:rPr>
              <a:t>The higher the value of X², the less similar the observed distribution is to the theoretical distribution</a:t>
            </a:r>
          </a:p>
        </p:txBody>
      </p:sp>
      <p:sp>
        <p:nvSpPr>
          <p:cNvPr id="5" name="TextBox 4"/>
          <p:cNvSpPr txBox="1"/>
          <p:nvPr/>
        </p:nvSpPr>
        <p:spPr>
          <a:xfrm>
            <a:off x="3800000" y="1050000"/>
            <a:ext cx="5100000" cy="426720"/>
          </a:xfrm>
          <a:prstGeom prst="rect">
            <a:avLst/>
          </a:prstGeom>
          <a:noFill/>
        </p:spPr>
        <p:txBody>
          <a:bodyPr wrap="square" anchor="t" lIns="45720" rIns="45720">
            <a:spAutoFit/>
          </a:bodyPr>
          <a:lstStyle/>
          <a:p>
            <a:pPr algn="l"/>
            <a:r>
              <a:rPr sz="1100" b="0" i="0">
                <a:solidFill>
                  <a:srgbClr val="000000"/>
                </a:solidFill>
                <a:latin typeface="Calibri"/>
              </a:rPr>
              <a:t>b  Calculate the goodness of fit for both students, and determine which of them is most likely to have the biased spinner.</a:t>
            </a:r>
          </a:p>
        </p:txBody>
      </p:sp>
      <p:sp>
        <p:nvSpPr>
          <p:cNvPr id="6" name="Rectangle 5"/>
          <p:cNvSpPr/>
          <p:nvPr/>
        </p:nvSpPr>
        <p:spPr>
          <a:xfrm>
            <a:off x="3800000" y="146672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Number, n</a:t>
            </a:r>
          </a:p>
        </p:txBody>
      </p:sp>
      <p:sp>
        <p:nvSpPr>
          <p:cNvPr id="7" name="Rectangle 6"/>
          <p:cNvSpPr/>
          <p:nvPr/>
        </p:nvSpPr>
        <p:spPr>
          <a:xfrm>
            <a:off x="552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2</a:t>
            </a:r>
          </a:p>
        </p:txBody>
      </p:sp>
      <p:sp>
        <p:nvSpPr>
          <p:cNvPr id="8" name="Rectangle 7"/>
          <p:cNvSpPr/>
          <p:nvPr/>
        </p:nvSpPr>
        <p:spPr>
          <a:xfrm>
            <a:off x="600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3</a:t>
            </a:r>
          </a:p>
        </p:txBody>
      </p:sp>
      <p:sp>
        <p:nvSpPr>
          <p:cNvPr id="9" name="Rectangle 8"/>
          <p:cNvSpPr/>
          <p:nvPr/>
        </p:nvSpPr>
        <p:spPr>
          <a:xfrm>
            <a:off x="648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4</a:t>
            </a:r>
          </a:p>
        </p:txBody>
      </p:sp>
      <p:sp>
        <p:nvSpPr>
          <p:cNvPr id="10" name="Rectangle 9"/>
          <p:cNvSpPr/>
          <p:nvPr/>
        </p:nvSpPr>
        <p:spPr>
          <a:xfrm>
            <a:off x="696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5</a:t>
            </a:r>
          </a:p>
        </p:txBody>
      </p:sp>
      <p:sp>
        <p:nvSpPr>
          <p:cNvPr id="11" name="Rectangle 10"/>
          <p:cNvSpPr/>
          <p:nvPr/>
        </p:nvSpPr>
        <p:spPr>
          <a:xfrm>
            <a:off x="744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6</a:t>
            </a:r>
          </a:p>
        </p:txBody>
      </p:sp>
      <p:sp>
        <p:nvSpPr>
          <p:cNvPr id="12" name="Rectangle 11"/>
          <p:cNvSpPr/>
          <p:nvPr/>
        </p:nvSpPr>
        <p:spPr>
          <a:xfrm>
            <a:off x="792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7</a:t>
            </a:r>
          </a:p>
        </p:txBody>
      </p:sp>
      <p:sp>
        <p:nvSpPr>
          <p:cNvPr id="13" name="Rectangle 12"/>
          <p:cNvSpPr/>
          <p:nvPr/>
        </p:nvSpPr>
        <p:spPr>
          <a:xfrm>
            <a:off x="8400000" y="146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8</a:t>
            </a:r>
          </a:p>
        </p:txBody>
      </p:sp>
      <p:sp>
        <p:nvSpPr>
          <p:cNvPr id="14" name="Rectangle 13"/>
          <p:cNvSpPr/>
          <p:nvPr/>
        </p:nvSpPr>
        <p:spPr>
          <a:xfrm>
            <a:off x="3800000" y="170672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Billy (Oᵢ)</a:t>
            </a:r>
          </a:p>
        </p:txBody>
      </p:sp>
      <p:sp>
        <p:nvSpPr>
          <p:cNvPr id="15" name="Rectangle 14"/>
          <p:cNvSpPr/>
          <p:nvPr/>
        </p:nvSpPr>
        <p:spPr>
          <a:xfrm>
            <a:off x="552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6" name="Rectangle 15"/>
          <p:cNvSpPr/>
          <p:nvPr/>
        </p:nvSpPr>
        <p:spPr>
          <a:xfrm>
            <a:off x="600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a:t>
            </a:r>
          </a:p>
        </p:txBody>
      </p:sp>
      <p:sp>
        <p:nvSpPr>
          <p:cNvPr id="17" name="Rectangle 16"/>
          <p:cNvSpPr/>
          <p:nvPr/>
        </p:nvSpPr>
        <p:spPr>
          <a:xfrm>
            <a:off x="648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22</a:t>
            </a:r>
          </a:p>
        </p:txBody>
      </p:sp>
      <p:sp>
        <p:nvSpPr>
          <p:cNvPr id="18" name="Rectangle 17"/>
          <p:cNvSpPr/>
          <p:nvPr/>
        </p:nvSpPr>
        <p:spPr>
          <a:xfrm>
            <a:off x="696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41</a:t>
            </a:r>
          </a:p>
        </p:txBody>
      </p:sp>
      <p:sp>
        <p:nvSpPr>
          <p:cNvPr id="19" name="Rectangle 18"/>
          <p:cNvSpPr/>
          <p:nvPr/>
        </p:nvSpPr>
        <p:spPr>
          <a:xfrm>
            <a:off x="744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a:t>
            </a:r>
          </a:p>
        </p:txBody>
      </p:sp>
      <p:sp>
        <p:nvSpPr>
          <p:cNvPr id="20" name="Rectangle 19"/>
          <p:cNvSpPr/>
          <p:nvPr/>
        </p:nvSpPr>
        <p:spPr>
          <a:xfrm>
            <a:off x="792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a:t>
            </a:r>
          </a:p>
        </p:txBody>
      </p:sp>
      <p:sp>
        <p:nvSpPr>
          <p:cNvPr id="21" name="Rectangle 20"/>
          <p:cNvSpPr/>
          <p:nvPr/>
        </p:nvSpPr>
        <p:spPr>
          <a:xfrm>
            <a:off x="8400000" y="170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2" name="Rectangle 21"/>
          <p:cNvSpPr/>
          <p:nvPr/>
        </p:nvSpPr>
        <p:spPr>
          <a:xfrm>
            <a:off x="3800000" y="194672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Mel (Oᵢ)</a:t>
            </a:r>
          </a:p>
        </p:txBody>
      </p:sp>
      <p:sp>
        <p:nvSpPr>
          <p:cNvPr id="23" name="Rectangle 22"/>
          <p:cNvSpPr/>
          <p:nvPr/>
        </p:nvSpPr>
        <p:spPr>
          <a:xfrm>
            <a:off x="552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a:t>
            </a:r>
          </a:p>
        </p:txBody>
      </p:sp>
      <p:sp>
        <p:nvSpPr>
          <p:cNvPr id="24" name="Rectangle 23"/>
          <p:cNvSpPr/>
          <p:nvPr/>
        </p:nvSpPr>
        <p:spPr>
          <a:xfrm>
            <a:off x="600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25" name="Rectangle 24"/>
          <p:cNvSpPr/>
          <p:nvPr/>
        </p:nvSpPr>
        <p:spPr>
          <a:xfrm>
            <a:off x="648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a:t>
            </a:r>
          </a:p>
        </p:txBody>
      </p:sp>
      <p:sp>
        <p:nvSpPr>
          <p:cNvPr id="26" name="Rectangle 25"/>
          <p:cNvSpPr/>
          <p:nvPr/>
        </p:nvSpPr>
        <p:spPr>
          <a:xfrm>
            <a:off x="696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37</a:t>
            </a:r>
          </a:p>
        </p:txBody>
      </p:sp>
      <p:sp>
        <p:nvSpPr>
          <p:cNvPr id="27" name="Rectangle 26"/>
          <p:cNvSpPr/>
          <p:nvPr/>
        </p:nvSpPr>
        <p:spPr>
          <a:xfrm>
            <a:off x="744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35</a:t>
            </a:r>
          </a:p>
        </p:txBody>
      </p:sp>
      <p:sp>
        <p:nvSpPr>
          <p:cNvPr id="28" name="Rectangle 27"/>
          <p:cNvSpPr/>
          <p:nvPr/>
        </p:nvSpPr>
        <p:spPr>
          <a:xfrm>
            <a:off x="792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29</a:t>
            </a:r>
          </a:p>
        </p:txBody>
      </p:sp>
      <p:sp>
        <p:nvSpPr>
          <p:cNvPr id="29" name="Rectangle 28"/>
          <p:cNvSpPr/>
          <p:nvPr/>
        </p:nvSpPr>
        <p:spPr>
          <a:xfrm>
            <a:off x="8400000" y="194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0" name="Rectangle 29"/>
          <p:cNvSpPr/>
          <p:nvPr/>
        </p:nvSpPr>
        <p:spPr>
          <a:xfrm>
            <a:off x="3800000" y="2186720"/>
            <a:ext cx="172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Expected (Eᵢ)</a:t>
            </a:r>
          </a:p>
        </p:txBody>
      </p:sp>
      <p:sp>
        <p:nvSpPr>
          <p:cNvPr id="31" name="Rectangle 30"/>
          <p:cNvSpPr/>
          <p:nvPr/>
        </p:nvSpPr>
        <p:spPr>
          <a:xfrm>
            <a:off x="552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2" name="Rectangle 31"/>
          <p:cNvSpPr/>
          <p:nvPr/>
        </p:nvSpPr>
        <p:spPr>
          <a:xfrm>
            <a:off x="600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3" name="Rectangle 32"/>
          <p:cNvSpPr/>
          <p:nvPr/>
        </p:nvSpPr>
        <p:spPr>
          <a:xfrm>
            <a:off x="648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34" name="Rectangle 33"/>
          <p:cNvSpPr/>
          <p:nvPr/>
        </p:nvSpPr>
        <p:spPr>
          <a:xfrm>
            <a:off x="696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35" name="Rectangle 34"/>
          <p:cNvSpPr/>
          <p:nvPr/>
        </p:nvSpPr>
        <p:spPr>
          <a:xfrm>
            <a:off x="744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36" name="Rectangle 35"/>
          <p:cNvSpPr/>
          <p:nvPr/>
        </p:nvSpPr>
        <p:spPr>
          <a:xfrm>
            <a:off x="792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7" name="Rectangle 36"/>
          <p:cNvSpPr/>
          <p:nvPr/>
        </p:nvSpPr>
        <p:spPr>
          <a:xfrm>
            <a:off x="8400000" y="2186720"/>
            <a:ext cx="48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8" name="Rectangle 37"/>
          <p:cNvSpPr/>
          <p:nvPr/>
        </p:nvSpPr>
        <p:spPr>
          <a:xfrm>
            <a:off x="300000" y="3150000"/>
            <a:ext cx="1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n</a:t>
            </a:r>
          </a:p>
        </p:txBody>
      </p:sp>
      <p:sp>
        <p:nvSpPr>
          <p:cNvPr id="39" name="Rectangle 38"/>
          <p:cNvSpPr/>
          <p:nvPr/>
        </p:nvSpPr>
        <p:spPr>
          <a:xfrm>
            <a:off x="205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2</a:t>
            </a:r>
          </a:p>
        </p:txBody>
      </p:sp>
      <p:sp>
        <p:nvSpPr>
          <p:cNvPr id="40" name="Rectangle 39"/>
          <p:cNvSpPr/>
          <p:nvPr/>
        </p:nvSpPr>
        <p:spPr>
          <a:xfrm>
            <a:off x="279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3</a:t>
            </a:r>
          </a:p>
        </p:txBody>
      </p:sp>
      <p:sp>
        <p:nvSpPr>
          <p:cNvPr id="41" name="Rectangle 40"/>
          <p:cNvSpPr/>
          <p:nvPr/>
        </p:nvSpPr>
        <p:spPr>
          <a:xfrm>
            <a:off x="353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4</a:t>
            </a:r>
          </a:p>
        </p:txBody>
      </p:sp>
      <p:sp>
        <p:nvSpPr>
          <p:cNvPr id="42" name="Rectangle 41"/>
          <p:cNvSpPr/>
          <p:nvPr/>
        </p:nvSpPr>
        <p:spPr>
          <a:xfrm>
            <a:off x="427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5</a:t>
            </a:r>
          </a:p>
        </p:txBody>
      </p:sp>
      <p:sp>
        <p:nvSpPr>
          <p:cNvPr id="43" name="Rectangle 42"/>
          <p:cNvSpPr/>
          <p:nvPr/>
        </p:nvSpPr>
        <p:spPr>
          <a:xfrm>
            <a:off x="501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6</a:t>
            </a:r>
          </a:p>
        </p:txBody>
      </p:sp>
      <p:sp>
        <p:nvSpPr>
          <p:cNvPr id="44" name="Rectangle 43"/>
          <p:cNvSpPr/>
          <p:nvPr/>
        </p:nvSpPr>
        <p:spPr>
          <a:xfrm>
            <a:off x="575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7</a:t>
            </a:r>
          </a:p>
        </p:txBody>
      </p:sp>
      <p:sp>
        <p:nvSpPr>
          <p:cNvPr id="45" name="Rectangle 44"/>
          <p:cNvSpPr/>
          <p:nvPr/>
        </p:nvSpPr>
        <p:spPr>
          <a:xfrm>
            <a:off x="649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8</a:t>
            </a:r>
          </a:p>
        </p:txBody>
      </p:sp>
      <p:sp>
        <p:nvSpPr>
          <p:cNvPr id="46" name="Rectangle 45"/>
          <p:cNvSpPr/>
          <p:nvPr/>
        </p:nvSpPr>
        <p:spPr>
          <a:xfrm>
            <a:off x="7230000" y="315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a:t>
            </a:r>
          </a:p>
        </p:txBody>
      </p:sp>
      <p:sp>
        <p:nvSpPr>
          <p:cNvPr id="47" name="Rectangle 46"/>
          <p:cNvSpPr/>
          <p:nvPr/>
        </p:nvSpPr>
        <p:spPr>
          <a:xfrm>
            <a:off x="300000" y="3390000"/>
            <a:ext cx="1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Billy  (O − E)²/E</a:t>
            </a:r>
          </a:p>
        </p:txBody>
      </p:sp>
      <p:sp>
        <p:nvSpPr>
          <p:cNvPr id="48" name="Rectangle 47"/>
          <p:cNvSpPr/>
          <p:nvPr/>
        </p:nvSpPr>
        <p:spPr>
          <a:xfrm>
            <a:off x="205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0.4</a:t>
            </a:r>
          </a:p>
        </p:txBody>
      </p:sp>
      <p:sp>
        <p:nvSpPr>
          <p:cNvPr id="49" name="Rectangle 48"/>
          <p:cNvSpPr/>
          <p:nvPr/>
        </p:nvSpPr>
        <p:spPr>
          <a:xfrm>
            <a:off x="279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1.25</a:t>
            </a:r>
          </a:p>
        </p:txBody>
      </p:sp>
      <p:sp>
        <p:nvSpPr>
          <p:cNvPr id="50" name="Rectangle 49"/>
          <p:cNvSpPr/>
          <p:nvPr/>
        </p:nvSpPr>
        <p:spPr>
          <a:xfrm>
            <a:off x="353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2.133</a:t>
            </a:r>
          </a:p>
        </p:txBody>
      </p:sp>
      <p:sp>
        <p:nvSpPr>
          <p:cNvPr id="51" name="Rectangle 50"/>
          <p:cNvSpPr/>
          <p:nvPr/>
        </p:nvSpPr>
        <p:spPr>
          <a:xfrm>
            <a:off x="427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0.025</a:t>
            </a:r>
          </a:p>
        </p:txBody>
      </p:sp>
      <p:sp>
        <p:nvSpPr>
          <p:cNvPr id="52" name="Rectangle 51"/>
          <p:cNvSpPr/>
          <p:nvPr/>
        </p:nvSpPr>
        <p:spPr>
          <a:xfrm>
            <a:off x="501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0.3</a:t>
            </a:r>
          </a:p>
        </p:txBody>
      </p:sp>
      <p:sp>
        <p:nvSpPr>
          <p:cNvPr id="53" name="Rectangle 52"/>
          <p:cNvSpPr/>
          <p:nvPr/>
        </p:nvSpPr>
        <p:spPr>
          <a:xfrm>
            <a:off x="575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0.05</a:t>
            </a:r>
          </a:p>
        </p:txBody>
      </p:sp>
      <p:sp>
        <p:nvSpPr>
          <p:cNvPr id="54" name="Rectangle 53"/>
          <p:cNvSpPr/>
          <p:nvPr/>
        </p:nvSpPr>
        <p:spPr>
          <a:xfrm>
            <a:off x="649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3.6</a:t>
            </a:r>
          </a:p>
        </p:txBody>
      </p:sp>
      <p:sp>
        <p:nvSpPr>
          <p:cNvPr id="55" name="Rectangle 54"/>
          <p:cNvSpPr/>
          <p:nvPr/>
        </p:nvSpPr>
        <p:spPr>
          <a:xfrm>
            <a:off x="7230000" y="339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7.758</a:t>
            </a:r>
          </a:p>
        </p:txBody>
      </p:sp>
      <p:sp>
        <p:nvSpPr>
          <p:cNvPr id="56" name="Rectangle 55"/>
          <p:cNvSpPr/>
          <p:nvPr/>
        </p:nvSpPr>
        <p:spPr>
          <a:xfrm>
            <a:off x="300000" y="3630000"/>
            <a:ext cx="1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Billy  O²/E</a:t>
            </a:r>
          </a:p>
        </p:txBody>
      </p:sp>
      <p:sp>
        <p:nvSpPr>
          <p:cNvPr id="57" name="Rectangle 56"/>
          <p:cNvSpPr/>
          <p:nvPr/>
        </p:nvSpPr>
        <p:spPr>
          <a:xfrm>
            <a:off x="205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14.4</a:t>
            </a:r>
          </a:p>
        </p:txBody>
      </p:sp>
      <p:sp>
        <p:nvSpPr>
          <p:cNvPr id="58" name="Rectangle 57"/>
          <p:cNvSpPr/>
          <p:nvPr/>
        </p:nvSpPr>
        <p:spPr>
          <a:xfrm>
            <a:off x="279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11.25</a:t>
            </a:r>
          </a:p>
        </p:txBody>
      </p:sp>
      <p:sp>
        <p:nvSpPr>
          <p:cNvPr id="59" name="Rectangle 58"/>
          <p:cNvSpPr/>
          <p:nvPr/>
        </p:nvSpPr>
        <p:spPr>
          <a:xfrm>
            <a:off x="353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16.133</a:t>
            </a:r>
          </a:p>
        </p:txBody>
      </p:sp>
      <p:sp>
        <p:nvSpPr>
          <p:cNvPr id="60" name="Rectangle 59"/>
          <p:cNvSpPr/>
          <p:nvPr/>
        </p:nvSpPr>
        <p:spPr>
          <a:xfrm>
            <a:off x="427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42.025</a:t>
            </a:r>
          </a:p>
        </p:txBody>
      </p:sp>
      <p:sp>
        <p:nvSpPr>
          <p:cNvPr id="61" name="Rectangle 60"/>
          <p:cNvSpPr/>
          <p:nvPr/>
        </p:nvSpPr>
        <p:spPr>
          <a:xfrm>
            <a:off x="501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36.3</a:t>
            </a:r>
          </a:p>
        </p:txBody>
      </p:sp>
      <p:sp>
        <p:nvSpPr>
          <p:cNvPr id="62" name="Rectangle 61"/>
          <p:cNvSpPr/>
          <p:nvPr/>
        </p:nvSpPr>
        <p:spPr>
          <a:xfrm>
            <a:off x="575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22.05</a:t>
            </a:r>
          </a:p>
        </p:txBody>
      </p:sp>
      <p:sp>
        <p:nvSpPr>
          <p:cNvPr id="63" name="Rectangle 62"/>
          <p:cNvSpPr/>
          <p:nvPr/>
        </p:nvSpPr>
        <p:spPr>
          <a:xfrm>
            <a:off x="649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25.6</a:t>
            </a:r>
          </a:p>
        </p:txBody>
      </p:sp>
      <p:sp>
        <p:nvSpPr>
          <p:cNvPr id="64" name="Rectangle 63"/>
          <p:cNvSpPr/>
          <p:nvPr/>
        </p:nvSpPr>
        <p:spPr>
          <a:xfrm>
            <a:off x="7230000" y="363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167.758</a:t>
            </a:r>
          </a:p>
        </p:txBody>
      </p:sp>
      <p:sp>
        <p:nvSpPr>
          <p:cNvPr id="65" name="Rectangle 64"/>
          <p:cNvSpPr/>
          <p:nvPr/>
        </p:nvSpPr>
        <p:spPr>
          <a:xfrm>
            <a:off x="300000" y="3870000"/>
            <a:ext cx="1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Mel  (O − E)²/E</a:t>
            </a:r>
          </a:p>
        </p:txBody>
      </p:sp>
      <p:sp>
        <p:nvSpPr>
          <p:cNvPr id="66" name="Rectangle 65"/>
          <p:cNvSpPr/>
          <p:nvPr/>
        </p:nvSpPr>
        <p:spPr>
          <a:xfrm>
            <a:off x="205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1.6</a:t>
            </a:r>
          </a:p>
        </p:txBody>
      </p:sp>
      <p:sp>
        <p:nvSpPr>
          <p:cNvPr id="67" name="Rectangle 66"/>
          <p:cNvSpPr/>
          <p:nvPr/>
        </p:nvSpPr>
        <p:spPr>
          <a:xfrm>
            <a:off x="279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3.2</a:t>
            </a:r>
          </a:p>
        </p:txBody>
      </p:sp>
      <p:sp>
        <p:nvSpPr>
          <p:cNvPr id="68" name="Rectangle 67"/>
          <p:cNvSpPr/>
          <p:nvPr/>
        </p:nvSpPr>
        <p:spPr>
          <a:xfrm>
            <a:off x="353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2.7</a:t>
            </a:r>
          </a:p>
        </p:txBody>
      </p:sp>
      <p:sp>
        <p:nvSpPr>
          <p:cNvPr id="69" name="Rectangle 68"/>
          <p:cNvSpPr/>
          <p:nvPr/>
        </p:nvSpPr>
        <p:spPr>
          <a:xfrm>
            <a:off x="427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0.225</a:t>
            </a:r>
          </a:p>
        </p:txBody>
      </p:sp>
      <p:sp>
        <p:nvSpPr>
          <p:cNvPr id="70" name="Rectangle 69"/>
          <p:cNvSpPr/>
          <p:nvPr/>
        </p:nvSpPr>
        <p:spPr>
          <a:xfrm>
            <a:off x="501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0.833</a:t>
            </a:r>
          </a:p>
        </p:txBody>
      </p:sp>
      <p:sp>
        <p:nvSpPr>
          <p:cNvPr id="71" name="Rectangle 70"/>
          <p:cNvSpPr/>
          <p:nvPr/>
        </p:nvSpPr>
        <p:spPr>
          <a:xfrm>
            <a:off x="575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4.05</a:t>
            </a:r>
          </a:p>
        </p:txBody>
      </p:sp>
      <p:sp>
        <p:nvSpPr>
          <p:cNvPr id="72" name="Rectangle 71"/>
          <p:cNvSpPr/>
          <p:nvPr/>
        </p:nvSpPr>
        <p:spPr>
          <a:xfrm>
            <a:off x="649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10</a:t>
            </a:r>
          </a:p>
        </p:txBody>
      </p:sp>
      <p:sp>
        <p:nvSpPr>
          <p:cNvPr id="73" name="Rectangle 72"/>
          <p:cNvSpPr/>
          <p:nvPr/>
        </p:nvSpPr>
        <p:spPr>
          <a:xfrm>
            <a:off x="7230000" y="387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22.608</a:t>
            </a:r>
          </a:p>
        </p:txBody>
      </p:sp>
      <p:sp>
        <p:nvSpPr>
          <p:cNvPr id="74" name="Rectangle 73"/>
          <p:cNvSpPr/>
          <p:nvPr/>
        </p:nvSpPr>
        <p:spPr>
          <a:xfrm>
            <a:off x="300000" y="4110000"/>
            <a:ext cx="17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FF0000"/>
                </a:solidFill>
                <a:latin typeface="Calibri"/>
              </a:rPr>
              <a:t>Mel  O²/E</a:t>
            </a:r>
          </a:p>
        </p:txBody>
      </p:sp>
      <p:sp>
        <p:nvSpPr>
          <p:cNvPr id="75" name="Rectangle 74"/>
          <p:cNvSpPr/>
          <p:nvPr/>
        </p:nvSpPr>
        <p:spPr>
          <a:xfrm>
            <a:off x="205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3.6</a:t>
            </a:r>
          </a:p>
        </p:txBody>
      </p:sp>
      <p:sp>
        <p:nvSpPr>
          <p:cNvPr id="76" name="Rectangle 75"/>
          <p:cNvSpPr/>
          <p:nvPr/>
        </p:nvSpPr>
        <p:spPr>
          <a:xfrm>
            <a:off x="279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7.2</a:t>
            </a:r>
          </a:p>
        </p:txBody>
      </p:sp>
      <p:sp>
        <p:nvSpPr>
          <p:cNvPr id="77" name="Rectangle 76"/>
          <p:cNvSpPr/>
          <p:nvPr/>
        </p:nvSpPr>
        <p:spPr>
          <a:xfrm>
            <a:off x="353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14.7</a:t>
            </a:r>
          </a:p>
        </p:txBody>
      </p:sp>
      <p:sp>
        <p:nvSpPr>
          <p:cNvPr id="78" name="Rectangle 77"/>
          <p:cNvSpPr/>
          <p:nvPr/>
        </p:nvSpPr>
        <p:spPr>
          <a:xfrm>
            <a:off x="427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34.225</a:t>
            </a:r>
          </a:p>
        </p:txBody>
      </p:sp>
      <p:sp>
        <p:nvSpPr>
          <p:cNvPr id="79" name="Rectangle 78"/>
          <p:cNvSpPr/>
          <p:nvPr/>
        </p:nvSpPr>
        <p:spPr>
          <a:xfrm>
            <a:off x="501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40.833</a:t>
            </a:r>
          </a:p>
        </p:txBody>
      </p:sp>
      <p:sp>
        <p:nvSpPr>
          <p:cNvPr id="80" name="Rectangle 79"/>
          <p:cNvSpPr/>
          <p:nvPr/>
        </p:nvSpPr>
        <p:spPr>
          <a:xfrm>
            <a:off x="575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42.05</a:t>
            </a:r>
          </a:p>
        </p:txBody>
      </p:sp>
      <p:sp>
        <p:nvSpPr>
          <p:cNvPr id="81" name="Rectangle 80"/>
          <p:cNvSpPr/>
          <p:nvPr/>
        </p:nvSpPr>
        <p:spPr>
          <a:xfrm>
            <a:off x="649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40</a:t>
            </a:r>
          </a:p>
        </p:txBody>
      </p:sp>
      <p:sp>
        <p:nvSpPr>
          <p:cNvPr id="82" name="Rectangle 81"/>
          <p:cNvSpPr/>
          <p:nvPr/>
        </p:nvSpPr>
        <p:spPr>
          <a:xfrm>
            <a:off x="7230000" y="4110000"/>
            <a:ext cx="74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182.608</a:t>
            </a:r>
          </a:p>
        </p:txBody>
      </p:sp>
      <p:sp>
        <p:nvSpPr>
          <p:cNvPr id="83" name="TextBox 82"/>
          <p:cNvSpPr txBox="1"/>
          <p:nvPr/>
        </p:nvSpPr>
        <p:spPr>
          <a:xfrm>
            <a:off x="300000" y="4450000"/>
            <a:ext cx="8500000" cy="274320"/>
          </a:xfrm>
          <a:prstGeom prst="rect">
            <a:avLst/>
          </a:prstGeom>
          <a:noFill/>
        </p:spPr>
        <p:txBody>
          <a:bodyPr wrap="square" anchor="t" lIns="45720" rIns="45720">
            <a:spAutoFit/>
          </a:bodyPr>
          <a:lstStyle/>
          <a:p>
            <a:pPr algn="l"/>
            <a:r>
              <a:rPr sz="1200" b="0" i="0">
                <a:solidFill>
                  <a:srgbClr val="000000"/>
                </a:solidFill>
                <a:latin typeface="Calibri"/>
              </a:rPr>
              <a:t>Billy:  X² = Σ(Oᵢ − Eᵢ)²/Eᵢ = 7.758     or     X² = ΣOᵢ²/Eᵢ − N = 167.758 − 160 = 7.758</a:t>
            </a:r>
          </a:p>
        </p:txBody>
      </p:sp>
      <p:sp>
        <p:nvSpPr>
          <p:cNvPr id="84" name="TextBox 83"/>
          <p:cNvSpPr txBox="1"/>
          <p:nvPr/>
        </p:nvSpPr>
        <p:spPr>
          <a:xfrm>
            <a:off x="300000" y="4684320"/>
            <a:ext cx="8500000" cy="274320"/>
          </a:xfrm>
          <a:prstGeom prst="rect">
            <a:avLst/>
          </a:prstGeom>
          <a:noFill/>
        </p:spPr>
        <p:txBody>
          <a:bodyPr wrap="square" anchor="t" lIns="45720" rIns="45720">
            <a:spAutoFit/>
          </a:bodyPr>
          <a:lstStyle/>
          <a:p>
            <a:pPr algn="l"/>
            <a:r>
              <a:rPr sz="1200" b="0" i="0">
                <a:solidFill>
                  <a:srgbClr val="000000"/>
                </a:solidFill>
                <a:latin typeface="Calibri"/>
              </a:rPr>
              <a:t>Mel:    X² = Σ(Oᵢ − Eᵢ)²/Eᵢ = 22.608   or     X² = ΣOᵢ²/Eᵢ − N = 182.608 − 160 = 22.608</a:t>
            </a:r>
          </a:p>
        </p:txBody>
      </p:sp>
      <p:sp>
        <p:nvSpPr>
          <p:cNvPr id="85" name="TextBox 84"/>
          <p:cNvSpPr txBox="1"/>
          <p:nvPr/>
        </p:nvSpPr>
        <p:spPr>
          <a:xfrm>
            <a:off x="300000" y="4918640"/>
            <a:ext cx="8500000" cy="274320"/>
          </a:xfrm>
          <a:prstGeom prst="rect">
            <a:avLst/>
          </a:prstGeom>
          <a:noFill/>
        </p:spPr>
        <p:txBody>
          <a:bodyPr wrap="square" anchor="t" lIns="45720" rIns="45720">
            <a:spAutoFit/>
          </a:bodyPr>
          <a:lstStyle/>
          <a:p>
            <a:pPr algn="l"/>
            <a:r>
              <a:rPr sz="1200" b="0" i="0">
                <a:solidFill>
                  <a:srgbClr val="FF0000"/>
                </a:solidFill>
                <a:latin typeface="Calibri"/>
              </a:rPr>
              <a:t>Mel’s goodness of fit value is higher, so she is more likely to have the biased spinner.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7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9"/>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0"/>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82"/>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83"/>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84"/>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