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Hypothesis Testing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Statistics 1 Chapter 4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4C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200" b="0" i="0">
                <a:solidFill>
                  <a:srgbClr val="000000"/>
                </a:solidFill>
                <a:latin typeface="Calibri"/>
              </a:rPr>
              <a:t>Hypothesis Testing for the Parameter p of a Geometric Distribution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4C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150000"/>
            <a:ext cx="3250000" cy="33451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1" i="0">
                <a:solidFill>
                  <a:srgbClr val="000000"/>
                </a:solidFill>
                <a:latin typeface="Calibri"/>
              </a:rPr>
              <a:t>To test the parameter p of a geometric distribution, form H₀: p = m and an alternative hypothesis H₁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As p increases, the mean 1/p decreases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Testing p &lt; m: look at the upper end, P(X ≥ x)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Testing p &gt; m: look at the lower end, P(X ≤ x)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If X ~ Geo(p):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P(X = x) = p(1 − p)ˣ⁻¹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P(X ≤ x) = 1 − (1 − p)ˣ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P(X ≥ x) = (1 − p)ˣ⁻¹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00000" y="1150000"/>
            <a:ext cx="5250000" cy="120700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company claims that 1 in 8 of their packets of crisps contains a prize ticket. Lee decides to test this claim and he buys a packet of crisps each day until he finds a prize ticket. Lee finds a prize ticket for the first time on the 24th day. Test, at the 5% significance level, whether there is any evidence to suggest that the company is overstating the proportion of packets containing a prize ticket.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00000" y="2417008"/>
            <a:ext cx="3550000" cy="4942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Let X = the number of packets of crisps opened until finding a prize ticket</a:t>
            </a:r>
          </a:p>
        </p:txBody>
      </p:sp>
      <p:sp>
        <p:nvSpPr>
          <p:cNvPr id="7" name="Right Brace 6"/>
          <p:cNvSpPr/>
          <p:nvPr/>
        </p:nvSpPr>
        <p:spPr>
          <a:xfrm>
            <a:off x="7270000" y="2437008"/>
            <a:ext cx="90000" cy="454284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80000" y="2484150"/>
            <a:ext cx="145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Define the test statistic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00000" y="2941292"/>
            <a:ext cx="3550000" cy="5962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H₀: p = 1/8        H₁: p &lt; 1/8</a:t>
            </a:r>
          </a:p>
        </p:txBody>
      </p:sp>
      <p:sp>
        <p:nvSpPr>
          <p:cNvPr id="10" name="Right Brace 9"/>
          <p:cNvSpPr/>
          <p:nvPr/>
        </p:nvSpPr>
        <p:spPr>
          <a:xfrm>
            <a:off x="7270000" y="2961292"/>
            <a:ext cx="90000" cy="55626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80000" y="3059422"/>
            <a:ext cx="145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Overstating, so the true p is smaller: one-tailed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00000" y="3567552"/>
            <a:ext cx="3550000" cy="4942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Assume H₀, so that X ~ Geo(1/8)</a:t>
            </a:r>
          </a:p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Significance level 5%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00000" y="4091836"/>
            <a:ext cx="3550000" cy="4942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P(X ≥ 24) = (1 − 1/8)²³ = (7/8)²³</a:t>
            </a:r>
          </a:p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               = 0.0464 (4 d.p.)</a:t>
            </a:r>
          </a:p>
        </p:txBody>
      </p:sp>
      <p:sp>
        <p:nvSpPr>
          <p:cNvPr id="14" name="Right Brace 13"/>
          <p:cNvSpPr/>
          <p:nvPr/>
        </p:nvSpPr>
        <p:spPr>
          <a:xfrm>
            <a:off x="7270000" y="4111836"/>
            <a:ext cx="90000" cy="454284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80000" y="4158978"/>
            <a:ext cx="145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p smaller means larger X, so find P(X ≥ 24)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00000" y="4616120"/>
            <a:ext cx="3550000" cy="29286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0.0464 &lt; 0.05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00000" y="4938982"/>
            <a:ext cx="3550000" cy="69570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FF0000"/>
                </a:solidFill>
                <a:latin typeface="Calibri"/>
              </a:rPr>
              <a:t>There is sufficient evidence to reject H₀ and conclude that the company is overstating the proportion of packets containing a prize ticket.</a:t>
            </a:r>
          </a:p>
        </p:txBody>
      </p:sp>
      <p:sp>
        <p:nvSpPr>
          <p:cNvPr id="18" name="Right Brace 17"/>
          <p:cNvSpPr/>
          <p:nvPr/>
        </p:nvSpPr>
        <p:spPr>
          <a:xfrm>
            <a:off x="7270000" y="4958982"/>
            <a:ext cx="90000" cy="655706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380000" y="5106835"/>
            <a:ext cx="145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Conclusion in context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200" b="0" i="0">
                <a:solidFill>
                  <a:srgbClr val="000000"/>
                </a:solidFill>
                <a:latin typeface="Calibri"/>
              </a:rPr>
              <a:t>Hypothesis Testing for the Parameter p of a Geometric Distribution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4C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150000"/>
            <a:ext cx="3250000" cy="33451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1" i="0">
                <a:solidFill>
                  <a:srgbClr val="000000"/>
                </a:solidFill>
                <a:latin typeface="Calibri"/>
              </a:rPr>
              <a:t>To test the parameter p of a geometric distribution, form H₀: p = m and an alternative hypothesis H₁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As p increases, the mean 1/p decreases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Testing p &lt; m: look at the upper end, P(X ≥ x)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Testing p &gt; m: look at the lower end, P(X ≤ x)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If X ~ Geo(p):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P(X = x) = p(1 − p)ˣ⁻¹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P(X ≤ x) = 1 − (1 − p)ˣ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P(X ≥ x) = (1 − p)ˣ⁻¹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00000" y="1150000"/>
            <a:ext cx="5250000" cy="145491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An electronics company makes small components for use in computers. It claims that the percentage of defective components coming off the production line is 0.05%. The electronics company sells the components to a retailer. The retailer suspects that the percentage defective stated by the electronics company should be higher. From a very large consignment recently purchased, the retailer tests the components until he finds a defective component. He finds a defective component on the 90th component that he tests. Is there any evidence to suggest that the retailer’s suspicions are correct? Test at the 5% level of significance.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00000" y="2664912"/>
            <a:ext cx="3550000" cy="4942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Let X = the number of components tested until finding a defective</a:t>
            </a:r>
          </a:p>
        </p:txBody>
      </p:sp>
      <p:sp>
        <p:nvSpPr>
          <p:cNvPr id="7" name="Right Brace 6"/>
          <p:cNvSpPr/>
          <p:nvPr/>
        </p:nvSpPr>
        <p:spPr>
          <a:xfrm>
            <a:off x="7270000" y="2684912"/>
            <a:ext cx="90000" cy="454284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80000" y="2732054"/>
            <a:ext cx="145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Define the test statistic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00000" y="3189196"/>
            <a:ext cx="3550000" cy="29286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H₀: p = 0.0005        H₁: p &gt; 0.0005</a:t>
            </a:r>
          </a:p>
        </p:txBody>
      </p:sp>
      <p:sp>
        <p:nvSpPr>
          <p:cNvPr id="10" name="Right Brace 9"/>
          <p:cNvSpPr/>
          <p:nvPr/>
        </p:nvSpPr>
        <p:spPr>
          <a:xfrm>
            <a:off x="7270000" y="3209196"/>
            <a:ext cx="90000" cy="252862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80000" y="3155627"/>
            <a:ext cx="145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0.05% = 0.0005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00000" y="3512058"/>
            <a:ext cx="3550000" cy="751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Assume H₀, so that X ~ Geo(0.0005)</a:t>
            </a:r>
          </a:p>
        </p:txBody>
      </p:sp>
      <p:sp>
        <p:nvSpPr>
          <p:cNvPr id="13" name="Right Brace 12"/>
          <p:cNvSpPr/>
          <p:nvPr/>
        </p:nvSpPr>
        <p:spPr>
          <a:xfrm>
            <a:off x="7270000" y="3532058"/>
            <a:ext cx="90000" cy="7112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80000" y="3707658"/>
            <a:ext cx="145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A very large consignment, so not replacing components hardly changes p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00000" y="4293258"/>
            <a:ext cx="3550000" cy="4942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P(X ≤ 90) = 1 − (1 − 0.0005)⁹⁰ = 1 − 0.9995⁹⁰</a:t>
            </a:r>
          </a:p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               = 0.0440 (4 d.p.)</a:t>
            </a:r>
          </a:p>
        </p:txBody>
      </p:sp>
      <p:sp>
        <p:nvSpPr>
          <p:cNvPr id="16" name="Right Brace 15"/>
          <p:cNvSpPr/>
          <p:nvPr/>
        </p:nvSpPr>
        <p:spPr>
          <a:xfrm>
            <a:off x="7270000" y="4313258"/>
            <a:ext cx="90000" cy="454284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80000" y="4360400"/>
            <a:ext cx="145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p larger means smaller X, so find P(X ≤ 90)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00000" y="4817542"/>
            <a:ext cx="3550000" cy="29286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0.0440 &lt; 0.05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700000" y="5140404"/>
            <a:ext cx="3550000" cy="69570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FF0000"/>
                </a:solidFill>
                <a:latin typeface="Calibri"/>
              </a:rPr>
              <a:t>There is sufficient evidence to reject H₀: the retailer’s suspicions are correct, the percentage defective is greater than 0.05%.</a:t>
            </a:r>
          </a:p>
        </p:txBody>
      </p:sp>
      <p:sp>
        <p:nvSpPr>
          <p:cNvPr id="20" name="Right Brace 19"/>
          <p:cNvSpPr/>
          <p:nvPr/>
        </p:nvSpPr>
        <p:spPr>
          <a:xfrm>
            <a:off x="7270000" y="5160404"/>
            <a:ext cx="90000" cy="655706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380000" y="5308257"/>
            <a:ext cx="145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Conclusion in context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