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Hypothesis Testing</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1 Chapter 4</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4B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200" b="0" i="0">
                <a:solidFill>
                  <a:srgbClr val="000000"/>
                </a:solidFill>
                <a:latin typeface="Calibri"/>
              </a:rPr>
              <a:t>Finding Critical Regions for a Poisson Distribution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250000" y="1150000"/>
            <a:ext cx="3250000" cy="2694432"/>
          </a:xfrm>
          <a:prstGeom prst="rect">
            <a:avLst/>
          </a:prstGeom>
          <a:noFill/>
        </p:spPr>
        <p:txBody>
          <a:bodyPr wrap="square" anchor="t" lIns="45720" rIns="45720">
            <a:spAutoFit/>
          </a:bodyPr>
          <a:lstStyle/>
          <a:p>
            <a:pPr algn="ctr"/>
            <a:r>
              <a:rPr sz="1400" b="1" i="0">
                <a:solidFill>
                  <a:srgbClr val="000000"/>
                </a:solidFill>
                <a:latin typeface="Calibri"/>
              </a:rPr>
              <a:t>The critical region is the range of values of the test statistic that would lead to you rejecting H₀</a:t>
            </a:r>
          </a:p>
          <a:p>
            <a:pPr algn="ctr"/>
            <a:r>
              <a:rPr sz="1400" b="0" i="0">
                <a:solidFill>
                  <a:srgbClr val="000000"/>
                </a:solidFill>
                <a:latin typeface="Calibri"/>
              </a:rPr>
              <a:t/>
            </a:r>
          </a:p>
          <a:p>
            <a:pPr algn="ctr"/>
            <a:r>
              <a:rPr sz="1400" b="0" i="0">
                <a:solidFill>
                  <a:srgbClr val="000000"/>
                </a:solidFill>
                <a:latin typeface="Calibri"/>
              </a:rPr>
              <a:t>The value(s) on the boundary of the critical region are the critical value(s)</a:t>
            </a:r>
          </a:p>
          <a:p>
            <a:pPr algn="ctr"/>
            <a:r>
              <a:rPr sz="1400" b="0" i="0">
                <a:solidFill>
                  <a:srgbClr val="000000"/>
                </a:solidFill>
                <a:latin typeface="Calibri"/>
              </a:rPr>
              <a:t/>
            </a:r>
          </a:p>
          <a:p>
            <a:pPr algn="ctr"/>
            <a:r>
              <a:rPr sz="1400" b="0" i="0">
                <a:solidFill>
                  <a:srgbClr val="000000"/>
                </a:solidFill>
                <a:latin typeface="Calibri"/>
              </a:rPr>
              <a:t>One-tailed test (H₁: λ &lt; m or λ &gt; m): one critical value</a:t>
            </a:r>
          </a:p>
          <a:p>
            <a:pPr algn="ctr"/>
            <a:r>
              <a:rPr sz="1400" b="0" i="0">
                <a:solidFill>
                  <a:srgbClr val="000000"/>
                </a:solidFill>
                <a:latin typeface="Calibri"/>
              </a:rPr>
              <a:t/>
            </a:r>
          </a:p>
          <a:p>
            <a:pPr algn="ctr"/>
            <a:r>
              <a:rPr sz="1400" b="0" i="0">
                <a:solidFill>
                  <a:srgbClr val="000000"/>
                </a:solidFill>
                <a:latin typeface="Calibri"/>
              </a:rPr>
              <a:t>The actual significance level is the probability of incorrectly rejecting H₀</a:t>
            </a:r>
          </a:p>
        </p:txBody>
      </p:sp>
      <p:sp>
        <p:nvSpPr>
          <p:cNvPr id="5" name="TextBox 4"/>
          <p:cNvSpPr txBox="1"/>
          <p:nvPr/>
        </p:nvSpPr>
        <p:spPr>
          <a:xfrm>
            <a:off x="3700000" y="1150000"/>
            <a:ext cx="5250000" cy="1207008"/>
          </a:xfrm>
          <a:prstGeom prst="rect">
            <a:avLst/>
          </a:prstGeom>
          <a:noFill/>
        </p:spPr>
        <p:txBody>
          <a:bodyPr wrap="square" anchor="t" lIns="45720" rIns="45720">
            <a:spAutoFit/>
          </a:bodyPr>
          <a:lstStyle/>
          <a:p>
            <a:pPr algn="l"/>
            <a:r>
              <a:rPr sz="1200" b="0" i="0">
                <a:solidFill>
                  <a:srgbClr val="000000"/>
                </a:solidFill>
                <a:latin typeface="Calibri"/>
              </a:rPr>
              <a:t>An estate agent has been selling houses at a rate of 9 per month. He believes that the rate of sales will decrease in the next month.</a:t>
            </a:r>
          </a:p>
          <a:p>
            <a:pPr algn="l"/>
            <a:r>
              <a:rPr sz="1200" b="0" i="0">
                <a:solidFill>
                  <a:srgbClr val="000000"/>
                </a:solidFill>
                <a:latin typeface="Calibri"/>
              </a:rPr>
              <a:t>a) Using a 5% level of significance, find the critical region for a one-tailed test of the hypothesis that the rate of sales will decrease from 9 per month.</a:t>
            </a:r>
          </a:p>
          <a:p>
            <a:pPr algn="l"/>
            <a:r>
              <a:rPr sz="1200" b="0" i="0">
                <a:solidFill>
                  <a:srgbClr val="000000"/>
                </a:solidFill>
                <a:latin typeface="Calibri"/>
              </a:rPr>
              <a:t>b) Write down the actual significance level of the test in part a.</a:t>
            </a:r>
          </a:p>
        </p:txBody>
      </p:sp>
      <p:sp>
        <p:nvSpPr>
          <p:cNvPr id="6" name="TextBox 5"/>
          <p:cNvSpPr txBox="1"/>
          <p:nvPr/>
        </p:nvSpPr>
        <p:spPr>
          <a:xfrm>
            <a:off x="3700000" y="2417008"/>
            <a:ext cx="3550000" cy="441320"/>
          </a:xfrm>
          <a:prstGeom prst="rect">
            <a:avLst/>
          </a:prstGeom>
          <a:noFill/>
        </p:spPr>
        <p:txBody>
          <a:bodyPr wrap="square" anchor="t" lIns="45720" rIns="45720">
            <a:spAutoFit/>
          </a:bodyPr>
          <a:lstStyle/>
          <a:p>
            <a:pPr algn="l"/>
            <a:r>
              <a:rPr sz="1300" b="0" i="0">
                <a:solidFill>
                  <a:srgbClr val="000000"/>
                </a:solidFill>
                <a:latin typeface="Calibri"/>
              </a:rPr>
              <a:t>a) Let X = the number of house sales in a month</a:t>
            </a:r>
          </a:p>
        </p:txBody>
      </p:sp>
      <p:sp>
        <p:nvSpPr>
          <p:cNvPr id="7" name="Right Brace 6"/>
          <p:cNvSpPr/>
          <p:nvPr/>
        </p:nvSpPr>
        <p:spPr>
          <a:xfrm>
            <a:off x="7270000" y="2437008"/>
            <a:ext cx="90000" cy="40132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80000" y="2457668"/>
            <a:ext cx="1450000" cy="360000"/>
          </a:xfrm>
          <a:prstGeom prst="rect">
            <a:avLst/>
          </a:prstGeom>
          <a:noFill/>
        </p:spPr>
        <p:txBody>
          <a:bodyPr wrap="square" anchor="ctr" lIns="45720" rIns="45720">
            <a:spAutoFit/>
          </a:bodyPr>
          <a:lstStyle/>
          <a:p>
            <a:pPr algn="l"/>
            <a:r>
              <a:rPr sz="1000" b="0" i="0">
                <a:solidFill>
                  <a:srgbClr val="FF0000"/>
                </a:solidFill>
                <a:latin typeface="Calibri"/>
              </a:rPr>
              <a:t>Define the test statistic</a:t>
            </a:r>
          </a:p>
        </p:txBody>
      </p:sp>
      <p:sp>
        <p:nvSpPr>
          <p:cNvPr id="9" name="TextBox 8"/>
          <p:cNvSpPr txBox="1"/>
          <p:nvPr/>
        </p:nvSpPr>
        <p:spPr>
          <a:xfrm>
            <a:off x="3700000" y="2888328"/>
            <a:ext cx="3550000" cy="494284"/>
          </a:xfrm>
          <a:prstGeom prst="rect">
            <a:avLst/>
          </a:prstGeom>
          <a:noFill/>
        </p:spPr>
        <p:txBody>
          <a:bodyPr wrap="square" anchor="t" lIns="45720" rIns="45720">
            <a:spAutoFit/>
          </a:bodyPr>
          <a:lstStyle/>
          <a:p>
            <a:pPr algn="l"/>
            <a:r>
              <a:rPr sz="1300" b="0" i="0">
                <a:solidFill>
                  <a:srgbClr val="000000"/>
                </a:solidFill>
                <a:latin typeface="Calibri"/>
              </a:rPr>
              <a:t>H₀: λ = 9        H₁: λ &lt; 9</a:t>
            </a:r>
          </a:p>
          <a:p>
            <a:pPr algn="l"/>
            <a:r>
              <a:rPr sz="1300" b="0" i="0">
                <a:solidFill>
                  <a:srgbClr val="000000"/>
                </a:solidFill>
                <a:latin typeface="Calibri"/>
              </a:rPr>
              <a:t>Assume H₀, so that X ~ Po(9)</a:t>
            </a:r>
          </a:p>
        </p:txBody>
      </p:sp>
      <p:sp>
        <p:nvSpPr>
          <p:cNvPr id="10" name="TextBox 9"/>
          <p:cNvSpPr txBox="1"/>
          <p:nvPr/>
        </p:nvSpPr>
        <p:spPr>
          <a:xfrm>
            <a:off x="3700000" y="3412612"/>
            <a:ext cx="3550000" cy="441320"/>
          </a:xfrm>
          <a:prstGeom prst="rect">
            <a:avLst/>
          </a:prstGeom>
          <a:noFill/>
        </p:spPr>
        <p:txBody>
          <a:bodyPr wrap="square" anchor="t" lIns="45720" rIns="45720">
            <a:spAutoFit/>
          </a:bodyPr>
          <a:lstStyle/>
          <a:p>
            <a:pPr algn="l"/>
            <a:r>
              <a:rPr sz="1300" b="0" i="0">
                <a:solidFill>
                  <a:srgbClr val="000000"/>
                </a:solidFill>
                <a:latin typeface="Calibri"/>
              </a:rPr>
              <a:t>Require the greatest c with P(X ≤ c) &lt; 0.05</a:t>
            </a:r>
          </a:p>
        </p:txBody>
      </p:sp>
      <p:sp>
        <p:nvSpPr>
          <p:cNvPr id="11" name="Right Brace 10"/>
          <p:cNvSpPr/>
          <p:nvPr/>
        </p:nvSpPr>
        <p:spPr>
          <a:xfrm>
            <a:off x="7270000" y="3432612"/>
            <a:ext cx="90000" cy="40132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380000" y="3453272"/>
            <a:ext cx="1450000" cy="360000"/>
          </a:xfrm>
          <a:prstGeom prst="rect">
            <a:avLst/>
          </a:prstGeom>
          <a:noFill/>
        </p:spPr>
        <p:txBody>
          <a:bodyPr wrap="square" anchor="ctr" lIns="45720" rIns="45720">
            <a:spAutoFit/>
          </a:bodyPr>
          <a:lstStyle/>
          <a:p>
            <a:pPr algn="l"/>
            <a:r>
              <a:rPr sz="1000" b="0" i="0">
                <a:solidFill>
                  <a:srgbClr val="FF0000"/>
                </a:solidFill>
                <a:latin typeface="Calibri"/>
              </a:rPr>
              <a:t>5% is the nominal significance level</a:t>
            </a:r>
          </a:p>
        </p:txBody>
      </p:sp>
      <p:sp>
        <p:nvSpPr>
          <p:cNvPr id="13" name="TextBox 12"/>
          <p:cNvSpPr txBox="1"/>
          <p:nvPr/>
        </p:nvSpPr>
        <p:spPr>
          <a:xfrm>
            <a:off x="3700000" y="3883932"/>
            <a:ext cx="3550000" cy="695706"/>
          </a:xfrm>
          <a:prstGeom prst="rect">
            <a:avLst/>
          </a:prstGeom>
          <a:noFill/>
        </p:spPr>
        <p:txBody>
          <a:bodyPr wrap="square" anchor="t" lIns="45720" rIns="45720">
            <a:spAutoFit/>
          </a:bodyPr>
          <a:lstStyle/>
          <a:p>
            <a:pPr algn="l"/>
            <a:r>
              <a:rPr sz="1300" b="0" i="0">
                <a:solidFill>
                  <a:srgbClr val="000000"/>
                </a:solidFill>
                <a:latin typeface="Calibri"/>
              </a:rPr>
              <a:t>From tables:</a:t>
            </a:r>
          </a:p>
          <a:p>
            <a:pPr algn="l"/>
            <a:r>
              <a:rPr sz="1300" b="0" i="0">
                <a:solidFill>
                  <a:srgbClr val="000000"/>
                </a:solidFill>
                <a:latin typeface="Calibri"/>
              </a:rPr>
              <a:t>P(X ≤ 3) = 0.0212 &lt; 0.05</a:t>
            </a:r>
          </a:p>
          <a:p>
            <a:pPr algn="l"/>
            <a:r>
              <a:rPr sz="1300" b="0" i="0">
                <a:solidFill>
                  <a:srgbClr val="000000"/>
                </a:solidFill>
                <a:latin typeface="Calibri"/>
              </a:rPr>
              <a:t>P(X ≤ 4) = 0.0550 &gt; 0.05</a:t>
            </a:r>
          </a:p>
        </p:txBody>
      </p:sp>
      <p:sp>
        <p:nvSpPr>
          <p:cNvPr id="14" name="Right Brace 13"/>
          <p:cNvSpPr/>
          <p:nvPr/>
        </p:nvSpPr>
        <p:spPr>
          <a:xfrm>
            <a:off x="7270000" y="3903932"/>
            <a:ext cx="90000" cy="655706"/>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80000" y="4051785"/>
            <a:ext cx="1450000" cy="360000"/>
          </a:xfrm>
          <a:prstGeom prst="rect">
            <a:avLst/>
          </a:prstGeom>
          <a:noFill/>
        </p:spPr>
        <p:txBody>
          <a:bodyPr wrap="square" anchor="ctr" lIns="45720" rIns="45720">
            <a:spAutoFit/>
          </a:bodyPr>
          <a:lstStyle/>
          <a:p>
            <a:pPr algn="l"/>
            <a:r>
              <a:rPr sz="1000" b="0" i="0">
                <a:solidFill>
                  <a:srgbClr val="FF0000"/>
                </a:solidFill>
                <a:latin typeface="Calibri"/>
              </a:rPr>
              <a:t>Look for values close to 0.05</a:t>
            </a:r>
          </a:p>
        </p:txBody>
      </p:sp>
      <p:sp>
        <p:nvSpPr>
          <p:cNvPr id="16" name="TextBox 15"/>
          <p:cNvSpPr txBox="1"/>
          <p:nvPr/>
        </p:nvSpPr>
        <p:spPr>
          <a:xfrm>
            <a:off x="3700000" y="4609638"/>
            <a:ext cx="3550000" cy="494284"/>
          </a:xfrm>
          <a:prstGeom prst="rect">
            <a:avLst/>
          </a:prstGeom>
          <a:noFill/>
        </p:spPr>
        <p:txBody>
          <a:bodyPr wrap="square" anchor="t" lIns="45720" rIns="45720">
            <a:spAutoFit/>
          </a:bodyPr>
          <a:lstStyle/>
          <a:p>
            <a:pPr algn="l"/>
            <a:r>
              <a:rPr sz="1300" b="0" i="0">
                <a:solidFill>
                  <a:srgbClr val="FF0000"/>
                </a:solidFill>
                <a:latin typeface="Calibri"/>
              </a:rPr>
              <a:t>So the critical value is 3: the critical region is X ≤ 3</a:t>
            </a:r>
          </a:p>
        </p:txBody>
      </p:sp>
      <p:pic>
        <p:nvPicPr>
          <p:cNvPr id="17" name="Picture 16" descr="po9_cr.png"/>
          <p:cNvPicPr>
            <a:picLocks noChangeAspect="1"/>
          </p:cNvPicPr>
          <p:nvPr/>
        </p:nvPicPr>
        <p:blipFill>
          <a:blip r:embed="rId2"/>
          <a:stretch>
            <a:fillRect/>
          </a:stretch>
        </p:blipFill>
        <p:spPr>
          <a:xfrm>
            <a:off x="300000" y="4300000"/>
            <a:ext cx="3250000" cy="2048913"/>
          </a:xfrm>
          <a:prstGeom prst="rect">
            <a:avLst/>
          </a:prstGeom>
        </p:spPr>
      </p:pic>
      <p:sp>
        <p:nvSpPr>
          <p:cNvPr id="18" name="TextBox 17"/>
          <p:cNvSpPr txBox="1"/>
          <p:nvPr/>
        </p:nvSpPr>
        <p:spPr>
          <a:xfrm>
            <a:off x="3700000" y="5133922"/>
            <a:ext cx="3550000" cy="494284"/>
          </a:xfrm>
          <a:prstGeom prst="rect">
            <a:avLst/>
          </a:prstGeom>
          <a:noFill/>
        </p:spPr>
        <p:txBody>
          <a:bodyPr wrap="square" anchor="t" lIns="45720" rIns="45720">
            <a:spAutoFit/>
          </a:bodyPr>
          <a:lstStyle/>
          <a:p>
            <a:pPr algn="l"/>
            <a:r>
              <a:rPr sz="1300" b="0" i="0">
                <a:solidFill>
                  <a:srgbClr val="FF0000"/>
                </a:solidFill>
                <a:latin typeface="Calibri"/>
              </a:rPr>
              <a:t>b) Actual significance level = P(X ≤ 3) = 0.0212</a:t>
            </a:r>
          </a:p>
        </p:txBody>
      </p:sp>
      <p:sp>
        <p:nvSpPr>
          <p:cNvPr id="19" name="Right Brace 18"/>
          <p:cNvSpPr/>
          <p:nvPr/>
        </p:nvSpPr>
        <p:spPr>
          <a:xfrm>
            <a:off x="7270000" y="5153922"/>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380000" y="5201064"/>
            <a:ext cx="1450000" cy="360000"/>
          </a:xfrm>
          <a:prstGeom prst="rect">
            <a:avLst/>
          </a:prstGeom>
          <a:noFill/>
        </p:spPr>
        <p:txBody>
          <a:bodyPr wrap="square" anchor="ctr" lIns="45720" rIns="45720">
            <a:spAutoFit/>
          </a:bodyPr>
          <a:lstStyle/>
          <a:p>
            <a:pPr algn="l"/>
            <a:r>
              <a:rPr sz="1000" b="0" i="0">
                <a:solidFill>
                  <a:srgbClr val="FF0000"/>
                </a:solidFill>
                <a:latin typeface="Calibri"/>
              </a:rPr>
              <a:t>P(rejecting H₀ when it is 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0"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200" b="0" i="0">
                <a:solidFill>
                  <a:srgbClr val="000000"/>
                </a:solidFill>
                <a:latin typeface="Calibri"/>
              </a:rPr>
              <a:t>Finding Critical Regions for a Poisson Distribution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250000" y="1150000"/>
            <a:ext cx="3250000" cy="2477516"/>
          </a:xfrm>
          <a:prstGeom prst="rect">
            <a:avLst/>
          </a:prstGeom>
          <a:noFill/>
        </p:spPr>
        <p:txBody>
          <a:bodyPr wrap="square" anchor="t" lIns="45720" rIns="45720">
            <a:spAutoFit/>
          </a:bodyPr>
          <a:lstStyle/>
          <a:p>
            <a:pPr algn="ctr"/>
            <a:r>
              <a:rPr sz="1400" b="1" i="0">
                <a:solidFill>
                  <a:srgbClr val="000000"/>
                </a:solidFill>
                <a:latin typeface="Calibri"/>
              </a:rPr>
              <a:t>Make sure the mean matches the interval you are counting over</a:t>
            </a:r>
          </a:p>
          <a:p>
            <a:pPr algn="ctr"/>
            <a:r>
              <a:rPr sz="1400" b="0" i="0">
                <a:solidFill>
                  <a:srgbClr val="000000"/>
                </a:solidFill>
                <a:latin typeface="Calibri"/>
              </a:rPr>
              <a:t/>
            </a:r>
          </a:p>
          <a:p>
            <a:pPr algn="ctr"/>
            <a:r>
              <a:rPr sz="1400" b="0" i="0">
                <a:solidFill>
                  <a:srgbClr val="000000"/>
                </a:solidFill>
                <a:latin typeface="Calibri"/>
              </a:rPr>
              <a:t>0.7 goals per game, so in 10 games the mean is 0.7 × 10 = 7</a:t>
            </a:r>
          </a:p>
          <a:p>
            <a:pPr algn="ctr"/>
            <a:r>
              <a:rPr sz="1400" b="0" i="0">
                <a:solidFill>
                  <a:srgbClr val="000000"/>
                </a:solidFill>
                <a:latin typeface="Calibri"/>
              </a:rPr>
              <a:t/>
            </a:r>
          </a:p>
          <a:p>
            <a:pPr algn="ctr"/>
            <a:r>
              <a:rPr sz="1400" b="0" i="0">
                <a:solidFill>
                  <a:srgbClr val="000000"/>
                </a:solidFill>
                <a:latin typeface="Calibri"/>
              </a:rPr>
              <a:t>For an upper tail, find the least c with P(X ≥ c) &lt; 0.05</a:t>
            </a:r>
          </a:p>
          <a:p>
            <a:pPr algn="ctr"/>
            <a:r>
              <a:rPr sz="1400" b="0" i="0">
                <a:solidFill>
                  <a:srgbClr val="000000"/>
                </a:solidFill>
                <a:latin typeface="Calibri"/>
              </a:rPr>
              <a:t/>
            </a:r>
          </a:p>
          <a:p>
            <a:pPr algn="ctr"/>
            <a:r>
              <a:rPr sz="1400" b="0" i="0">
                <a:solidFill>
                  <a:srgbClr val="000000"/>
                </a:solidFill>
                <a:latin typeface="Calibri"/>
              </a:rPr>
              <a:t>Look in the λ = 7 table for values close to 1 − 0.05 = 0.95</a:t>
            </a:r>
          </a:p>
        </p:txBody>
      </p:sp>
      <p:sp>
        <p:nvSpPr>
          <p:cNvPr id="5" name="TextBox 4"/>
          <p:cNvSpPr txBox="1"/>
          <p:nvPr/>
        </p:nvSpPr>
        <p:spPr>
          <a:xfrm>
            <a:off x="3700000" y="1150000"/>
            <a:ext cx="5250000" cy="2307082"/>
          </a:xfrm>
          <a:prstGeom prst="rect">
            <a:avLst/>
          </a:prstGeom>
          <a:noFill/>
        </p:spPr>
        <p:txBody>
          <a:bodyPr wrap="square" anchor="t" lIns="45720" rIns="45720">
            <a:spAutoFit/>
          </a:bodyPr>
          <a:lstStyle/>
          <a:p>
            <a:pPr algn="l"/>
            <a:r>
              <a:rPr sz="1100" b="0" i="0">
                <a:solidFill>
                  <a:srgbClr val="000000"/>
                </a:solidFill>
                <a:latin typeface="Calibri"/>
              </a:rPr>
              <a:t>Leonora Metti is regarded as a super striker who plays for Statistics All Stars. The mean number of goals she has scored over the several years she has been with the club is 0.7 goals per game. She has now been transferred to Mechanics Ladies. The management at Mechanics Ladies wish to see if the rate at which she scores goals has now increased. They monitor the number of goals that she scores in her first 10 games.</a:t>
            </a:r>
          </a:p>
          <a:p>
            <a:pPr algn="l"/>
            <a:r>
              <a:rPr sz="1100" b="0" i="0">
                <a:solidFill>
                  <a:srgbClr val="000000"/>
                </a:solidFill>
                <a:latin typeface="Calibri"/>
              </a:rPr>
              <a:t>Assuming a Poisson distribution,</a:t>
            </a:r>
          </a:p>
          <a:p>
            <a:pPr algn="l"/>
            <a:r>
              <a:rPr sz="1100" b="0" i="0">
                <a:solidFill>
                  <a:srgbClr val="000000"/>
                </a:solidFill>
                <a:latin typeface="Calibri"/>
              </a:rPr>
              <a:t>a) use a 5% level of significance to find the critical region for a one-tailed test of the hypothesis that Leonora has increased her rate of scoring from 0.7 goals per game</a:t>
            </a:r>
          </a:p>
          <a:p>
            <a:pPr algn="l"/>
            <a:r>
              <a:rPr sz="1100" b="0" i="0">
                <a:solidFill>
                  <a:srgbClr val="000000"/>
                </a:solidFill>
                <a:latin typeface="Calibri"/>
              </a:rPr>
              <a:t>b) write down the actual significance level of the test in part a.</a:t>
            </a:r>
          </a:p>
          <a:p>
            <a:pPr algn="l"/>
            <a:r>
              <a:rPr sz="1100" b="0" i="0">
                <a:solidFill>
                  <a:srgbClr val="000000"/>
                </a:solidFill>
                <a:latin typeface="Calibri"/>
              </a:rPr>
              <a:t>Leonora scores 11 goals in her first 10 games for Mechanics Ladies.</a:t>
            </a:r>
          </a:p>
          <a:p>
            <a:pPr algn="l"/>
            <a:r>
              <a:rPr sz="1100" b="0" i="0">
                <a:solidFill>
                  <a:srgbClr val="000000"/>
                </a:solidFill>
                <a:latin typeface="Calibri"/>
              </a:rPr>
              <a:t>c) Comment on this observation in light of your critical region.</a:t>
            </a:r>
          </a:p>
        </p:txBody>
      </p:sp>
      <p:sp>
        <p:nvSpPr>
          <p:cNvPr id="6" name="TextBox 5"/>
          <p:cNvSpPr txBox="1"/>
          <p:nvPr/>
        </p:nvSpPr>
        <p:spPr>
          <a:xfrm>
            <a:off x="3700000" y="3517082"/>
            <a:ext cx="3550000" cy="494284"/>
          </a:xfrm>
          <a:prstGeom prst="rect">
            <a:avLst/>
          </a:prstGeom>
          <a:noFill/>
        </p:spPr>
        <p:txBody>
          <a:bodyPr wrap="square" anchor="t" lIns="45720" rIns="45720">
            <a:spAutoFit/>
          </a:bodyPr>
          <a:lstStyle/>
          <a:p>
            <a:pPr algn="l"/>
            <a:r>
              <a:rPr sz="1300" b="0" i="0">
                <a:solidFill>
                  <a:srgbClr val="000000"/>
                </a:solidFill>
                <a:latin typeface="Calibri"/>
              </a:rPr>
              <a:t>a) Let X = the number of goals scored in 10 games</a:t>
            </a:r>
          </a:p>
        </p:txBody>
      </p:sp>
      <p:sp>
        <p:nvSpPr>
          <p:cNvPr id="7" name="Right Brace 6"/>
          <p:cNvSpPr/>
          <p:nvPr/>
        </p:nvSpPr>
        <p:spPr>
          <a:xfrm>
            <a:off x="7270000" y="3537082"/>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80000" y="3584224"/>
            <a:ext cx="1450000" cy="360000"/>
          </a:xfrm>
          <a:prstGeom prst="rect">
            <a:avLst/>
          </a:prstGeom>
          <a:noFill/>
        </p:spPr>
        <p:txBody>
          <a:bodyPr wrap="square" anchor="ctr" lIns="45720" rIns="45720">
            <a:spAutoFit/>
          </a:bodyPr>
          <a:lstStyle/>
          <a:p>
            <a:pPr algn="l"/>
            <a:r>
              <a:rPr sz="1000" b="0" i="0">
                <a:solidFill>
                  <a:srgbClr val="FF0000"/>
                </a:solidFill>
                <a:latin typeface="Calibri"/>
              </a:rPr>
              <a:t>Define the test statistic</a:t>
            </a:r>
          </a:p>
        </p:txBody>
      </p:sp>
      <p:sp>
        <p:nvSpPr>
          <p:cNvPr id="9" name="TextBox 8"/>
          <p:cNvSpPr txBox="1"/>
          <p:nvPr/>
        </p:nvSpPr>
        <p:spPr>
          <a:xfrm>
            <a:off x="3700000" y="4041366"/>
            <a:ext cx="3550000" cy="494284"/>
          </a:xfrm>
          <a:prstGeom prst="rect">
            <a:avLst/>
          </a:prstGeom>
          <a:noFill/>
        </p:spPr>
        <p:txBody>
          <a:bodyPr wrap="square" anchor="t" lIns="45720" rIns="45720">
            <a:spAutoFit/>
          </a:bodyPr>
          <a:lstStyle/>
          <a:p>
            <a:pPr algn="l"/>
            <a:r>
              <a:rPr sz="1300" b="0" i="0">
                <a:solidFill>
                  <a:srgbClr val="000000"/>
                </a:solidFill>
                <a:latin typeface="Calibri"/>
              </a:rPr>
              <a:t>H₀: λ = 0.7        H₁: λ &gt; 0.7  (per game)</a:t>
            </a:r>
          </a:p>
          <a:p>
            <a:pPr algn="l"/>
            <a:r>
              <a:rPr sz="1300" b="0" i="0">
                <a:solidFill>
                  <a:srgbClr val="000000"/>
                </a:solidFill>
                <a:latin typeface="Calibri"/>
              </a:rPr>
              <a:t>Assume H₀, so that X ~ Po(7)</a:t>
            </a:r>
          </a:p>
        </p:txBody>
      </p:sp>
      <p:sp>
        <p:nvSpPr>
          <p:cNvPr id="10" name="Right Brace 9"/>
          <p:cNvSpPr/>
          <p:nvPr/>
        </p:nvSpPr>
        <p:spPr>
          <a:xfrm>
            <a:off x="7270000" y="4061366"/>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80000" y="4108508"/>
            <a:ext cx="1450000" cy="360000"/>
          </a:xfrm>
          <a:prstGeom prst="rect">
            <a:avLst/>
          </a:prstGeom>
          <a:noFill/>
        </p:spPr>
        <p:txBody>
          <a:bodyPr wrap="square" anchor="ctr" lIns="45720" rIns="45720">
            <a:spAutoFit/>
          </a:bodyPr>
          <a:lstStyle/>
          <a:p>
            <a:pPr algn="l"/>
            <a:r>
              <a:rPr sz="1000" b="0" i="0">
                <a:solidFill>
                  <a:srgbClr val="FF0000"/>
                </a:solidFill>
                <a:latin typeface="Calibri"/>
              </a:rPr>
              <a:t>0.7 × 10 = 7</a:t>
            </a:r>
          </a:p>
        </p:txBody>
      </p:sp>
      <p:sp>
        <p:nvSpPr>
          <p:cNvPr id="12" name="TextBox 11"/>
          <p:cNvSpPr txBox="1"/>
          <p:nvPr/>
        </p:nvSpPr>
        <p:spPr>
          <a:xfrm>
            <a:off x="3700000" y="4565650"/>
            <a:ext cx="3550000" cy="494284"/>
          </a:xfrm>
          <a:prstGeom prst="rect">
            <a:avLst/>
          </a:prstGeom>
          <a:noFill/>
        </p:spPr>
        <p:txBody>
          <a:bodyPr wrap="square" anchor="t" lIns="45720" rIns="45720">
            <a:spAutoFit/>
          </a:bodyPr>
          <a:lstStyle/>
          <a:p>
            <a:pPr algn="l"/>
            <a:r>
              <a:rPr sz="1300" b="0" i="0">
                <a:solidFill>
                  <a:srgbClr val="000000"/>
                </a:solidFill>
                <a:latin typeface="Calibri"/>
              </a:rPr>
              <a:t>P(X ≥ 12) = 1 − P(X ≤ 11) = 1 − 0.9467 = 0.0533</a:t>
            </a:r>
          </a:p>
          <a:p>
            <a:pPr algn="l"/>
            <a:r>
              <a:rPr sz="1300" b="0" i="0">
                <a:solidFill>
                  <a:srgbClr val="000000"/>
                </a:solidFill>
                <a:latin typeface="Calibri"/>
              </a:rPr>
              <a:t>P(X ≥ 13) = 1 − P(X ≤ 12) = 1 − 0.9730 = 0.0270</a:t>
            </a:r>
          </a:p>
        </p:txBody>
      </p:sp>
      <p:sp>
        <p:nvSpPr>
          <p:cNvPr id="13" name="Right Brace 12"/>
          <p:cNvSpPr/>
          <p:nvPr/>
        </p:nvSpPr>
        <p:spPr>
          <a:xfrm>
            <a:off x="7270000" y="4585650"/>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80000" y="4632792"/>
            <a:ext cx="1450000" cy="360000"/>
          </a:xfrm>
          <a:prstGeom prst="rect">
            <a:avLst/>
          </a:prstGeom>
          <a:noFill/>
        </p:spPr>
        <p:txBody>
          <a:bodyPr wrap="square" anchor="ctr" lIns="45720" rIns="45720">
            <a:spAutoFit/>
          </a:bodyPr>
          <a:lstStyle/>
          <a:p>
            <a:pPr algn="l"/>
            <a:r>
              <a:rPr sz="1000" b="0" i="0">
                <a:solidFill>
                  <a:srgbClr val="FF0000"/>
                </a:solidFill>
                <a:latin typeface="Calibri"/>
              </a:rPr>
              <a:t>0.0533 &gt; 0.05 but 0.0270 &lt; 0.05</a:t>
            </a:r>
          </a:p>
        </p:txBody>
      </p:sp>
      <p:sp>
        <p:nvSpPr>
          <p:cNvPr id="15" name="TextBox 14"/>
          <p:cNvSpPr txBox="1"/>
          <p:nvPr/>
        </p:nvSpPr>
        <p:spPr>
          <a:xfrm>
            <a:off x="3700000" y="5089934"/>
            <a:ext cx="3550000" cy="494284"/>
          </a:xfrm>
          <a:prstGeom prst="rect">
            <a:avLst/>
          </a:prstGeom>
          <a:noFill/>
        </p:spPr>
        <p:txBody>
          <a:bodyPr wrap="square" anchor="t" lIns="45720" rIns="45720">
            <a:spAutoFit/>
          </a:bodyPr>
          <a:lstStyle/>
          <a:p>
            <a:pPr algn="l"/>
            <a:r>
              <a:rPr sz="1300" b="0" i="0">
                <a:solidFill>
                  <a:srgbClr val="FF0000"/>
                </a:solidFill>
                <a:latin typeface="Calibri"/>
              </a:rPr>
              <a:t>So the critical value is 13: the critical region is X ≥ 13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200" b="0" i="0">
                <a:solidFill>
                  <a:srgbClr val="000000"/>
                </a:solidFill>
                <a:latin typeface="Calibri"/>
              </a:rPr>
              <a:t>Finding Critical Regions for a Poisson Distribution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250000" y="1150000"/>
            <a:ext cx="3250000" cy="1392936"/>
          </a:xfrm>
          <a:prstGeom prst="rect">
            <a:avLst/>
          </a:prstGeom>
          <a:noFill/>
        </p:spPr>
        <p:txBody>
          <a:bodyPr wrap="square" anchor="t" lIns="45720" rIns="45720">
            <a:spAutoFit/>
          </a:bodyPr>
          <a:lstStyle/>
          <a:p>
            <a:pPr algn="ctr"/>
            <a:r>
              <a:rPr sz="1400" b="1" i="0">
                <a:solidFill>
                  <a:srgbClr val="000000"/>
                </a:solidFill>
                <a:latin typeface="Calibri"/>
              </a:rPr>
              <a:t>If the observed value is not in the critical region, there is insufficient evidence to reject H₀</a:t>
            </a:r>
          </a:p>
          <a:p>
            <a:pPr algn="ctr"/>
            <a:r>
              <a:rPr sz="1400" b="0" i="0">
                <a:solidFill>
                  <a:srgbClr val="000000"/>
                </a:solidFill>
                <a:latin typeface="Calibri"/>
              </a:rPr>
              <a:t/>
            </a:r>
          </a:p>
          <a:p>
            <a:pPr algn="ctr"/>
            <a:r>
              <a:rPr sz="1400" b="0" i="0">
                <a:solidFill>
                  <a:srgbClr val="000000"/>
                </a:solidFill>
                <a:latin typeface="Calibri"/>
              </a:rPr>
              <a:t>The actual significance level is P(X in the critical region) assuming H₀ is true</a:t>
            </a:r>
          </a:p>
        </p:txBody>
      </p:sp>
      <p:sp>
        <p:nvSpPr>
          <p:cNvPr id="5" name="TextBox 4"/>
          <p:cNvSpPr txBox="1"/>
          <p:nvPr/>
        </p:nvSpPr>
        <p:spPr>
          <a:xfrm>
            <a:off x="3700000" y="1150000"/>
            <a:ext cx="5250000" cy="602742"/>
          </a:xfrm>
          <a:prstGeom prst="rect">
            <a:avLst/>
          </a:prstGeom>
          <a:noFill/>
        </p:spPr>
        <p:txBody>
          <a:bodyPr wrap="square" anchor="t" lIns="45720" rIns="45720">
            <a:spAutoFit/>
          </a:bodyPr>
          <a:lstStyle/>
          <a:p>
            <a:pPr algn="l"/>
            <a:r>
              <a:rPr sz="1100" b="0" i="0">
                <a:solidFill>
                  <a:srgbClr val="000000"/>
                </a:solidFill>
                <a:latin typeface="Calibri"/>
              </a:rPr>
              <a:t>b) write down the actual significance level of the test in part a.</a:t>
            </a:r>
          </a:p>
          <a:p>
            <a:pPr algn="l"/>
            <a:r>
              <a:rPr sz="1100" b="0" i="0">
                <a:solidFill>
                  <a:srgbClr val="000000"/>
                </a:solidFill>
                <a:latin typeface="Calibri"/>
              </a:rPr>
              <a:t>Leonora scores 11 goals in her first 10 games for Mechanics Ladies.</a:t>
            </a:r>
          </a:p>
          <a:p>
            <a:pPr algn="l"/>
            <a:r>
              <a:rPr sz="1100" b="0" i="0">
                <a:solidFill>
                  <a:srgbClr val="000000"/>
                </a:solidFill>
                <a:latin typeface="Calibri"/>
              </a:rPr>
              <a:t>c) Comment on this observation in light of your critical region.</a:t>
            </a:r>
          </a:p>
        </p:txBody>
      </p:sp>
      <p:sp>
        <p:nvSpPr>
          <p:cNvPr id="6" name="TextBox 5"/>
          <p:cNvSpPr txBox="1"/>
          <p:nvPr/>
        </p:nvSpPr>
        <p:spPr>
          <a:xfrm>
            <a:off x="3700000" y="1812742"/>
            <a:ext cx="5000000" cy="300000"/>
          </a:xfrm>
          <a:prstGeom prst="rect">
            <a:avLst/>
          </a:prstGeom>
          <a:noFill/>
        </p:spPr>
        <p:txBody>
          <a:bodyPr wrap="square" anchor="t" lIns="45720" rIns="45720">
            <a:spAutoFit/>
          </a:bodyPr>
          <a:lstStyle/>
          <a:p>
            <a:pPr algn="l"/>
            <a:r>
              <a:rPr sz="1200" b="0" i="0">
                <a:solidFill>
                  <a:srgbClr val="000000"/>
                </a:solidFill>
                <a:latin typeface="Calibri"/>
              </a:rPr>
              <a:t>a) Critical region is X ≥ 13 for X ~ Po(7)</a:t>
            </a:r>
          </a:p>
        </p:txBody>
      </p:sp>
      <p:pic>
        <p:nvPicPr>
          <p:cNvPr id="7" name="Picture 6" descr="po7_cr.png"/>
          <p:cNvPicPr>
            <a:picLocks noChangeAspect="1"/>
          </p:cNvPicPr>
          <p:nvPr/>
        </p:nvPicPr>
        <p:blipFill>
          <a:blip r:embed="rId2"/>
          <a:stretch>
            <a:fillRect/>
          </a:stretch>
        </p:blipFill>
        <p:spPr>
          <a:xfrm>
            <a:off x="300000" y="3600000"/>
            <a:ext cx="3250000" cy="2048913"/>
          </a:xfrm>
          <a:prstGeom prst="rect">
            <a:avLst/>
          </a:prstGeom>
        </p:spPr>
      </p:pic>
      <p:sp>
        <p:nvSpPr>
          <p:cNvPr id="8" name="TextBox 7"/>
          <p:cNvSpPr txBox="1"/>
          <p:nvPr/>
        </p:nvSpPr>
        <p:spPr>
          <a:xfrm>
            <a:off x="3700000" y="2192742"/>
            <a:ext cx="3550000" cy="494284"/>
          </a:xfrm>
          <a:prstGeom prst="rect">
            <a:avLst/>
          </a:prstGeom>
          <a:noFill/>
        </p:spPr>
        <p:txBody>
          <a:bodyPr wrap="square" anchor="t" lIns="45720" rIns="45720">
            <a:spAutoFit/>
          </a:bodyPr>
          <a:lstStyle/>
          <a:p>
            <a:pPr algn="l"/>
            <a:r>
              <a:rPr sz="1300" b="0" i="0">
                <a:solidFill>
                  <a:srgbClr val="FF0000"/>
                </a:solidFill>
                <a:latin typeface="Calibri"/>
              </a:rPr>
              <a:t>b) Actual significance level = P(X ≥ 13) = 0.0270</a:t>
            </a:r>
          </a:p>
        </p:txBody>
      </p:sp>
      <p:sp>
        <p:nvSpPr>
          <p:cNvPr id="9" name="Right Brace 8"/>
          <p:cNvSpPr/>
          <p:nvPr/>
        </p:nvSpPr>
        <p:spPr>
          <a:xfrm>
            <a:off x="7270000" y="2212742"/>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80000" y="2259884"/>
            <a:ext cx="1450000" cy="360000"/>
          </a:xfrm>
          <a:prstGeom prst="rect">
            <a:avLst/>
          </a:prstGeom>
          <a:noFill/>
        </p:spPr>
        <p:txBody>
          <a:bodyPr wrap="square" anchor="ctr" lIns="45720" rIns="45720">
            <a:spAutoFit/>
          </a:bodyPr>
          <a:lstStyle/>
          <a:p>
            <a:pPr algn="l"/>
            <a:r>
              <a:rPr sz="1000" b="0" i="0">
                <a:solidFill>
                  <a:srgbClr val="FF0000"/>
                </a:solidFill>
                <a:latin typeface="Calibri"/>
              </a:rPr>
              <a:t>P(rejecting H₀)</a:t>
            </a:r>
          </a:p>
        </p:txBody>
      </p:sp>
      <p:sp>
        <p:nvSpPr>
          <p:cNvPr id="11" name="TextBox 10"/>
          <p:cNvSpPr txBox="1"/>
          <p:nvPr/>
        </p:nvSpPr>
        <p:spPr>
          <a:xfrm>
            <a:off x="3700000" y="2717026"/>
            <a:ext cx="3550000" cy="494284"/>
          </a:xfrm>
          <a:prstGeom prst="rect">
            <a:avLst/>
          </a:prstGeom>
          <a:noFill/>
        </p:spPr>
        <p:txBody>
          <a:bodyPr wrap="square" anchor="t" lIns="45720" rIns="45720">
            <a:spAutoFit/>
          </a:bodyPr>
          <a:lstStyle/>
          <a:p>
            <a:pPr algn="l"/>
            <a:r>
              <a:rPr sz="1300" b="0" i="0">
                <a:solidFill>
                  <a:srgbClr val="000000"/>
                </a:solidFill>
                <a:latin typeface="Calibri"/>
              </a:rPr>
              <a:t>c) X = 11 does not lie in the critical region, so there is insufficient evidence to reject H₀.</a:t>
            </a:r>
          </a:p>
        </p:txBody>
      </p:sp>
      <p:sp>
        <p:nvSpPr>
          <p:cNvPr id="12" name="Right Brace 11"/>
          <p:cNvSpPr/>
          <p:nvPr/>
        </p:nvSpPr>
        <p:spPr>
          <a:xfrm>
            <a:off x="7270000" y="2737026"/>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80000" y="2784168"/>
            <a:ext cx="1450000" cy="360000"/>
          </a:xfrm>
          <a:prstGeom prst="rect">
            <a:avLst/>
          </a:prstGeom>
          <a:noFill/>
        </p:spPr>
        <p:txBody>
          <a:bodyPr wrap="square" anchor="ctr" lIns="45720" rIns="45720">
            <a:spAutoFit/>
          </a:bodyPr>
          <a:lstStyle/>
          <a:p>
            <a:pPr algn="l"/>
            <a:r>
              <a:rPr sz="1000" b="0" i="0">
                <a:solidFill>
                  <a:srgbClr val="FF0000"/>
                </a:solidFill>
                <a:latin typeface="Calibri"/>
              </a:rPr>
              <a:t>11 &lt; 13</a:t>
            </a:r>
          </a:p>
        </p:txBody>
      </p:sp>
      <p:sp>
        <p:nvSpPr>
          <p:cNvPr id="14" name="TextBox 13"/>
          <p:cNvSpPr txBox="1"/>
          <p:nvPr/>
        </p:nvSpPr>
        <p:spPr>
          <a:xfrm>
            <a:off x="3700000" y="3241310"/>
            <a:ext cx="3550000" cy="494284"/>
          </a:xfrm>
          <a:prstGeom prst="rect">
            <a:avLst/>
          </a:prstGeom>
          <a:noFill/>
        </p:spPr>
        <p:txBody>
          <a:bodyPr wrap="square" anchor="t" lIns="45720" rIns="45720">
            <a:spAutoFit/>
          </a:bodyPr>
          <a:lstStyle/>
          <a:p>
            <a:pPr algn="l"/>
            <a:r>
              <a:rPr sz="1300" b="0" i="0">
                <a:solidFill>
                  <a:srgbClr val="FF0000"/>
                </a:solidFill>
                <a:latin typeface="Calibri"/>
              </a:rPr>
              <a:t>There is no evidence that Leonora has increased her goal-scoring rate.</a:t>
            </a:r>
          </a:p>
        </p:txBody>
      </p:sp>
      <p:sp>
        <p:nvSpPr>
          <p:cNvPr id="15" name="Right Brace 14"/>
          <p:cNvSpPr/>
          <p:nvPr/>
        </p:nvSpPr>
        <p:spPr>
          <a:xfrm>
            <a:off x="7270000" y="3261310"/>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80000" y="3308452"/>
            <a:ext cx="1450000" cy="360000"/>
          </a:xfrm>
          <a:prstGeom prst="rect">
            <a:avLst/>
          </a:prstGeom>
          <a:noFill/>
        </p:spPr>
        <p:txBody>
          <a:bodyPr wrap="square" anchor="ctr" lIns="45720" rIns="45720">
            <a:spAutoFit/>
          </a:bodyPr>
          <a:lstStyle/>
          <a:p>
            <a:pPr algn="l"/>
            <a:r>
              <a:rPr sz="1000" b="0" i="0">
                <a:solidFill>
                  <a:srgbClr val="FF0000"/>
                </a:solidFill>
                <a:latin typeface="Calibri"/>
              </a:rPr>
              <a:t>Conclusion in context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200" b="0" i="0">
                <a:solidFill>
                  <a:srgbClr val="000000"/>
                </a:solidFill>
                <a:latin typeface="Calibri"/>
              </a:rPr>
              <a:t>Finding Critical Regions for a Poisson Distribution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250000" y="1150000"/>
            <a:ext cx="3250000" cy="2043684"/>
          </a:xfrm>
          <a:prstGeom prst="rect">
            <a:avLst/>
          </a:prstGeom>
          <a:noFill/>
        </p:spPr>
        <p:txBody>
          <a:bodyPr wrap="square" anchor="t" lIns="45720" rIns="45720">
            <a:spAutoFit/>
          </a:bodyPr>
          <a:lstStyle/>
          <a:p>
            <a:pPr algn="ctr"/>
            <a:r>
              <a:rPr sz="1400" b="1" i="0">
                <a:solidFill>
                  <a:srgbClr val="000000"/>
                </a:solidFill>
                <a:latin typeface="Calibri"/>
              </a:rPr>
              <a:t>A two-tailed test (H₁: λ ≠ m) has two parts to the critical region and two critical values</a:t>
            </a:r>
          </a:p>
          <a:p>
            <a:pPr algn="ctr"/>
            <a:r>
              <a:rPr sz="1400" b="0" i="0">
                <a:solidFill>
                  <a:srgbClr val="000000"/>
                </a:solidFill>
                <a:latin typeface="Calibri"/>
              </a:rPr>
              <a:t/>
            </a:r>
          </a:p>
          <a:p>
            <a:pPr algn="ctr"/>
            <a:r>
              <a:rPr sz="1400" b="0" i="0">
                <a:solidFill>
                  <a:srgbClr val="000000"/>
                </a:solidFill>
                <a:latin typeface="Calibri"/>
              </a:rPr>
              <a:t>Find each tail separately</a:t>
            </a:r>
          </a:p>
          <a:p>
            <a:pPr algn="ctr"/>
            <a:r>
              <a:rPr sz="1400" b="0" i="0">
                <a:solidFill>
                  <a:srgbClr val="000000"/>
                </a:solidFill>
                <a:latin typeface="Calibri"/>
              </a:rPr>
              <a:t/>
            </a:r>
          </a:p>
          <a:p>
            <a:pPr algn="ctr"/>
            <a:r>
              <a:rPr sz="1400" b="0" i="0">
                <a:solidFill>
                  <a:srgbClr val="000000"/>
                </a:solidFill>
                <a:latin typeface="Calibri"/>
              </a:rPr>
              <a:t>Here the probability in each tail has to be as close to 2.5% as possible, but it does not have to be less than 2.5%</a:t>
            </a:r>
          </a:p>
        </p:txBody>
      </p:sp>
      <p:sp>
        <p:nvSpPr>
          <p:cNvPr id="5" name="TextBox 4"/>
          <p:cNvSpPr txBox="1"/>
          <p:nvPr/>
        </p:nvSpPr>
        <p:spPr>
          <a:xfrm>
            <a:off x="3700000" y="1150000"/>
            <a:ext cx="5250000" cy="1625346"/>
          </a:xfrm>
          <a:prstGeom prst="rect">
            <a:avLst/>
          </a:prstGeom>
          <a:noFill/>
        </p:spPr>
        <p:txBody>
          <a:bodyPr wrap="square" anchor="t" lIns="45720" rIns="45720">
            <a:spAutoFit/>
          </a:bodyPr>
          <a:lstStyle/>
          <a:p>
            <a:pPr algn="l"/>
            <a:r>
              <a:rPr sz="1100" b="0" i="0">
                <a:solidFill>
                  <a:srgbClr val="000000"/>
                </a:solidFill>
                <a:latin typeface="Calibri"/>
              </a:rPr>
              <a:t>An office finds that, over a long period of time, incoming calls from customers occur at a rate of 0.325 per minute. They believe that the rate of calls has changed recently. To test this, the number of incoming calls during a random 20-minute interval is recorded.</a:t>
            </a:r>
          </a:p>
          <a:p>
            <a:pPr algn="l"/>
            <a:r>
              <a:rPr sz="1100" b="0" i="0">
                <a:solidFill>
                  <a:srgbClr val="000000"/>
                </a:solidFill>
                <a:latin typeface="Calibri"/>
              </a:rPr>
              <a:t>a) Find the critical region for a two-tailed test of this hypothesis. The probability in each tail should be as close to 2.5% as possible.</a:t>
            </a:r>
          </a:p>
          <a:p>
            <a:pPr algn="l"/>
            <a:r>
              <a:rPr sz="1100" b="0" i="0">
                <a:solidFill>
                  <a:srgbClr val="000000"/>
                </a:solidFill>
                <a:latin typeface="Calibri"/>
              </a:rPr>
              <a:t>b) Write down the actual significance level of the test.</a:t>
            </a:r>
          </a:p>
          <a:p>
            <a:pPr algn="l"/>
            <a:r>
              <a:rPr sz="1100" b="0" i="0">
                <a:solidFill>
                  <a:srgbClr val="000000"/>
                </a:solidFill>
                <a:latin typeface="Calibri"/>
              </a:rPr>
              <a:t>The actual number of calls recorded in the 20-minute period was 13.</a:t>
            </a:r>
          </a:p>
          <a:p>
            <a:pPr algn="l"/>
            <a:r>
              <a:rPr sz="1100" b="0" i="0">
                <a:solidFill>
                  <a:srgbClr val="000000"/>
                </a:solidFill>
                <a:latin typeface="Calibri"/>
              </a:rPr>
              <a:t>c) Comment on this observation in light of your critical region.</a:t>
            </a:r>
          </a:p>
        </p:txBody>
      </p:sp>
      <p:sp>
        <p:nvSpPr>
          <p:cNvPr id="6" name="TextBox 5"/>
          <p:cNvSpPr txBox="1"/>
          <p:nvPr/>
        </p:nvSpPr>
        <p:spPr>
          <a:xfrm>
            <a:off x="3700000" y="2835346"/>
            <a:ext cx="3550000" cy="494284"/>
          </a:xfrm>
          <a:prstGeom prst="rect">
            <a:avLst/>
          </a:prstGeom>
          <a:noFill/>
        </p:spPr>
        <p:txBody>
          <a:bodyPr wrap="square" anchor="t" lIns="45720" rIns="45720">
            <a:spAutoFit/>
          </a:bodyPr>
          <a:lstStyle/>
          <a:p>
            <a:pPr algn="l"/>
            <a:r>
              <a:rPr sz="1300" b="0" i="0">
                <a:solidFill>
                  <a:srgbClr val="000000"/>
                </a:solidFill>
                <a:latin typeface="Calibri"/>
              </a:rPr>
              <a:t>a) Let X = the number of incoming calls in a 20-minute interval</a:t>
            </a:r>
          </a:p>
        </p:txBody>
      </p:sp>
      <p:sp>
        <p:nvSpPr>
          <p:cNvPr id="7" name="Right Brace 6"/>
          <p:cNvSpPr/>
          <p:nvPr/>
        </p:nvSpPr>
        <p:spPr>
          <a:xfrm>
            <a:off x="7270000" y="2855346"/>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80000" y="2902488"/>
            <a:ext cx="1450000" cy="360000"/>
          </a:xfrm>
          <a:prstGeom prst="rect">
            <a:avLst/>
          </a:prstGeom>
          <a:noFill/>
        </p:spPr>
        <p:txBody>
          <a:bodyPr wrap="square" anchor="ctr" lIns="45720" rIns="45720">
            <a:spAutoFit/>
          </a:bodyPr>
          <a:lstStyle/>
          <a:p>
            <a:pPr algn="l"/>
            <a:r>
              <a:rPr sz="1000" b="0" i="0">
                <a:solidFill>
                  <a:srgbClr val="FF0000"/>
                </a:solidFill>
                <a:latin typeface="Calibri"/>
              </a:rPr>
              <a:t>Define the test statistic</a:t>
            </a:r>
          </a:p>
        </p:txBody>
      </p:sp>
      <p:sp>
        <p:nvSpPr>
          <p:cNvPr id="9" name="TextBox 8"/>
          <p:cNvSpPr txBox="1"/>
          <p:nvPr/>
        </p:nvSpPr>
        <p:spPr>
          <a:xfrm>
            <a:off x="3700000" y="3359630"/>
            <a:ext cx="3550000" cy="494284"/>
          </a:xfrm>
          <a:prstGeom prst="rect">
            <a:avLst/>
          </a:prstGeom>
          <a:noFill/>
        </p:spPr>
        <p:txBody>
          <a:bodyPr wrap="square" anchor="t" lIns="45720" rIns="45720">
            <a:spAutoFit/>
          </a:bodyPr>
          <a:lstStyle/>
          <a:p>
            <a:pPr algn="l"/>
            <a:r>
              <a:rPr sz="1300" b="0" i="0">
                <a:solidFill>
                  <a:srgbClr val="000000"/>
                </a:solidFill>
                <a:latin typeface="Calibri"/>
              </a:rPr>
              <a:t>20 × 0.325 = 6.5, so H₀: λ = 6.5    H₁: λ ≠ 6.5</a:t>
            </a:r>
          </a:p>
          <a:p>
            <a:pPr algn="l"/>
            <a:r>
              <a:rPr sz="1300" b="0" i="0">
                <a:solidFill>
                  <a:srgbClr val="000000"/>
                </a:solidFill>
                <a:latin typeface="Calibri"/>
              </a:rPr>
              <a:t>Assume H₀, so that X ~ Po(6.5)</a:t>
            </a:r>
          </a:p>
        </p:txBody>
      </p:sp>
      <p:sp>
        <p:nvSpPr>
          <p:cNvPr id="10" name="Right Brace 9"/>
          <p:cNvSpPr/>
          <p:nvPr/>
        </p:nvSpPr>
        <p:spPr>
          <a:xfrm>
            <a:off x="7270000" y="3379630"/>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80000" y="3426772"/>
            <a:ext cx="1450000" cy="360000"/>
          </a:xfrm>
          <a:prstGeom prst="rect">
            <a:avLst/>
          </a:prstGeom>
          <a:noFill/>
        </p:spPr>
        <p:txBody>
          <a:bodyPr wrap="square" anchor="ctr" lIns="45720" rIns="45720">
            <a:spAutoFit/>
          </a:bodyPr>
          <a:lstStyle/>
          <a:p>
            <a:pPr algn="l"/>
            <a:r>
              <a:rPr sz="1000" b="0" i="0">
                <a:solidFill>
                  <a:srgbClr val="FF0000"/>
                </a:solidFill>
                <a:latin typeface="Calibri"/>
              </a:rPr>
              <a:t>Could also use λ = 0.325 per minute</a:t>
            </a:r>
          </a:p>
        </p:txBody>
      </p:sp>
      <p:sp>
        <p:nvSpPr>
          <p:cNvPr id="12" name="TextBox 11"/>
          <p:cNvSpPr txBox="1"/>
          <p:nvPr/>
        </p:nvSpPr>
        <p:spPr>
          <a:xfrm>
            <a:off x="3700000" y="3883914"/>
            <a:ext cx="3550000" cy="695706"/>
          </a:xfrm>
          <a:prstGeom prst="rect">
            <a:avLst/>
          </a:prstGeom>
          <a:noFill/>
        </p:spPr>
        <p:txBody>
          <a:bodyPr wrap="square" anchor="t" lIns="45720" rIns="45720">
            <a:spAutoFit/>
          </a:bodyPr>
          <a:lstStyle/>
          <a:p>
            <a:pPr algn="l"/>
            <a:r>
              <a:rPr sz="1300" b="0" i="0">
                <a:solidFill>
                  <a:srgbClr val="000000"/>
                </a:solidFill>
                <a:latin typeface="Calibri"/>
              </a:rPr>
              <a:t>Lower tail: want P(X ≤ c₁) as close as possible to 0.025</a:t>
            </a:r>
          </a:p>
          <a:p>
            <a:pPr algn="l"/>
            <a:r>
              <a:rPr sz="1300" b="0" i="0">
                <a:solidFill>
                  <a:srgbClr val="000000"/>
                </a:solidFill>
                <a:latin typeface="Calibri"/>
              </a:rPr>
              <a:t>P(X ≤ 1) = 0.0113    P(X ≤ 2) = 0.0430</a:t>
            </a:r>
          </a:p>
        </p:txBody>
      </p:sp>
      <p:sp>
        <p:nvSpPr>
          <p:cNvPr id="13" name="TextBox 12"/>
          <p:cNvSpPr txBox="1"/>
          <p:nvPr/>
        </p:nvSpPr>
        <p:spPr>
          <a:xfrm>
            <a:off x="3700000" y="4609620"/>
            <a:ext cx="3550000" cy="494284"/>
          </a:xfrm>
          <a:prstGeom prst="rect">
            <a:avLst/>
          </a:prstGeom>
          <a:noFill/>
        </p:spPr>
        <p:txBody>
          <a:bodyPr wrap="square" anchor="t" lIns="45720" rIns="45720">
            <a:spAutoFit/>
          </a:bodyPr>
          <a:lstStyle/>
          <a:p>
            <a:pPr algn="l"/>
            <a:r>
              <a:rPr sz="1300" b="0" i="0">
                <a:solidFill>
                  <a:srgbClr val="FF0000"/>
                </a:solidFill>
                <a:latin typeface="Calibri"/>
              </a:rPr>
              <a:t>0.0113 is closer to 0.025, so the lower critical region is X ≤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200" b="0" i="0">
                <a:solidFill>
                  <a:srgbClr val="000000"/>
                </a:solidFill>
                <a:latin typeface="Calibri"/>
              </a:rPr>
              <a:t>Finding Critical Regions for a Poisson Distribution</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4B</a:t>
            </a:r>
          </a:p>
        </p:txBody>
      </p:sp>
      <p:sp>
        <p:nvSpPr>
          <p:cNvPr id="4" name="TextBox 3"/>
          <p:cNvSpPr txBox="1"/>
          <p:nvPr/>
        </p:nvSpPr>
        <p:spPr>
          <a:xfrm>
            <a:off x="250000" y="1150000"/>
            <a:ext cx="3250000" cy="742188"/>
          </a:xfrm>
          <a:prstGeom prst="rect">
            <a:avLst/>
          </a:prstGeom>
          <a:noFill/>
        </p:spPr>
        <p:txBody>
          <a:bodyPr wrap="square" anchor="t" lIns="45720" rIns="45720">
            <a:spAutoFit/>
          </a:bodyPr>
          <a:lstStyle/>
          <a:p>
            <a:pPr algn="ctr"/>
            <a:r>
              <a:rPr sz="1400" b="1" i="0">
                <a:solidFill>
                  <a:srgbClr val="000000"/>
                </a:solidFill>
                <a:latin typeface="Calibri"/>
              </a:rPr>
              <a:t>The actual significance level of a two-tailed test is the sum of the actual probabilities in each tail</a:t>
            </a:r>
          </a:p>
        </p:txBody>
      </p:sp>
      <p:sp>
        <p:nvSpPr>
          <p:cNvPr id="5" name="TextBox 4"/>
          <p:cNvSpPr txBox="1"/>
          <p:nvPr/>
        </p:nvSpPr>
        <p:spPr>
          <a:xfrm>
            <a:off x="3700000" y="1150000"/>
            <a:ext cx="5250000" cy="943610"/>
          </a:xfrm>
          <a:prstGeom prst="rect">
            <a:avLst/>
          </a:prstGeom>
          <a:noFill/>
        </p:spPr>
        <p:txBody>
          <a:bodyPr wrap="square" anchor="t" lIns="45720" rIns="45720">
            <a:spAutoFit/>
          </a:bodyPr>
          <a:lstStyle/>
          <a:p>
            <a:pPr algn="l"/>
            <a:r>
              <a:rPr sz="1100" b="0" i="0">
                <a:solidFill>
                  <a:srgbClr val="000000"/>
                </a:solidFill>
                <a:latin typeface="Calibri"/>
              </a:rPr>
              <a:t>a) Find the critical region for a two-tailed test of this hypothesis. The probability in each tail should be as close to 2.5% as possible.</a:t>
            </a:r>
          </a:p>
          <a:p>
            <a:pPr algn="l"/>
            <a:r>
              <a:rPr sz="1100" b="0" i="0">
                <a:solidFill>
                  <a:srgbClr val="000000"/>
                </a:solidFill>
                <a:latin typeface="Calibri"/>
              </a:rPr>
              <a:t>b) Write down the actual significance level of the test.</a:t>
            </a:r>
          </a:p>
          <a:p>
            <a:pPr algn="l"/>
            <a:r>
              <a:rPr sz="1100" b="0" i="0">
                <a:solidFill>
                  <a:srgbClr val="000000"/>
                </a:solidFill>
                <a:latin typeface="Calibri"/>
              </a:rPr>
              <a:t>The actual number of calls recorded in the 20-minute period was 13.</a:t>
            </a:r>
          </a:p>
          <a:p>
            <a:pPr algn="l"/>
            <a:r>
              <a:rPr sz="1100" b="0" i="0">
                <a:solidFill>
                  <a:srgbClr val="000000"/>
                </a:solidFill>
                <a:latin typeface="Calibri"/>
              </a:rPr>
              <a:t>c) Comment on this observation in light of your critical region.</a:t>
            </a:r>
          </a:p>
        </p:txBody>
      </p:sp>
      <p:sp>
        <p:nvSpPr>
          <p:cNvPr id="6" name="TextBox 5"/>
          <p:cNvSpPr txBox="1"/>
          <p:nvPr/>
        </p:nvSpPr>
        <p:spPr>
          <a:xfrm>
            <a:off x="3700000" y="2153610"/>
            <a:ext cx="3550000" cy="897128"/>
          </a:xfrm>
          <a:prstGeom prst="rect">
            <a:avLst/>
          </a:prstGeom>
          <a:noFill/>
        </p:spPr>
        <p:txBody>
          <a:bodyPr wrap="square" anchor="t" lIns="45720" rIns="45720">
            <a:spAutoFit/>
          </a:bodyPr>
          <a:lstStyle/>
          <a:p>
            <a:pPr algn="l"/>
            <a:r>
              <a:rPr sz="1300" b="0" i="0">
                <a:solidFill>
                  <a:srgbClr val="000000"/>
                </a:solidFill>
                <a:latin typeface="Calibri"/>
              </a:rPr>
              <a:t>Upper tail: want P(X ≥ c₂) as close as possible to 0.025</a:t>
            </a:r>
          </a:p>
          <a:p>
            <a:pPr algn="l"/>
            <a:r>
              <a:rPr sz="1300" b="0" i="0">
                <a:solidFill>
                  <a:srgbClr val="000000"/>
                </a:solidFill>
                <a:latin typeface="Calibri"/>
              </a:rPr>
              <a:t>P(X ≥ 12) = 1 − P(X ≤ 11) = 1 − 0.9661 = 0.0339</a:t>
            </a:r>
          </a:p>
          <a:p>
            <a:pPr algn="l"/>
            <a:r>
              <a:rPr sz="1300" b="0" i="0">
                <a:solidFill>
                  <a:srgbClr val="000000"/>
                </a:solidFill>
                <a:latin typeface="Calibri"/>
              </a:rPr>
              <a:t>P(X ≥ 13) = 1 − P(X ≤ 12) = 1 − 0.9840 = 0.0160</a:t>
            </a:r>
          </a:p>
        </p:txBody>
      </p:sp>
      <p:sp>
        <p:nvSpPr>
          <p:cNvPr id="7" name="Right Brace 6"/>
          <p:cNvSpPr/>
          <p:nvPr/>
        </p:nvSpPr>
        <p:spPr>
          <a:xfrm>
            <a:off x="7270000" y="2173610"/>
            <a:ext cx="90000" cy="857128"/>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80000" y="2422174"/>
            <a:ext cx="1450000" cy="360000"/>
          </a:xfrm>
          <a:prstGeom prst="rect">
            <a:avLst/>
          </a:prstGeom>
          <a:noFill/>
        </p:spPr>
        <p:txBody>
          <a:bodyPr wrap="square" anchor="ctr" lIns="45720" rIns="45720">
            <a:spAutoFit/>
          </a:bodyPr>
          <a:lstStyle/>
          <a:p>
            <a:pPr algn="l"/>
            <a:r>
              <a:rPr sz="1000" b="0" i="0">
                <a:solidFill>
                  <a:srgbClr val="FF0000"/>
                </a:solidFill>
                <a:latin typeface="Calibri"/>
              </a:rPr>
              <a:t>0.0339 is 0.0089 away; 0.0160 is 0.0090 away</a:t>
            </a:r>
          </a:p>
        </p:txBody>
      </p:sp>
      <p:sp>
        <p:nvSpPr>
          <p:cNvPr id="9" name="TextBox 8"/>
          <p:cNvSpPr txBox="1"/>
          <p:nvPr/>
        </p:nvSpPr>
        <p:spPr>
          <a:xfrm>
            <a:off x="3700000" y="3080738"/>
            <a:ext cx="3550000" cy="494284"/>
          </a:xfrm>
          <a:prstGeom prst="rect">
            <a:avLst/>
          </a:prstGeom>
          <a:noFill/>
        </p:spPr>
        <p:txBody>
          <a:bodyPr wrap="square" anchor="t" lIns="45720" rIns="45720">
            <a:spAutoFit/>
          </a:bodyPr>
          <a:lstStyle/>
          <a:p>
            <a:pPr algn="l"/>
            <a:r>
              <a:rPr sz="1300" b="0" i="0">
                <a:solidFill>
                  <a:srgbClr val="FF0000"/>
                </a:solidFill>
                <a:latin typeface="Calibri"/>
              </a:rPr>
              <a:t>0.0339 is closer to 0.025, so the upper critical region is X ≥ 12</a:t>
            </a:r>
          </a:p>
        </p:txBody>
      </p:sp>
      <p:sp>
        <p:nvSpPr>
          <p:cNvPr id="10" name="TextBox 9"/>
          <p:cNvSpPr txBox="1"/>
          <p:nvPr/>
        </p:nvSpPr>
        <p:spPr>
          <a:xfrm>
            <a:off x="3700000" y="3605022"/>
            <a:ext cx="3550000" cy="292862"/>
          </a:xfrm>
          <a:prstGeom prst="rect">
            <a:avLst/>
          </a:prstGeom>
          <a:noFill/>
        </p:spPr>
        <p:txBody>
          <a:bodyPr wrap="square" anchor="t" lIns="45720" rIns="45720">
            <a:spAutoFit/>
          </a:bodyPr>
          <a:lstStyle/>
          <a:p>
            <a:pPr algn="l"/>
            <a:r>
              <a:rPr sz="1300" b="1" i="0">
                <a:solidFill>
                  <a:srgbClr val="FF0000"/>
                </a:solidFill>
                <a:latin typeface="Calibri"/>
              </a:rPr>
              <a:t>Critical region is X ≤ 1 or X ≥ 12</a:t>
            </a:r>
          </a:p>
        </p:txBody>
      </p:sp>
      <p:pic>
        <p:nvPicPr>
          <p:cNvPr id="11" name="Picture 10" descr="po65_cr.png"/>
          <p:cNvPicPr>
            <a:picLocks noChangeAspect="1"/>
          </p:cNvPicPr>
          <p:nvPr/>
        </p:nvPicPr>
        <p:blipFill>
          <a:blip r:embed="rId2"/>
          <a:stretch>
            <a:fillRect/>
          </a:stretch>
        </p:blipFill>
        <p:spPr>
          <a:xfrm>
            <a:off x="300000" y="3000000"/>
            <a:ext cx="3250000" cy="2048913"/>
          </a:xfrm>
          <a:prstGeom prst="rect">
            <a:avLst/>
          </a:prstGeom>
        </p:spPr>
      </p:pic>
      <p:sp>
        <p:nvSpPr>
          <p:cNvPr id="12" name="TextBox 11"/>
          <p:cNvSpPr txBox="1"/>
          <p:nvPr/>
        </p:nvSpPr>
        <p:spPr>
          <a:xfrm>
            <a:off x="3700000" y="3927884"/>
            <a:ext cx="3550000" cy="494284"/>
          </a:xfrm>
          <a:prstGeom prst="rect">
            <a:avLst/>
          </a:prstGeom>
          <a:noFill/>
        </p:spPr>
        <p:txBody>
          <a:bodyPr wrap="square" anchor="t" lIns="45720" rIns="45720">
            <a:spAutoFit/>
          </a:bodyPr>
          <a:lstStyle/>
          <a:p>
            <a:pPr algn="l"/>
            <a:r>
              <a:rPr sz="1300" b="0" i="0">
                <a:solidFill>
                  <a:srgbClr val="FF0000"/>
                </a:solidFill>
                <a:latin typeface="Calibri"/>
              </a:rPr>
              <a:t>b) Actual significance level = P(X ≤ 1) + P(X ≥ 12) = 0.0113 + 0.0339 = 0.0452</a:t>
            </a:r>
          </a:p>
        </p:txBody>
      </p:sp>
      <p:sp>
        <p:nvSpPr>
          <p:cNvPr id="13" name="Right Brace 12"/>
          <p:cNvSpPr/>
          <p:nvPr/>
        </p:nvSpPr>
        <p:spPr>
          <a:xfrm>
            <a:off x="7270000" y="3947884"/>
            <a:ext cx="90000" cy="454284"/>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80000" y="3995026"/>
            <a:ext cx="1450000" cy="360000"/>
          </a:xfrm>
          <a:prstGeom prst="rect">
            <a:avLst/>
          </a:prstGeom>
          <a:noFill/>
        </p:spPr>
        <p:txBody>
          <a:bodyPr wrap="square" anchor="ctr" lIns="45720" rIns="45720">
            <a:spAutoFit/>
          </a:bodyPr>
          <a:lstStyle/>
          <a:p>
            <a:pPr algn="l"/>
            <a:r>
              <a:rPr sz="1000" b="0" i="0">
                <a:solidFill>
                  <a:srgbClr val="FF0000"/>
                </a:solidFill>
                <a:latin typeface="Calibri"/>
              </a:rPr>
              <a:t>Add the two tails</a:t>
            </a:r>
          </a:p>
        </p:txBody>
      </p:sp>
      <p:sp>
        <p:nvSpPr>
          <p:cNvPr id="15" name="TextBox 14"/>
          <p:cNvSpPr txBox="1"/>
          <p:nvPr/>
        </p:nvSpPr>
        <p:spPr>
          <a:xfrm>
            <a:off x="3700000" y="4452168"/>
            <a:ext cx="3550000" cy="695706"/>
          </a:xfrm>
          <a:prstGeom prst="rect">
            <a:avLst/>
          </a:prstGeom>
          <a:noFill/>
        </p:spPr>
        <p:txBody>
          <a:bodyPr wrap="square" anchor="t" lIns="45720" rIns="45720">
            <a:spAutoFit/>
          </a:bodyPr>
          <a:lstStyle/>
          <a:p>
            <a:pPr algn="l"/>
            <a:r>
              <a:rPr sz="1300" b="0" i="0">
                <a:solidFill>
                  <a:srgbClr val="FF0000"/>
                </a:solidFill>
                <a:latin typeface="Calibri"/>
              </a:rPr>
              <a:t>c) X = 13 is in the critical region, so reject H₀: there is evidence that the rate of incoming calls has changed.</a:t>
            </a:r>
          </a:p>
        </p:txBody>
      </p:sp>
      <p:sp>
        <p:nvSpPr>
          <p:cNvPr id="16" name="Right Brace 15"/>
          <p:cNvSpPr/>
          <p:nvPr/>
        </p:nvSpPr>
        <p:spPr>
          <a:xfrm>
            <a:off x="7270000" y="4472168"/>
            <a:ext cx="90000" cy="655706"/>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380000" y="4620021"/>
            <a:ext cx="1450000" cy="360000"/>
          </a:xfrm>
          <a:prstGeom prst="rect">
            <a:avLst/>
          </a:prstGeom>
          <a:noFill/>
        </p:spPr>
        <p:txBody>
          <a:bodyPr wrap="square" anchor="ctr" lIns="45720" rIns="45720">
            <a:spAutoFit/>
          </a:bodyPr>
          <a:lstStyle/>
          <a:p>
            <a:pPr algn="l"/>
            <a:r>
              <a:rPr sz="1000" b="0" i="0">
                <a:solidFill>
                  <a:srgbClr val="FF0000"/>
                </a:solidFill>
                <a:latin typeface="Calibri"/>
              </a:rPr>
              <a:t>Conclusion in context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