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Geometric and Negative Binomial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you carry out successive, independent trials, each with the same probability of success, p, the number of trials needed to get one success can be modelled by the geometric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Geo(p)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X can take any positive integer value 1, 2, 3, …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probabilities form a geometric sequence with first term p and common ratio (1 − p)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x gets large, P(X = x) gets smaller and tends towards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 dice is rolled repeatedly. X is the number of rolls needed to obtain a six. Find the probability distribution of X.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7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600000" y="17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5600000" y="17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600000" y="17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00000" y="17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00000" y="1700000"/>
            <a:ext cx="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2000000"/>
            <a:ext cx="8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00000" y="2000000"/>
            <a:ext cx="10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00000" y="2000000"/>
            <a:ext cx="10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5/6 × 1/6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00000" y="2000000"/>
            <a:ext cx="10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5/6 × 5/6 × 1/6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00000" y="2000000"/>
            <a:ext cx="10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5/6 × 5/6 × 5/6 × 1/6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00000" y="2000000"/>
            <a:ext cx="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…</a:t>
            </a:r>
          </a:p>
        </p:txBody>
      </p:sp>
      <p:pic>
        <p:nvPicPr>
          <p:cNvPr id="18" name="Picture 17" descr="geo_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600000"/>
            <a:ext cx="3284982" cy="2720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00000" y="2560000"/>
            <a:ext cx="1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(x − 1) failures, then one success</a:t>
            </a:r>
          </a:p>
        </p:txBody>
      </p:sp>
      <p:pic>
        <p:nvPicPr>
          <p:cNvPr id="20" name="Picture 19" descr="geo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3150000"/>
            <a:ext cx="4200000" cy="2184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100000" y="5400000"/>
            <a:ext cx="42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P(X = x) → 0 as x gets large, but X can take any positive integer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4" grpId="0" animBg="1"/>
      <p:bldP spid="15" grpId="0" animBg="1"/>
      <p:bldP spid="16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successive independent trials, each with constant probability of success, p, the number of trials needed to get one success, X, has the geometric distribution, with probability function:</a:t>
            </a:r>
          </a:p>
        </p:txBody>
      </p:sp>
      <p:pic>
        <p:nvPicPr>
          <p:cNvPr id="5" name="Picture 4" descr="geo_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" y="2250000"/>
            <a:ext cx="2846984" cy="2357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7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= x) is the probability of (x − 1) failures, each with probability (1 − p), followed by one success, with probability 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5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Johan is playing a board game where he has to roll a six to start. Find the probability that Johan starts the board game on his fourth roll.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00000"/>
            <a:ext cx="34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P(six) = 1/6        P(not six) = 5/6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350000"/>
            <a:ext cx="34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P(first six occurs on fourth roll)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780000"/>
            <a:ext cx="3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</a:t>
            </a:r>
          </a:p>
        </p:txBody>
      </p:sp>
      <p:pic>
        <p:nvPicPr>
          <p:cNvPr id="11" name="Picture 10" descr="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700000"/>
            <a:ext cx="1698345" cy="403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3300000"/>
            <a:ext cx="34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0.0965 (4 d.p.)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000000" y="2650000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10000" y="2770000"/>
            <a:ext cx="2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Three ‘failures’ then one success: (1 − p)³ × 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9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Using X ~ Geo(1/6): P(X = 4) = (5/6)³ × 1/6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cumulative geometric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comes from the sum of a geometric series:</a:t>
            </a:r>
          </a:p>
        </p:txBody>
      </p:sp>
      <p:pic>
        <p:nvPicPr>
          <p:cNvPr id="5" name="Picture 4" descr="geo_s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0" y="1500000"/>
            <a:ext cx="3200000" cy="4272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150000"/>
            <a:ext cx="33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Geo(p), then:</a:t>
            </a:r>
          </a:p>
        </p:txBody>
      </p:sp>
      <p:pic>
        <p:nvPicPr>
          <p:cNvPr id="7" name="Picture 6" descr="geo_cd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2500000"/>
            <a:ext cx="1877568" cy="253898"/>
          </a:xfrm>
          <a:prstGeom prst="rect">
            <a:avLst/>
          </a:prstGeom>
        </p:spPr>
      </p:pic>
      <p:pic>
        <p:nvPicPr>
          <p:cNvPr id="8" name="Picture 7" descr="geo_g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00" y="2950000"/>
            <a:ext cx="1578864" cy="2538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0000" y="3300000"/>
            <a:ext cx="33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since the first x trials are all failures. This can also be written</a:t>
            </a:r>
          </a:p>
        </p:txBody>
      </p:sp>
      <p:pic>
        <p:nvPicPr>
          <p:cNvPr id="10" name="Picture 9" descr="geo_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" y="3800000"/>
            <a:ext cx="1787956" cy="2538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0000" y="4350000"/>
            <a:ext cx="33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Remember ‘at least 5’ means X ≥ 5 and ‘more than 5’ means X &gt;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1000000"/>
            <a:ext cx="5100000" cy="1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probability that Genevieve passes her driving test on any one attempt is 0.6.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the probability that: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  she passes on her fifth attempt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ii  she needs five or fewer attempts to pass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iii  she needs more than five attempts to pass.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State two assumptions you have used in your calculations.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2400000"/>
            <a:ext cx="315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i  Let X = number of attempts needed.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 ~ Geo(0.6)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0000" y="2400000"/>
            <a:ext cx="1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can be modelled by a geometric distribution with p = 0.6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2960000"/>
            <a:ext cx="315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P(X = 5) = 0.6 × (1 − 0.6)⁴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= 0.01536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00000" y="2960000"/>
            <a:ext cx="1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P(X = x) = p(1 − p)ˣ⁻¹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3520000"/>
            <a:ext cx="315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ii  P(X ≤ 5) = 1 − (1 − 0.6)⁵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= 0.98976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00000" y="3520000"/>
            <a:ext cx="1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P(X ≤ x) = 1 − (1 − p)ˣ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4080000"/>
            <a:ext cx="315000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iii  P(X &gt; 5) = 1 − P(X ≤ 5)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= 1 − 0.98976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= 0.01024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00000" y="4080000"/>
            <a:ext cx="1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the probability of failing the first five attempts: (1 − 0.6)⁵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488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Each attempt is independent and has the same probability of success.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