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Poisson distribution models the number of times an event occurs in a fixed interval of time or space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has a Poisson distribution with parameter λ, write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X ~ Po(λ)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36619ff4d2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000" y="2450000"/>
            <a:ext cx="1584960" cy="472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02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x = 0, 1, 2, 3, …</a:t>
            </a:r>
          </a:p>
        </p:txBody>
      </p:sp>
      <p:pic>
        <p:nvPicPr>
          <p:cNvPr id="7" name="Picture 6" descr="po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00" y="3400000"/>
            <a:ext cx="2600000" cy="135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000" y="48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There is no upper limit on X, but the probabilities get very small as x gets large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probabilities sum to 1 because  e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λ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 + λ + λ²/2! + λ³/3! +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~ Po(2.1).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P(X = 3)        b)  P(X ≥ 1)        c)  P(1 &lt; X ≤ 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183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1" name="Picture 10" descr="ecf55358ded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000" y="1700000"/>
            <a:ext cx="1859280" cy="44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50000" y="219196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0.189011…  = 0.1890 (4 d.p.)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700000" y="1700000"/>
            <a:ext cx="90000" cy="6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000" y="184500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formula with x = 3 and λ = 2.1, or the Poisson pdf on your calculator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257196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P(X ≥ 1) = 1 − P(X = 0)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0000" y="2851960"/>
            <a:ext cx="39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−2.1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= 1 − 0.1224…  = 0.8775 (4 d.p.)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900000" y="2571960"/>
            <a:ext cx="90000" cy="5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10000" y="267196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≥ 1 is everything except X = 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323196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P(1 &lt; X ≤ 4) = P(X = 2) + P(X = 3) + P(X = 4)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7750000" y="3211960"/>
            <a:ext cx="90000" cy="3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0000" y="3201960"/>
            <a:ext cx="10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integers satisfying 1 &lt; x ≤ 4 are 2, 3 and 4</a:t>
            </a:r>
          </a:p>
        </p:txBody>
      </p:sp>
      <p:pic>
        <p:nvPicPr>
          <p:cNvPr id="22" name="Picture 21" descr="1ab8edb49a1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000" y="3531960"/>
            <a:ext cx="2907792" cy="38404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20000" y="3966008"/>
            <a:ext cx="428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0.2700… + 0.1890… + 0.0992…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0000" y="4246008"/>
            <a:ext cx="428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0.5583 (4 d.p.)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00000" y="4626008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Round probabilities to 4 decimal places, but use full calculator values when adding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Cumulative Poisson tables give P(X ≤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λ from 0.5 to 10 in steps of 0.5, and x from 0 to 22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Your calculator’s Poisson cdf also gives P(X ≤ x), for any λ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Rewrite each probability in terms of P(X ≤ …)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&lt; a) = P(X ≤ a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≥ a) = 1 − P(X ≤ a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&gt; a) = 1 − P(X ≤ a)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P(a ≤ X ≤ b) = P(X ≤ b) − P(X ≤ a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X only takes whole number values, so think about which integers are included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~ Po(5). Find, using tables: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P(X ≤ 3)        b)  P(X ≥ 2)        c)  P(1 ≤ X ≤ 4)</a:t>
            </a:r>
          </a:p>
        </p:txBody>
      </p:sp>
      <p:sp>
        <p:nvSpPr>
          <p:cNvPr id="6" name="Rectangle 5"/>
          <p:cNvSpPr/>
          <p:nvPr/>
        </p:nvSpPr>
        <p:spPr>
          <a:xfrm>
            <a:off x="5100000" y="17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800000" y="17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λ = 0.5</a:t>
            </a:r>
          </a:p>
        </p:txBody>
      </p:sp>
      <p:sp>
        <p:nvSpPr>
          <p:cNvPr id="8" name="Rectangle 7"/>
          <p:cNvSpPr/>
          <p:nvPr/>
        </p:nvSpPr>
        <p:spPr>
          <a:xfrm>
            <a:off x="6700000" y="17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4.5</a:t>
            </a:r>
          </a:p>
        </p:txBody>
      </p:sp>
      <p:sp>
        <p:nvSpPr>
          <p:cNvPr id="9" name="Rectangle 8"/>
          <p:cNvSpPr/>
          <p:nvPr/>
        </p:nvSpPr>
        <p:spPr>
          <a:xfrm>
            <a:off x="7600000" y="17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5.0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00000" y="20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 = 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00000" y="20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0.6065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00000" y="20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0.0111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0000" y="20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0.0067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00000" y="22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00000" y="22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0.9098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0000" y="22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0.0611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0000" y="22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0.0404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00000" y="2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00000" y="25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0.9856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00000" y="25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0.1736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00000" y="25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0.1247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00000" y="27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0000" y="27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0.9982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00000" y="27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0.3423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0000" y="275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0.2650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00000" y="30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0000" y="30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0.9998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00000" y="30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0.5321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00000" y="3000000"/>
            <a:ext cx="9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0.4405</a:t>
            </a:r>
          </a:p>
        </p:txBody>
      </p:sp>
      <p:sp>
        <p:nvSpPr>
          <p:cNvPr id="30" name="Oval 29"/>
          <p:cNvSpPr/>
          <p:nvPr/>
        </p:nvSpPr>
        <p:spPr>
          <a:xfrm>
            <a:off x="7560000" y="2725000"/>
            <a:ext cx="98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800000" y="34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P(X ≤ 3) = 0.2650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73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P(X ≥ 2) = 1 − P(X ≤ 1)</a:t>
            </a:r>
          </a:p>
        </p:txBody>
      </p:sp>
      <p:sp>
        <p:nvSpPr>
          <p:cNvPr id="33" name="Right Brace 32"/>
          <p:cNvSpPr/>
          <p:nvPr/>
        </p:nvSpPr>
        <p:spPr>
          <a:xfrm>
            <a:off x="6500000" y="373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10000" y="369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Be careful: the inequality is ≥</a:t>
            </a:r>
          </a:p>
        </p:txBody>
      </p:sp>
      <p:sp>
        <p:nvSpPr>
          <p:cNvPr id="35" name="Oval 34"/>
          <p:cNvSpPr/>
          <p:nvPr/>
        </p:nvSpPr>
        <p:spPr>
          <a:xfrm>
            <a:off x="7560000" y="2225000"/>
            <a:ext cx="98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00000" y="4010000"/>
            <a:ext cx="4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1 − 0.0404 = 0.9596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434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P(1 ≤ X ≤ 4) = P(X ≤ 4) − P(X ≤ 0)</a:t>
            </a:r>
          </a:p>
        </p:txBody>
      </p:sp>
      <p:sp>
        <p:nvSpPr>
          <p:cNvPr id="38" name="Right Brace 37"/>
          <p:cNvSpPr/>
          <p:nvPr/>
        </p:nvSpPr>
        <p:spPr>
          <a:xfrm>
            <a:off x="7300000" y="434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10000" y="4300000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Remove 0 from 0, 1, 2, 3, 4</a:t>
            </a:r>
          </a:p>
        </p:txBody>
      </p:sp>
      <p:sp>
        <p:nvSpPr>
          <p:cNvPr id="40" name="Oval 39"/>
          <p:cNvSpPr/>
          <p:nvPr/>
        </p:nvSpPr>
        <p:spPr>
          <a:xfrm>
            <a:off x="7560000" y="2975000"/>
            <a:ext cx="98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560000" y="1975000"/>
            <a:ext cx="98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50000" y="4620000"/>
            <a:ext cx="39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0.4405 − 0.0067 = 0.4338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the tables backwards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Given a probability, rewrite it in the form P(X ≤ …), then find that probability in the column for λ and read off the value of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the inequality signs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&lt; b) = P(X ≤ b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≥ c) = 1 − P(X ≤ c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 solve for b − 1 or c − 1 first, then add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~ Po(7.5). Find the values of a, b and c such that: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P(X ≤ a) = 0.2414    b)  P(X &lt; b) = 0.5246    c)  P(X ≥ c) = 0.3380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180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4650000" y="18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5350000" y="18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6050000" y="18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50000" y="18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50000" y="18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50000" y="18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50000" y="206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P(X ≤ x)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50000" y="20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0.1321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50000" y="20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0.2414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50000" y="20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0.3782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50000" y="20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0.5246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50000" y="20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0.6620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50000" y="20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0.7764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0000" y="2320000"/>
            <a:ext cx="3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Poisson tables, λ = 7.5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267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P(X ≤ a) = 0.2414</a:t>
            </a:r>
          </a:p>
        </p:txBody>
      </p:sp>
      <p:sp>
        <p:nvSpPr>
          <p:cNvPr id="22" name="Oval 21"/>
          <p:cNvSpPr/>
          <p:nvPr/>
        </p:nvSpPr>
        <p:spPr>
          <a:xfrm>
            <a:off x="5310000" y="2035000"/>
            <a:ext cx="780000" cy="31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150000" y="2950000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so a =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0000" y="328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P(X &lt; b) = P(X ≤ b − 1) = 0.5246</a:t>
            </a:r>
          </a:p>
        </p:txBody>
      </p:sp>
      <p:sp>
        <p:nvSpPr>
          <p:cNvPr id="25" name="Right Brace 24"/>
          <p:cNvSpPr/>
          <p:nvPr/>
        </p:nvSpPr>
        <p:spPr>
          <a:xfrm>
            <a:off x="7000000" y="328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10000" y="324000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&lt; b means X ≤ b − 1</a:t>
            </a:r>
          </a:p>
        </p:txBody>
      </p:sp>
      <p:sp>
        <p:nvSpPr>
          <p:cNvPr id="27" name="Oval 26"/>
          <p:cNvSpPr/>
          <p:nvPr/>
        </p:nvSpPr>
        <p:spPr>
          <a:xfrm>
            <a:off x="6710000" y="2035000"/>
            <a:ext cx="780000" cy="31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50000" y="356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b − 1 = 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50000" y="3840000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 = 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417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P(X ≥ c) = 1 − P(X ≤ c − 1) = 0.3380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50000" y="445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P(X ≤ c − 1) = 1 − 0.3380 = 0.6620</a:t>
            </a:r>
          </a:p>
        </p:txBody>
      </p:sp>
      <p:sp>
        <p:nvSpPr>
          <p:cNvPr id="32" name="Oval 31"/>
          <p:cNvSpPr/>
          <p:nvPr/>
        </p:nvSpPr>
        <p:spPr>
          <a:xfrm>
            <a:off x="7410000" y="2035000"/>
            <a:ext cx="780000" cy="31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50000" y="473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c − 1 = 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50000" y="501000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 =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