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Discrete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Solving Problems Involving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 = g(X) and g is one-to-one, and you know the mean and variance of Y, you can find the mean and variance of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Rearrange to write X in terms of 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use E(aY + b) = aE(Y) + b and Var(aY + b) = a² Var(Y)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Var(X) = E(X²) − (E(X))² to find E(X²) and Σ P(X = x) = 1 to form equations for unknown probabilities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is a discrete random variable. The discrete random variable Y is defined as Y = (X − 150)/50.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Given that E(Y) = 5.1 and Var(Y) = 2.5,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E(X)     b) Var(X).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200000"/>
            <a:ext cx="35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Y = (X − 150)/50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465000"/>
            <a:ext cx="35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X = 50Y + 150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730000"/>
            <a:ext cx="35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E(X) = E(50Y + 150)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995000"/>
            <a:ext cx="35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= 50E(Y) + 150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260000"/>
            <a:ext cx="35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= 50 × 5.1 + 150 = 255 + 150 = 405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5600000" y="2465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10000" y="241750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Rearrange to get X in terms of 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675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Var(X) = Var(50Y + 150)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94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= 50² Var(Y)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205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= 50² × 2.5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447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= 6250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6000000" y="3940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10000" y="38925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+150 does not affect the variance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2" grpId="0" animBg="1"/>
      <p:bldP spid="8" grpId="0" animBg="1"/>
      <p:bldP spid="9" grpId="0" animBg="1"/>
      <p:bldP spid="10" grpId="0" animBg="1"/>
      <p:bldP spid="13" grpId="0" animBg="1"/>
      <p:bldP spid="14" grpId="0" animBg="1"/>
      <p:bldP spid="17" grpId="0" animBg="1"/>
      <p:bldP spid="18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Solving Problems Involving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 = g(X) and g is one-to-one, and you know the mean and variance of Y, you can find the mean and variance of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Rearrange to write X in terms of 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use E(aY + b) = aE(Y) + b and Var(aY + b) = a² Var(Y)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Var(X) = E(X²) − (E(X))² to find E(X²) and Σ P(X = x) = 1 to form equations for unknown probabilities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discrete random variable X has a probability distribution given by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0000" y="133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8" name="Rectangle 7"/>
          <p:cNvSpPr/>
          <p:nvPr/>
        </p:nvSpPr>
        <p:spPr>
          <a:xfrm>
            <a:off x="565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" name="Rectangle 8"/>
          <p:cNvSpPr/>
          <p:nvPr/>
        </p:nvSpPr>
        <p:spPr>
          <a:xfrm>
            <a:off x="620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5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0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00000" y="159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5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0.25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5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0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187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discrete random variable Y is defined as Y = 3X − 1. Given that E(Y) = −2.5 and Var(Y) = 13.95,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E(X) and E(X²)     b) the values of a, b and c     c) P(X &gt; Y)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2750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X = (Y + 1)/3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3015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E(X) = ⅓(E(Y) + 1) = ⅓(−2.5 + 1) = −0.5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3280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Var(X) = (⅓)² Var(Y) = 13.95/9 = 1.55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3545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E(X²) = Var(X) + (E(X))²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00000" y="3810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= 1.55 + (−0.5)² = 1.55 + 0.25 = 1.8</a:t>
            </a:r>
          </a:p>
        </p:txBody>
      </p:sp>
      <p:sp>
        <p:nvSpPr>
          <p:cNvPr id="24" name="Right Brace 23"/>
          <p:cNvSpPr/>
          <p:nvPr/>
        </p:nvSpPr>
        <p:spPr>
          <a:xfrm>
            <a:off x="5300000" y="2750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10000" y="27025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Rearrange Y = 3X − 1</a:t>
            </a:r>
          </a:p>
        </p:txBody>
      </p:sp>
      <p:sp>
        <p:nvSpPr>
          <p:cNvPr id="26" name="Right Brace 25"/>
          <p:cNvSpPr/>
          <p:nvPr/>
        </p:nvSpPr>
        <p:spPr>
          <a:xfrm>
            <a:off x="7300000" y="3280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10000" y="323250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Adding 1 does not change the variance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5" grpId="0" animBg="1"/>
      <p:bldP spid="20" grpId="0" animBg="1"/>
      <p:bldP spid="21" grpId="0" animBg="1"/>
      <p:bldP spid="26" grpId="0" animBg="1"/>
      <p:bldP spid="27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Solving Problems Involving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 = g(X) and g is one-to-one, and you know the mean and variance of Y, you can find the mean and variance of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Rearrange to write X in terms of 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use E(aY + b) = aE(Y) + b and Var(aY + b) = a² Var(Y)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Var(X) = E(X²) − (E(X))² to find E(X²) and Σ P(X = x) = 1 to form equations for unknown probabilities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discrete random variable X has a probability distribution given by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0000" y="133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8" name="Rectangle 7"/>
          <p:cNvSpPr/>
          <p:nvPr/>
        </p:nvSpPr>
        <p:spPr>
          <a:xfrm>
            <a:off x="565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" name="Rectangle 8"/>
          <p:cNvSpPr/>
          <p:nvPr/>
        </p:nvSpPr>
        <p:spPr>
          <a:xfrm>
            <a:off x="620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5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00000" y="13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00000" y="159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5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0.25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5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00000" y="15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187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discrete random variable Y is defined as Y = 3X − 1. Given that E(Y) = −2.5 and Var(Y) = 13.95,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E(X) and E(X²)     b) the values of a, b and c     c) P(X &gt; Y)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2750000"/>
            <a:ext cx="5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a + b + c = 1 − 0.3 − 0.25 = 0.45   (1)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3015000"/>
            <a:ext cx="5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−2 × 0.3 − a + 0 + b + 2c = −0.5  ⇒  −a + b + 2c = 0.1   (2)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3280000"/>
            <a:ext cx="5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4 × 0.3 + a + 0 + b + 4c = 1.8  ⇒  a + b + 4c = 0.6   (3)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60000" y="360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90000" y="360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20000" y="360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60000" y="383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90000" y="383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20000" y="383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60000" y="406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0000" y="406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20000" y="406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1" name="Left Bracket 30"/>
          <p:cNvSpPr/>
          <p:nvPr/>
        </p:nvSpPr>
        <p:spPr>
          <a:xfrm>
            <a:off x="4100000" y="3605000"/>
            <a:ext cx="60000" cy="690000"/>
          </a:xfrm>
          <a:prstGeom prst="leftBracke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ight Bracket 31"/>
          <p:cNvSpPr/>
          <p:nvPr/>
        </p:nvSpPr>
        <p:spPr>
          <a:xfrm>
            <a:off x="5150000" y="3605000"/>
            <a:ext cx="60000" cy="690000"/>
          </a:xfrm>
          <a:prstGeom prst="rightBracke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370000" y="360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70000" y="383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70000" y="4065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6" name="Left Bracket 35"/>
          <p:cNvSpPr/>
          <p:nvPr/>
        </p:nvSpPr>
        <p:spPr>
          <a:xfrm>
            <a:off x="5310000" y="3605000"/>
            <a:ext cx="60000" cy="690000"/>
          </a:xfrm>
          <a:prstGeom prst="leftBracke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ight Bracket 36"/>
          <p:cNvSpPr/>
          <p:nvPr/>
        </p:nvSpPr>
        <p:spPr>
          <a:xfrm>
            <a:off x="5700000" y="3605000"/>
            <a:ext cx="60000" cy="690000"/>
          </a:xfrm>
          <a:prstGeom prst="rightBracke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800000" y="3835000"/>
            <a:ext cx="25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=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40000" y="3605000"/>
            <a:ext cx="45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0.45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40000" y="3835000"/>
            <a:ext cx="45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0.1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40000" y="4065000"/>
            <a:ext cx="45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0.6</a:t>
            </a:r>
          </a:p>
        </p:txBody>
      </p:sp>
      <p:sp>
        <p:nvSpPr>
          <p:cNvPr id="42" name="Left Bracket 41"/>
          <p:cNvSpPr/>
          <p:nvPr/>
        </p:nvSpPr>
        <p:spPr>
          <a:xfrm>
            <a:off x="6080000" y="3605000"/>
            <a:ext cx="60000" cy="690000"/>
          </a:xfrm>
          <a:prstGeom prst="leftBracke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ight Bracket 42"/>
          <p:cNvSpPr/>
          <p:nvPr/>
        </p:nvSpPr>
        <p:spPr>
          <a:xfrm>
            <a:off x="6590000" y="3605000"/>
            <a:ext cx="60000" cy="690000"/>
          </a:xfrm>
          <a:prstGeom prst="rightBracke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ight Brace 43"/>
          <p:cNvSpPr/>
          <p:nvPr/>
        </p:nvSpPr>
        <p:spPr>
          <a:xfrm>
            <a:off x="6710000" y="3605000"/>
            <a:ext cx="90000" cy="69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20000" y="377000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Solve using the matrix inverse on your calculator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00000" y="4395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a = 0.2,  b = 0.2,  c = 0.05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00000" y="4780000"/>
            <a:ext cx="3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P(X &gt; Y) = P(X &gt; 3X − 1) = P(X &lt; ½)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00000" y="5045000"/>
            <a:ext cx="3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= P(X = −2) + P(X = −1) + P(X = 0)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00000" y="5310000"/>
            <a:ext cx="3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= 0.3 + 0.2 + 0.25 = 0.75</a:t>
            </a:r>
          </a:p>
        </p:txBody>
      </p:sp>
      <p:sp>
        <p:nvSpPr>
          <p:cNvPr id="50" name="Right Brace 49"/>
          <p:cNvSpPr/>
          <p:nvPr/>
        </p:nvSpPr>
        <p:spPr>
          <a:xfrm>
            <a:off x="6700000" y="4780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810000" y="473250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Write everything in terms of 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48" grpId="0" animBg="1"/>
      <p:bldP spid="4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