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Discrete Random Variables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Expected Value of a Discrete Random Variable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expected value of the discrete random variable X is E(X) = Σ x P(X = 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expected value is sometimes called the mean, and written μ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probabilities of any discrete random variable add up to 1:
Σ P(X = x) =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E(X) is a theoretical quantity: as the number of observations increases, their mean gets closer and closer to E(X)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fair six-sided dice is rolled. The number on the uppermost face is modelled by the random variable X.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Write down the probability distribution of X.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Use the probability distribution of X to calculate E(X).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100000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7" name="Rectangle 6"/>
          <p:cNvSpPr/>
          <p:nvPr/>
        </p:nvSpPr>
        <p:spPr>
          <a:xfrm>
            <a:off x="4150000" y="2100000"/>
            <a:ext cx="9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050000" y="210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5550000" y="210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50000" y="210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50000" y="210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50000" y="210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50000" y="210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50000" y="2360000"/>
            <a:ext cx="9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50000" y="236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550000" y="236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50000" y="236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550000" y="236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050000" y="236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50000" y="2360000"/>
            <a:ext cx="5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21" name="Right Brace 20"/>
          <p:cNvSpPr/>
          <p:nvPr/>
        </p:nvSpPr>
        <p:spPr>
          <a:xfrm>
            <a:off x="8080000" y="2100000"/>
            <a:ext cx="90000" cy="5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90000" y="2180000"/>
            <a:ext cx="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Fair dice: each face is equally likely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00000" y="285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E(X) = Σ x P(X = x)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00000" y="311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1 × 1/6 + 2 × 1/6 + 3 × 1/6 + 4 × 1/6 + 5 × 1/6 + 6 × 1/6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00000" y="338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21/6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00000" y="364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= 7/2 = 3.5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000" y="4010000"/>
            <a:ext cx="51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Notice that E(X) = 3.5 but P(X = 3.5) = 0. The expected value does not have to be a value X can take: in the long run the average of all the rolls will get close to 3.5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Expected Value of a Discrete Random Variable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use Σ P(X = x) = 1 and the formula for E(X) to set up equations for unknown probabilities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Remember that the probabilities must add up to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solve the equations simultaneously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a probability distribution as shown in the table.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4400000" y="1350000"/>
            <a:ext cx="9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5300000" y="13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5820000" y="13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6340000" y="13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60000" y="13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80000" y="135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00000" y="1610000"/>
            <a:ext cx="9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00000" y="161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20000" y="161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40000" y="161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60000" y="161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q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80000" y="1610000"/>
            <a:ext cx="5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0.2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0000" y="1900000"/>
            <a:ext cx="5100000" cy="5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Given that E(X) = 3, write down two equations involving p and q.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Find the value of p and the value of q.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0000" y="2550000"/>
            <a:ext cx="37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p + q + 0.1 + 0.3 + 0.2 =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2815000"/>
            <a:ext cx="37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p + q = 0.4   (1)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3080000"/>
            <a:ext cx="37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1 × 0.1 + 2p + 3 × 0.3 + 4q + 5 × 0.2 =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3345000"/>
            <a:ext cx="37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2p + 4q = 1   (2)</a:t>
            </a:r>
          </a:p>
        </p:txBody>
      </p:sp>
      <p:sp>
        <p:nvSpPr>
          <p:cNvPr id="23" name="Right Brace 22"/>
          <p:cNvSpPr/>
          <p:nvPr/>
        </p:nvSpPr>
        <p:spPr>
          <a:xfrm>
            <a:off x="7200000" y="2550000"/>
            <a:ext cx="90000" cy="5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0000" y="2635000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Probabilities add up to 1</a:t>
            </a:r>
          </a:p>
        </p:txBody>
      </p:sp>
      <p:sp>
        <p:nvSpPr>
          <p:cNvPr id="25" name="Right Brace 24"/>
          <p:cNvSpPr/>
          <p:nvPr/>
        </p:nvSpPr>
        <p:spPr>
          <a:xfrm>
            <a:off x="7200000" y="3080000"/>
            <a:ext cx="90000" cy="5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10000" y="3165000"/>
            <a:ext cx="14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E(X) = Σ x P(X = x) = 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000" y="3710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2p + 4q = 1     (2)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0000" y="3975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2p + 2q = 0.8  (1) ×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00000" y="4240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2q = 0.2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0000" y="4505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q = 0.1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800000" y="4770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p = 0.4 − 0.1 = 0.3</a:t>
            </a:r>
          </a:p>
        </p:txBody>
      </p:sp>
      <p:sp>
        <p:nvSpPr>
          <p:cNvPr id="32" name="Right Brace 31"/>
          <p:cNvSpPr/>
          <p:nvPr/>
        </p:nvSpPr>
        <p:spPr>
          <a:xfrm>
            <a:off x="5600000" y="4240000"/>
            <a:ext cx="90000" cy="26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710000" y="41925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Subtract (2) − (1) ×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 animBg="1"/>
      <p:bldP spid="24" grpId="0" animBg="1"/>
      <p:bldP spid="21" grpId="0" animBg="1"/>
      <p:bldP spid="22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3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Expected Value of a Discrete Random Variable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X is a discrete random variable then X² is also a discrete random variable, and E(X²) = Σ x² P(X = 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X can take values 1, 2, 3, 4 so X² can take values 1², 2², 3², 4²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general E(X²) is not equal to (E(X))²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discrete random variable X has the following probability distribution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400000" y="135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" name="Rectangle 6"/>
          <p:cNvSpPr/>
          <p:nvPr/>
        </p:nvSpPr>
        <p:spPr>
          <a:xfrm>
            <a:off x="5400000" y="13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6000000" y="13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" name="Rectangle 8"/>
          <p:cNvSpPr/>
          <p:nvPr/>
        </p:nvSpPr>
        <p:spPr>
          <a:xfrm>
            <a:off x="6600000" y="13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00000" y="135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0000" y="161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00000" y="16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12/25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00000" y="16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6/25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00000" y="16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4/25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00000" y="161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1900000"/>
            <a:ext cx="5100000" cy="5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Write down the probability distribution for X².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Find E(X²).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2500000"/>
            <a:ext cx="3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50000" y="250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50000" y="25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50000" y="25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50000" y="25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50000" y="25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150000" y="276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x²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150000" y="27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50000" y="27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50000" y="27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950000" y="27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50000" y="3020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P(X² = x²)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50000" y="30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12/25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50000" y="30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6/25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350000" y="30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4/25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950000" y="30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3/25</a:t>
            </a:r>
          </a:p>
        </p:txBody>
      </p:sp>
      <p:sp>
        <p:nvSpPr>
          <p:cNvPr id="33" name="Right Brace 32"/>
          <p:cNvSpPr/>
          <p:nvPr/>
        </p:nvSpPr>
        <p:spPr>
          <a:xfrm>
            <a:off x="7580000" y="2760000"/>
            <a:ext cx="90000" cy="52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90000" y="2840000"/>
            <a:ext cx="12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takes only positive values, so P(X² = x²) = P(X = x)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00000" y="345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E(X²) = Σ x² P(X = x)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00000" y="371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= 1 × 12/25 + 4 × 6/25 + 9 × 4/25 + 16 × 3/25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00000" y="3980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= 120/25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00000" y="4245000"/>
            <a:ext cx="48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= 4.8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00000" y="461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Watch out: E(X²) is not (E(X))². Here E(X) = 48/25 = 1.92 and 1.92² = 3.6864 ≠ 4.8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