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Integration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Area of a Surface of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Rotating a small arc δs about the x-axis gives a thin band of radius y, with area δS ≈ 2πy δs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Using ds/dx from arc length, for y = f(x) rotated through 2π about the x-axis:</a:t>
            </a:r>
          </a:p>
        </p:txBody>
      </p:sp>
      <p:pic>
        <p:nvPicPr>
          <p:cNvPr id="5" name="Picture 4" descr="635c867f3fca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150000"/>
            <a:ext cx="2121408" cy="524256"/>
          </a:xfrm>
          <a:prstGeom prst="rect">
            <a:avLst/>
          </a:prstGeom>
        </p:spPr>
      </p:pic>
      <p:pic>
        <p:nvPicPr>
          <p:cNvPr id="6" name="Picture 5" descr="t_ex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00" y="3200000"/>
            <a:ext cx="2300000" cy="1411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curve C has equation</a:t>
            </a:r>
          </a:p>
        </p:txBody>
      </p:sp>
      <p:pic>
        <p:nvPicPr>
          <p:cNvPr id="8" name="Picture 7" descr="171a1aa984a38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194625"/>
            <a:ext cx="1091184" cy="3627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1587337"/>
            <a:ext cx="5100000" cy="58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arc of the curve between the points with x-coordinates 1 and 3 is completely rotated about the x-axis. Find the area of the surface generated.</a:t>
            </a:r>
          </a:p>
        </p:txBody>
      </p:sp>
      <p:pic>
        <p:nvPicPr>
          <p:cNvPr id="10" name="Picture 9" descr="1ffc5ed319c5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191212"/>
            <a:ext cx="3203448" cy="432816"/>
          </a:xfrm>
          <a:prstGeom prst="rect">
            <a:avLst/>
          </a:prstGeom>
        </p:spPr>
      </p:pic>
      <p:pic>
        <p:nvPicPr>
          <p:cNvPr id="11" name="Picture 10" descr="6327b4645f4f9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664028"/>
            <a:ext cx="3944112" cy="429768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804112" y="2664028"/>
            <a:ext cx="90000" cy="42976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14112" y="2698912"/>
            <a:ext cx="112588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Simplify to a perfect square before taking the square root</a:t>
            </a:r>
          </a:p>
        </p:txBody>
      </p:sp>
      <p:pic>
        <p:nvPicPr>
          <p:cNvPr id="14" name="Picture 13" descr="190c302e72e44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133796"/>
            <a:ext cx="4239768" cy="493776"/>
          </a:xfrm>
          <a:prstGeom prst="rect">
            <a:avLst/>
          </a:prstGeom>
        </p:spPr>
      </p:pic>
      <p:pic>
        <p:nvPicPr>
          <p:cNvPr id="15" name="Picture 14" descr="fc2ebcc3019d2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667572"/>
            <a:ext cx="3813048" cy="463296"/>
          </a:xfrm>
          <a:prstGeom prst="rect">
            <a:avLst/>
          </a:prstGeom>
        </p:spPr>
      </p:pic>
      <p:pic>
        <p:nvPicPr>
          <p:cNvPr id="16" name="Picture 15" descr="64088b3b06aca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170868"/>
            <a:ext cx="609600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Area of a Surface of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curve given parametrically, x = f(t), y = g(t):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4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About the x-axis: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000" y="270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About the y-axis:</a:t>
            </a:r>
          </a:p>
        </p:txBody>
      </p:sp>
      <p:pic>
        <p:nvPicPr>
          <p:cNvPr id="7" name="Picture 6" descr="9d38df61db4c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750000"/>
            <a:ext cx="2459736" cy="524256"/>
          </a:xfrm>
          <a:prstGeom prst="rect">
            <a:avLst/>
          </a:prstGeom>
        </p:spPr>
      </p:pic>
      <p:pic>
        <p:nvPicPr>
          <p:cNvPr id="8" name="Picture 7" descr="9d11bc4eb7d42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3000000"/>
            <a:ext cx="2471928" cy="524256"/>
          </a:xfrm>
          <a:prstGeom prst="rect">
            <a:avLst/>
          </a:prstGeom>
        </p:spPr>
      </p:pic>
      <p:pic>
        <p:nvPicPr>
          <p:cNvPr id="9" name="Picture 8" descr="t_ex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00" y="3900000"/>
            <a:ext cx="2300000" cy="12899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curve with parametric equations</a:t>
            </a:r>
          </a:p>
        </p:txBody>
      </p:sp>
      <p:pic>
        <p:nvPicPr>
          <p:cNvPr id="11" name="Picture 10" descr="10685ef4b682b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194625"/>
            <a:ext cx="2609088" cy="182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1407505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is rotated through 360° about the x-axis. Find the area of the surface generated.</a:t>
            </a:r>
          </a:p>
        </p:txBody>
      </p:sp>
      <p:pic>
        <p:nvPicPr>
          <p:cNvPr id="13" name="Picture 12" descr="6284d449edbfa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1836755"/>
            <a:ext cx="2109216" cy="390144"/>
          </a:xfrm>
          <a:prstGeom prst="rect">
            <a:avLst/>
          </a:prstGeom>
        </p:spPr>
      </p:pic>
      <p:pic>
        <p:nvPicPr>
          <p:cNvPr id="14" name="Picture 13" descr="912a5605f3259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266899"/>
            <a:ext cx="3172968" cy="423672"/>
          </a:xfrm>
          <a:prstGeom prst="rect">
            <a:avLst/>
          </a:prstGeom>
        </p:spPr>
      </p:pic>
      <p:pic>
        <p:nvPicPr>
          <p:cNvPr id="15" name="Picture 14" descr="39f4a38fe3876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2730571"/>
            <a:ext cx="1545336" cy="377952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5405336" y="2730571"/>
            <a:ext cx="90000" cy="37795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15336" y="2739547"/>
            <a:ext cx="352466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cos t = 1 − 2sin²(t/2)</a:t>
            </a:r>
          </a:p>
        </p:txBody>
      </p:sp>
      <p:pic>
        <p:nvPicPr>
          <p:cNvPr id="18" name="Picture 17" descr="cc7163d99af6c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148523"/>
            <a:ext cx="2356104" cy="496824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>
            <a:off x="6216104" y="3148523"/>
            <a:ext cx="90000" cy="49682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6104" y="3216935"/>
            <a:ext cx="271389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 = 1 − cos t = 2sin²(t/2)</a:t>
            </a:r>
          </a:p>
        </p:txBody>
      </p:sp>
      <p:pic>
        <p:nvPicPr>
          <p:cNvPr id="21" name="Picture 20" descr="0fa49c58854a0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3685347"/>
            <a:ext cx="3468624" cy="496824"/>
          </a:xfrm>
          <a:prstGeom prst="rect">
            <a:avLst/>
          </a:prstGeom>
        </p:spPr>
      </p:pic>
      <p:pic>
        <p:nvPicPr>
          <p:cNvPr id="22" name="Picture 21" descr="87bfe874fc9e6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4222171"/>
            <a:ext cx="4553712" cy="384048"/>
          </a:xfrm>
          <a:prstGeom prst="rect">
            <a:avLst/>
          </a:prstGeom>
        </p:spPr>
      </p:pic>
      <p:pic>
        <p:nvPicPr>
          <p:cNvPr id="23" name="Picture 22" descr="7db4b45b708d0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0000" y="4646219"/>
            <a:ext cx="4846320" cy="493776"/>
          </a:xfrm>
          <a:prstGeom prst="rect">
            <a:avLst/>
          </a:prstGeom>
        </p:spPr>
      </p:pic>
      <p:pic>
        <p:nvPicPr>
          <p:cNvPr id="24" name="Picture 23" descr="5913b43d334e6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00000" y="5179995"/>
            <a:ext cx="1377696" cy="390144"/>
          </a:xfrm>
          <a:prstGeom prst="rect">
            <a:avLst/>
          </a:prstGeom>
        </p:spPr>
      </p:pic>
      <p:pic>
        <p:nvPicPr>
          <p:cNvPr id="25" name="Picture 24" descr="fc7417a3479c8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00000" y="5610139"/>
            <a:ext cx="609600" cy="39014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00000" y="6040283"/>
            <a:ext cx="5100000" cy="39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textbook prints [u + ⅓u³] here: the antiderivative of 1 − u² is u − ⅓u³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2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Area of a Surface of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curve with polar equation r = f(θ):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4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About the initial line θ = 0: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000" y="270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About the line θ = π/2:</a:t>
            </a:r>
          </a:p>
        </p:txBody>
      </p:sp>
      <p:pic>
        <p:nvPicPr>
          <p:cNvPr id="7" name="Picture 6" descr="6311a8d65791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750000"/>
            <a:ext cx="2404872" cy="509016"/>
          </a:xfrm>
          <a:prstGeom prst="rect">
            <a:avLst/>
          </a:prstGeom>
        </p:spPr>
      </p:pic>
      <p:pic>
        <p:nvPicPr>
          <p:cNvPr id="8" name="Picture 7" descr="53776ec3942c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3000000"/>
            <a:ext cx="2423160" cy="509016"/>
          </a:xfrm>
          <a:prstGeom prst="rect">
            <a:avLst/>
          </a:prstGeom>
        </p:spPr>
      </p:pic>
      <p:pic>
        <p:nvPicPr>
          <p:cNvPr id="9" name="Picture 8" descr="t_ex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00" y="3750000"/>
            <a:ext cx="1600000" cy="18234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graph of the polar equation</a:t>
            </a:r>
          </a:p>
        </p:txBody>
      </p:sp>
      <p:pic>
        <p:nvPicPr>
          <p:cNvPr id="11" name="Picture 10" descr="b477927846316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194625"/>
            <a:ext cx="1895856" cy="323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1547713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is rotated through 2π radians about the vertical line θ = π/2, forming a surface of revolution. Find the exact area of the surface.</a:t>
            </a:r>
          </a:p>
        </p:txBody>
      </p:sp>
      <p:pic>
        <p:nvPicPr>
          <p:cNvPr id="13" name="Picture 12" descr="d84da39c4b9b7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1976963"/>
            <a:ext cx="5100000" cy="403013"/>
          </a:xfrm>
          <a:prstGeom prst="rect">
            <a:avLst/>
          </a:prstGeom>
        </p:spPr>
      </p:pic>
      <p:pic>
        <p:nvPicPr>
          <p:cNvPr id="14" name="Picture 13" descr="2de630584439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419976"/>
            <a:ext cx="3285744" cy="624840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7145744" y="2419976"/>
            <a:ext cx="90000" cy="624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55744" y="2552396"/>
            <a:ext cx="178425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 cos θ is the distance from the line θ = π/2</a:t>
            </a:r>
          </a:p>
        </p:txBody>
      </p:sp>
      <p:pic>
        <p:nvPicPr>
          <p:cNvPr id="17" name="Picture 16" descr="3e99f39835afe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084816"/>
            <a:ext cx="2956560" cy="624840"/>
          </a:xfrm>
          <a:prstGeom prst="rect">
            <a:avLst/>
          </a:prstGeom>
        </p:spPr>
      </p:pic>
      <p:pic>
        <p:nvPicPr>
          <p:cNvPr id="18" name="Picture 17" descr="00abf5c3a68b7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749656"/>
            <a:ext cx="4742688" cy="347472"/>
          </a:xfrm>
          <a:prstGeom prst="rect">
            <a:avLst/>
          </a:prstGeom>
        </p:spPr>
      </p:pic>
      <p:pic>
        <p:nvPicPr>
          <p:cNvPr id="19" name="Picture 18" descr="324dce7d74d7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137128"/>
            <a:ext cx="2874264" cy="496824"/>
          </a:xfrm>
          <a:prstGeom prst="rect">
            <a:avLst/>
          </a:prstGeom>
        </p:spPr>
      </p:pic>
      <p:pic>
        <p:nvPicPr>
          <p:cNvPr id="20" name="Picture 19" descr="0d400dfdaec8b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4673952"/>
            <a:ext cx="691896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Area of a Surface of 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Cartesian curve rotated through 2π about the y-axis: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220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000" y="29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the curve is given as y = f(x), the second form is usually easiest</a:t>
            </a:r>
          </a:p>
        </p:txBody>
      </p:sp>
      <p:pic>
        <p:nvPicPr>
          <p:cNvPr id="7" name="Picture 6" descr="7c76d2078ba06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550000"/>
            <a:ext cx="2151888" cy="530352"/>
          </a:xfrm>
          <a:prstGeom prst="rect">
            <a:avLst/>
          </a:prstGeom>
        </p:spPr>
      </p:pic>
      <p:pic>
        <p:nvPicPr>
          <p:cNvPr id="8" name="Picture 7" descr="71d97b59f455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400000"/>
            <a:ext cx="2136648" cy="524256"/>
          </a:xfrm>
          <a:prstGeom prst="rect">
            <a:avLst/>
          </a:prstGeom>
        </p:spPr>
      </p:pic>
      <p:pic>
        <p:nvPicPr>
          <p:cNvPr id="9" name="Picture 8" descr="t_ex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00" y="3550000"/>
            <a:ext cx="2000000" cy="18565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1000000"/>
            <a:ext cx="5100000" cy="58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arc of the curve with equation y = cosh x, from the point (0, 1) to (ln 2, 5/4), is rotated completely about the y-axis. Find the area of the surface generated.</a:t>
            </a:r>
          </a:p>
        </p:txBody>
      </p:sp>
      <p:pic>
        <p:nvPicPr>
          <p:cNvPr id="11" name="Picture 10" descr="107163d2c65b6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1603875"/>
            <a:ext cx="3928872" cy="390144"/>
          </a:xfrm>
          <a:prstGeom prst="rect">
            <a:avLst/>
          </a:prstGeom>
        </p:spPr>
      </p:pic>
      <p:pic>
        <p:nvPicPr>
          <p:cNvPr id="12" name="Picture 11" descr="6d89d8e25acc6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034019"/>
            <a:ext cx="1661160" cy="499871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5521160" y="2034019"/>
            <a:ext cx="90000" cy="499871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31160" y="2103954"/>
            <a:ext cx="34088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Integrate by parts: u = x, dv/dx = cosh x</a:t>
            </a:r>
          </a:p>
        </p:txBody>
      </p:sp>
      <p:pic>
        <p:nvPicPr>
          <p:cNvPr id="15" name="Picture 14" descr="02e5d8512d563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573890"/>
            <a:ext cx="4361688" cy="499871"/>
          </a:xfrm>
          <a:prstGeom prst="rect">
            <a:avLst/>
          </a:prstGeom>
        </p:spPr>
      </p:pic>
      <p:pic>
        <p:nvPicPr>
          <p:cNvPr id="16" name="Picture 15" descr="448522cde05ce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113761"/>
            <a:ext cx="3587496" cy="576072"/>
          </a:xfrm>
          <a:prstGeom prst="rect">
            <a:avLst/>
          </a:prstGeom>
        </p:spPr>
      </p:pic>
      <p:pic>
        <p:nvPicPr>
          <p:cNvPr id="17" name="Picture 16" descr="58ca1258adcc8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729833"/>
            <a:ext cx="1618488" cy="384048"/>
          </a:xfrm>
          <a:prstGeom prst="rect">
            <a:avLst/>
          </a:prstGeom>
        </p:spPr>
      </p:pic>
      <p:pic>
        <p:nvPicPr>
          <p:cNvPr id="18" name="Picture 17" descr="0e8b4f898cd8a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153881"/>
            <a:ext cx="1139952" cy="347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