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Integration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Arc Length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the curve y = f(x), a small arc δs is approximately a straight line, so (δs)² ≈ (δx)² + (δy)²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Divide by (δx)² and let δx → 0, then integrate with respect to x: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or, dividing by (δy)² instead:</a:t>
            </a:r>
          </a:p>
        </p:txBody>
      </p:sp>
      <p:pic>
        <p:nvPicPr>
          <p:cNvPr id="5" name="Picture 4" descr="c0f9fb7195e9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250000"/>
            <a:ext cx="1840991" cy="524256"/>
          </a:xfrm>
          <a:prstGeom prst="rect">
            <a:avLst/>
          </a:prstGeom>
        </p:spPr>
      </p:pic>
      <p:pic>
        <p:nvPicPr>
          <p:cNvPr id="6" name="Picture 5" descr="79de83b356dce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3100000"/>
            <a:ext cx="1856231" cy="530352"/>
          </a:xfrm>
          <a:prstGeom prst="rect">
            <a:avLst/>
          </a:prstGeom>
        </p:spPr>
      </p:pic>
      <p:pic>
        <p:nvPicPr>
          <p:cNvPr id="7" name="Picture 6" descr="t_ex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000" y="3800000"/>
            <a:ext cx="1900000" cy="17511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length of the arc PQ on the curve with equation</a:t>
            </a:r>
          </a:p>
        </p:txBody>
      </p:sp>
      <p:pic>
        <p:nvPicPr>
          <p:cNvPr id="9" name="Picture 8" descr="f5f4ea193fc4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000" y="1194625"/>
            <a:ext cx="557784" cy="3901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1614769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where the x-coordinates of P and Q are 8 and 15 respectively.</a:t>
            </a:r>
          </a:p>
        </p:txBody>
      </p:sp>
      <p:pic>
        <p:nvPicPr>
          <p:cNvPr id="11" name="Picture 10" descr="29b0fccde066e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1869394"/>
            <a:ext cx="1539240" cy="420624"/>
          </a:xfrm>
          <a:prstGeom prst="rect">
            <a:avLst/>
          </a:prstGeom>
        </p:spPr>
      </p:pic>
      <p:pic>
        <p:nvPicPr>
          <p:cNvPr id="12" name="Picture 11" descr="877a725a7aa25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330018"/>
            <a:ext cx="3090672" cy="536448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6950672" y="2330018"/>
            <a:ext cx="90000" cy="53644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60672" y="2418242"/>
            <a:ext cx="197932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formula with respect to x</a:t>
            </a:r>
          </a:p>
        </p:txBody>
      </p:sp>
      <p:pic>
        <p:nvPicPr>
          <p:cNvPr id="15" name="Picture 14" descr="c84b78e618f82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2906466"/>
            <a:ext cx="3209544" cy="460247"/>
          </a:xfrm>
          <a:prstGeom prst="rect">
            <a:avLst/>
          </a:prstGeom>
        </p:spPr>
      </p:pic>
      <p:pic>
        <p:nvPicPr>
          <p:cNvPr id="16" name="Picture 15" descr="be646e95126c1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3406713"/>
            <a:ext cx="490727" cy="39014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00000" y="3836857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Check: the straight-line distance PQ ≈ 24.66, a little less than 74/3 ≈ 24.67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Arc Length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curve given parametrically, x = f(t), y = g(t):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double angle formula cos t = 2cos²(t/2) − 1 to make a perfect square</a:t>
            </a:r>
          </a:p>
        </p:txBody>
      </p:sp>
      <p:pic>
        <p:nvPicPr>
          <p:cNvPr id="5" name="Picture 4" descr="e814f7f76752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150000"/>
            <a:ext cx="2179320" cy="524256"/>
          </a:xfrm>
          <a:prstGeom prst="rect">
            <a:avLst/>
          </a:prstGeom>
        </p:spPr>
      </p:pic>
      <p:pic>
        <p:nvPicPr>
          <p:cNvPr id="6" name="Picture 5" descr="t_ex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00" y="3150000"/>
            <a:ext cx="1850000" cy="20185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curve is defined by the parametric equations</a:t>
            </a:r>
          </a:p>
        </p:txBody>
      </p:sp>
      <p:pic>
        <p:nvPicPr>
          <p:cNvPr id="8" name="Picture 7" descr="000d6b85b22b7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194625"/>
            <a:ext cx="2508504" cy="182880"/>
          </a:xfrm>
          <a:prstGeom prst="rect">
            <a:avLst/>
          </a:prstGeom>
        </p:spPr>
      </p:pic>
      <p:pic>
        <p:nvPicPr>
          <p:cNvPr id="9" name="Picture 8" descr="c9aae898d9be7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000" y="1407505"/>
            <a:ext cx="2801112" cy="3962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1833745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Find the exact length of this curve between the points where t = π/3 and t = π.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262995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2" name="Picture 11" descr="737d50ced0246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471115"/>
            <a:ext cx="2401824" cy="390144"/>
          </a:xfrm>
          <a:prstGeom prst="rect">
            <a:avLst/>
          </a:prstGeom>
        </p:spPr>
      </p:pic>
      <p:pic>
        <p:nvPicPr>
          <p:cNvPr id="13" name="Picture 12" descr="2e4376bd564a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901259"/>
            <a:ext cx="4200144" cy="423672"/>
          </a:xfrm>
          <a:prstGeom prst="rect">
            <a:avLst/>
          </a:prstGeom>
        </p:spPr>
      </p:pic>
      <p:pic>
        <p:nvPicPr>
          <p:cNvPr id="14" name="Picture 13" descr="ec8af2d6009c3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364931"/>
            <a:ext cx="1520952" cy="377952"/>
          </a:xfrm>
          <a:prstGeom prst="rect">
            <a:avLst/>
          </a:prstGeom>
        </p:spPr>
      </p:pic>
      <p:pic>
        <p:nvPicPr>
          <p:cNvPr id="15" name="Picture 14" descr="c2781ed973bfe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3782883"/>
            <a:ext cx="1694688" cy="37795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00000" y="4200835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7" name="Picture 16" descr="340811ef8e88d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408955"/>
            <a:ext cx="2691384" cy="548640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6551384" y="4200835"/>
            <a:ext cx="90000" cy="7567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61384" y="4399215"/>
            <a:ext cx="237861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cos(t/2) ≥ 0 for these values of t</a:t>
            </a:r>
          </a:p>
        </p:txBody>
      </p:sp>
      <p:pic>
        <p:nvPicPr>
          <p:cNvPr id="20" name="Picture 19" descr="3bd4f0913bc97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0000" y="4997595"/>
            <a:ext cx="3054096" cy="472440"/>
          </a:xfrm>
          <a:prstGeom prst="rect">
            <a:avLst/>
          </a:prstGeom>
        </p:spPr>
      </p:pic>
      <p:pic>
        <p:nvPicPr>
          <p:cNvPr id="21" name="Picture 20" descr="2c4bef404df49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0000" y="5510035"/>
            <a:ext cx="393192" cy="161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Arc Length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curve with polar equation r = f(θ), between the half-lines θ = α and θ = β: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small change δθ, (δs)² ≈ (rδθ)² + (δr)²</a:t>
            </a:r>
          </a:p>
        </p:txBody>
      </p:sp>
      <p:pic>
        <p:nvPicPr>
          <p:cNvPr id="5" name="Picture 4" descr="97a415778725d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150000"/>
            <a:ext cx="1822704" cy="509016"/>
          </a:xfrm>
          <a:prstGeom prst="rect">
            <a:avLst/>
          </a:prstGeom>
        </p:spPr>
      </p:pic>
      <p:pic>
        <p:nvPicPr>
          <p:cNvPr id="6" name="Picture 5" descr="t_ex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000" y="3000000"/>
            <a:ext cx="1550000" cy="19424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curve C shown in the diagram has polar equation</a:t>
            </a:r>
          </a:p>
        </p:txBody>
      </p:sp>
      <p:pic>
        <p:nvPicPr>
          <p:cNvPr id="8" name="Picture 7" descr="42008d400a9cf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194625"/>
            <a:ext cx="548640" cy="1920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1416649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length of the arc of C between the points on the curve with θ = 0 and θ = π/2.</a:t>
            </a:r>
          </a:p>
        </p:txBody>
      </p:sp>
      <p:pic>
        <p:nvPicPr>
          <p:cNvPr id="10" name="Picture 9" descr="6518517a1f59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1845899"/>
            <a:ext cx="1679448" cy="390144"/>
          </a:xfrm>
          <a:prstGeom prst="rect">
            <a:avLst/>
          </a:prstGeom>
        </p:spPr>
      </p:pic>
      <p:pic>
        <p:nvPicPr>
          <p:cNvPr id="11" name="Picture 10" descr="e055e80a3876b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276043"/>
            <a:ext cx="3584448" cy="548640"/>
          </a:xfrm>
          <a:prstGeom prst="rect">
            <a:avLst/>
          </a:prstGeom>
        </p:spPr>
      </p:pic>
      <p:pic>
        <p:nvPicPr>
          <p:cNvPr id="12" name="Picture 11" descr="88b61a69a3798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864683"/>
            <a:ext cx="2331720" cy="548640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6191720" y="2864683"/>
            <a:ext cx="90000" cy="5486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1720" y="2959003"/>
            <a:ext cx="273828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√125 = 5√5 and √(e⁴ᶿ) = e²ᶿ</a:t>
            </a:r>
          </a:p>
        </p:txBody>
      </p:sp>
      <p:pic>
        <p:nvPicPr>
          <p:cNvPr id="15" name="Picture 14" descr="7e75002ba0c8a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453323"/>
            <a:ext cx="1194816" cy="448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Arc Length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Sometimes the integral needs a substitution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∫√(1 + x²) dx: use x = sinh u, since 1 + sinh²u = cosh²u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cosh²u = ½(1 + cosh 2u) and sinh 2u = 2 sinh u cosh u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Change the limits: x = 0 → u = 0,  x = 4 → u = arsinh 4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cosh(arsinh 4) = √(1 + 4²) = √17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exact length of the arc on the parabola with equation</a:t>
            </a:r>
          </a:p>
        </p:txBody>
      </p:sp>
      <p:pic>
        <p:nvPicPr>
          <p:cNvPr id="6" name="Picture 5" descr="8d4102e5adea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194625"/>
            <a:ext cx="548640" cy="3596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584289"/>
            <a:ext cx="5100000" cy="23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from the origin to the point P(4, 8).</a:t>
            </a:r>
          </a:p>
        </p:txBody>
      </p:sp>
      <p:pic>
        <p:nvPicPr>
          <p:cNvPr id="8" name="Picture 7" descr="f201e65cef34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838914"/>
            <a:ext cx="2322576" cy="496824"/>
          </a:xfrm>
          <a:prstGeom prst="rect">
            <a:avLst/>
          </a:prstGeom>
        </p:spPr>
      </p:pic>
      <p:pic>
        <p:nvPicPr>
          <p:cNvPr id="9" name="Picture 8" descr="d2ac441fb055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375738"/>
            <a:ext cx="4599432" cy="499871"/>
          </a:xfrm>
          <a:prstGeom prst="rect">
            <a:avLst/>
          </a:prstGeom>
        </p:spPr>
      </p:pic>
      <p:pic>
        <p:nvPicPr>
          <p:cNvPr id="10" name="Picture 9" descr="31380b897a3ec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915609"/>
            <a:ext cx="3599688" cy="499871"/>
          </a:xfrm>
          <a:prstGeom prst="rect">
            <a:avLst/>
          </a:prstGeom>
        </p:spPr>
      </p:pic>
      <p:pic>
        <p:nvPicPr>
          <p:cNvPr id="11" name="Picture 10" descr="411b51b79d5c5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455480"/>
            <a:ext cx="3645408" cy="429768"/>
          </a:xfrm>
          <a:prstGeom prst="rect">
            <a:avLst/>
          </a:prstGeom>
        </p:spPr>
      </p:pic>
      <p:pic>
        <p:nvPicPr>
          <p:cNvPr id="12" name="Picture 11" descr="ee4829319147d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925248"/>
            <a:ext cx="1895856" cy="384048"/>
          </a:xfrm>
          <a:prstGeom prst="rect">
            <a:avLst/>
          </a:prstGeom>
        </p:spPr>
      </p:pic>
      <p:pic>
        <p:nvPicPr>
          <p:cNvPr id="13" name="Picture 12" descr="559ae680e9e8b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349296"/>
            <a:ext cx="3727704" cy="384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/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