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image" Target="../media/image19.png"/><Relationship Id="rId8" Type="http://schemas.openxmlformats.org/officeDocument/2006/relationships/image" Target="../media/image20.png"/><Relationship Id="rId9" Type="http://schemas.openxmlformats.org/officeDocument/2006/relationships/image" Target="../media/image21.png"/><Relationship Id="rId10" Type="http://schemas.openxmlformats.org/officeDocument/2006/relationships/image" Target="../media/image22.png"/><Relationship Id="rId11" Type="http://schemas.openxmlformats.org/officeDocument/2006/relationships/image" Target="../media/image23.png"/><Relationship Id="rId12" Type="http://schemas.openxmlformats.org/officeDocument/2006/relationships/image" Target="../media/image2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5" Type="http://schemas.openxmlformats.org/officeDocument/2006/relationships/image" Target="../media/image28.png"/><Relationship Id="rId6" Type="http://schemas.openxmlformats.org/officeDocument/2006/relationships/image" Target="../media/image29.png"/><Relationship Id="rId7" Type="http://schemas.openxmlformats.org/officeDocument/2006/relationships/image" Target="../media/image30.png"/><Relationship Id="rId8" Type="http://schemas.openxmlformats.org/officeDocument/2006/relationships/image" Target="../media/image31.png"/><Relationship Id="rId9" Type="http://schemas.openxmlformats.org/officeDocument/2006/relationships/image" Target="../media/image3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png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2.png"/><Relationship Id="rId6" Type="http://schemas.openxmlformats.org/officeDocument/2006/relationships/image" Target="../media/image43.png"/><Relationship Id="rId7" Type="http://schemas.openxmlformats.org/officeDocument/2006/relationships/image" Target="../media/image44.png"/><Relationship Id="rId8" Type="http://schemas.openxmlformats.org/officeDocument/2006/relationships/image" Target="../media/image45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9.png"/><Relationship Id="rId3" Type="http://schemas.openxmlformats.org/officeDocument/2006/relationships/image" Target="../media/image40.png"/><Relationship Id="rId4" Type="http://schemas.openxmlformats.org/officeDocument/2006/relationships/image" Target="../media/image41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image" Target="../media/image48.png"/><Relationship Id="rId8" Type="http://schemas.openxmlformats.org/officeDocument/2006/relationships/image" Target="../media/image49.png"/><Relationship Id="rId9" Type="http://schemas.openxmlformats.org/officeDocument/2006/relationships/image" Target="../media/image50.png"/><Relationship Id="rId10" Type="http://schemas.openxmlformats.org/officeDocument/2006/relationships/image" Target="../media/image5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56.png"/><Relationship Id="rId7" Type="http://schemas.openxmlformats.org/officeDocument/2006/relationships/image" Target="../media/image57.png"/><Relationship Id="rId8" Type="http://schemas.openxmlformats.org/officeDocument/2006/relationships/image" Target="../media/image58.png"/><Relationship Id="rId9" Type="http://schemas.openxmlformats.org/officeDocument/2006/relationships/image" Target="../media/image59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png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image" Target="../media/image60.png"/><Relationship Id="rId7" Type="http://schemas.openxmlformats.org/officeDocument/2006/relationships/image" Target="../media/image61.png"/><Relationship Id="rId8" Type="http://schemas.openxmlformats.org/officeDocument/2006/relationships/image" Target="../media/image62.png"/><Relationship Id="rId9" Type="http://schemas.openxmlformats.org/officeDocument/2006/relationships/image" Target="../media/image63.png"/><Relationship Id="rId10" Type="http://schemas.openxmlformats.org/officeDocument/2006/relationships/image" Target="../media/image64.png"/><Relationship Id="rId11" Type="http://schemas.openxmlformats.org/officeDocument/2006/relationships/image" Target="../media/image6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6.png"/><Relationship Id="rId3" Type="http://schemas.openxmlformats.org/officeDocument/2006/relationships/image" Target="../media/image67.png"/><Relationship Id="rId4" Type="http://schemas.openxmlformats.org/officeDocument/2006/relationships/image" Target="../media/image68.png"/><Relationship Id="rId5" Type="http://schemas.openxmlformats.org/officeDocument/2006/relationships/image" Target="../media/image69.png"/><Relationship Id="rId6" Type="http://schemas.openxmlformats.org/officeDocument/2006/relationships/image" Target="../media/image70.png"/><Relationship Id="rId7" Type="http://schemas.openxmlformats.org/officeDocument/2006/relationships/image" Target="../media/image71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Relationship Id="rId3" Type="http://schemas.openxmlformats.org/officeDocument/2006/relationships/image" Target="../media/image75.png"/><Relationship Id="rId4" Type="http://schemas.openxmlformats.org/officeDocument/2006/relationships/image" Target="../media/image76.png"/><Relationship Id="rId5" Type="http://schemas.openxmlformats.org/officeDocument/2006/relationships/image" Target="../media/image77.png"/><Relationship Id="rId6" Type="http://schemas.openxmlformats.org/officeDocument/2006/relationships/image" Target="../media/image78.png"/><Relationship Id="rId7" Type="http://schemas.openxmlformats.org/officeDocument/2006/relationships/image" Target="../media/image79.png"/><Relationship Id="rId8" Type="http://schemas.openxmlformats.org/officeDocument/2006/relationships/image" Target="../media/image8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Integration Techniques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Pure 2 Chapter 6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6A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reduction formula lets you write an integral Iₙ = ∫f(x, n) dx in terms of related integrals Iₙ₋₁, Iₙ₋₂, …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Usually the parameter n is a power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Applying the formula repeatedly reduces the power until you reach an integral you can find directly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Integration by parts:</a:t>
            </a:r>
          </a:p>
        </p:txBody>
      </p:sp>
      <p:pic>
        <p:nvPicPr>
          <p:cNvPr id="5" name="Picture 4" descr="5f55b71d8b483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3700000"/>
            <a:ext cx="1886712" cy="417576"/>
          </a:xfrm>
          <a:prstGeom prst="rect">
            <a:avLst/>
          </a:prstGeom>
        </p:spPr>
      </p:pic>
      <p:pic>
        <p:nvPicPr>
          <p:cNvPr id="6" name="Picture 5" descr="74a6f26cb612c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1000000"/>
            <a:ext cx="3819144" cy="390144"/>
          </a:xfrm>
          <a:prstGeom prst="rect">
            <a:avLst/>
          </a:prstGeom>
        </p:spPr>
      </p:pic>
      <p:pic>
        <p:nvPicPr>
          <p:cNvPr id="7" name="Picture 6" descr="ce804dc2a5671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420144"/>
            <a:ext cx="2731008" cy="201168"/>
          </a:xfrm>
          <a:prstGeom prst="rect">
            <a:avLst/>
          </a:prstGeom>
        </p:spPr>
      </p:pic>
      <p:pic>
        <p:nvPicPr>
          <p:cNvPr id="8" name="Picture 7" descr="369763c6f1c05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000" y="1651312"/>
            <a:ext cx="1679448" cy="3901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2131456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0" name="Picture 9" descr="9992b2a9378580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339576"/>
            <a:ext cx="3102864" cy="390144"/>
          </a:xfrm>
          <a:prstGeom prst="rect">
            <a:avLst/>
          </a:prstGeom>
        </p:spPr>
      </p:pic>
      <p:sp>
        <p:nvSpPr>
          <p:cNvPr id="11" name="Right Brace 10"/>
          <p:cNvSpPr/>
          <p:nvPr/>
        </p:nvSpPr>
        <p:spPr>
          <a:xfrm>
            <a:off x="6962864" y="2131456"/>
            <a:ext cx="90000" cy="59826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072864" y="2250588"/>
            <a:ext cx="196713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xⁿ reduces in power when differentiated</a:t>
            </a:r>
          </a:p>
        </p:txBody>
      </p:sp>
      <p:pic>
        <p:nvPicPr>
          <p:cNvPr id="13" name="Picture 12" descr="b02cdde85b0bb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769720"/>
            <a:ext cx="3642360" cy="417576"/>
          </a:xfrm>
          <a:prstGeom prst="rect">
            <a:avLst/>
          </a:prstGeom>
        </p:spPr>
      </p:pic>
      <p:pic>
        <p:nvPicPr>
          <p:cNvPr id="14" name="Picture 13" descr="ccd52dc1adaed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227296"/>
            <a:ext cx="1359408" cy="19507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3800000" y="3462368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6" name="Picture 15" descr="8f4db6329ada3f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3670488"/>
            <a:ext cx="1118616" cy="222504"/>
          </a:xfrm>
          <a:prstGeom prst="rect">
            <a:avLst/>
          </a:prstGeom>
        </p:spPr>
      </p:pic>
      <p:pic>
        <p:nvPicPr>
          <p:cNvPr id="17" name="Picture 16" descr="6059ed92dcc88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3932992"/>
            <a:ext cx="1685544" cy="219456"/>
          </a:xfrm>
          <a:prstGeom prst="rect">
            <a:avLst/>
          </a:prstGeom>
        </p:spPr>
      </p:pic>
      <p:sp>
        <p:nvSpPr>
          <p:cNvPr id="18" name="Right Brace 17"/>
          <p:cNvSpPr/>
          <p:nvPr/>
        </p:nvSpPr>
        <p:spPr>
          <a:xfrm>
            <a:off x="5545544" y="3932992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655544" y="3877992"/>
            <a:ext cx="338445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 = 3</a:t>
            </a:r>
          </a:p>
        </p:txBody>
      </p:sp>
      <p:pic>
        <p:nvPicPr>
          <p:cNvPr id="20" name="Picture 19" descr="8f824c7cad33a6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0000" y="4192448"/>
            <a:ext cx="2380488" cy="219456"/>
          </a:xfrm>
          <a:prstGeom prst="rect">
            <a:avLst/>
          </a:prstGeom>
        </p:spPr>
      </p:pic>
      <p:sp>
        <p:nvSpPr>
          <p:cNvPr id="21" name="Right Brace 20"/>
          <p:cNvSpPr/>
          <p:nvPr/>
        </p:nvSpPr>
        <p:spPr>
          <a:xfrm>
            <a:off x="6240488" y="4192448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50488" y="4137448"/>
            <a:ext cx="2689512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 = 2</a:t>
            </a:r>
          </a:p>
        </p:txBody>
      </p:sp>
      <p:pic>
        <p:nvPicPr>
          <p:cNvPr id="23" name="Picture 22" descr="14301e2ca5ffc6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0000" y="4451904"/>
            <a:ext cx="2889504" cy="222504"/>
          </a:xfrm>
          <a:prstGeom prst="rect">
            <a:avLst/>
          </a:prstGeom>
        </p:spPr>
      </p:pic>
      <p:sp>
        <p:nvSpPr>
          <p:cNvPr id="24" name="Right Brace 23"/>
          <p:cNvSpPr/>
          <p:nvPr/>
        </p:nvSpPr>
        <p:spPr>
          <a:xfrm>
            <a:off x="6749504" y="4451904"/>
            <a:ext cx="90000" cy="25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859504" y="4396904"/>
            <a:ext cx="218049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 = 1</a:t>
            </a:r>
          </a:p>
        </p:txBody>
      </p:sp>
      <p:pic>
        <p:nvPicPr>
          <p:cNvPr id="26" name="Picture 25" descr="d4d125ef2af7ae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800000" y="4714408"/>
            <a:ext cx="3313176" cy="417576"/>
          </a:xfrm>
          <a:prstGeom prst="rect">
            <a:avLst/>
          </a:prstGeom>
        </p:spPr>
      </p:pic>
      <p:sp>
        <p:nvSpPr>
          <p:cNvPr id="27" name="Right Brace 26"/>
          <p:cNvSpPr/>
          <p:nvPr/>
        </p:nvSpPr>
        <p:spPr>
          <a:xfrm>
            <a:off x="7173176" y="4714408"/>
            <a:ext cx="90000" cy="41757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7283176" y="4743196"/>
            <a:ext cx="1756824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I₀ = ∫eˣ dx</a:t>
            </a:r>
          </a:p>
        </p:txBody>
      </p:sp>
      <p:pic>
        <p:nvPicPr>
          <p:cNvPr id="29" name="Picture 28" descr="b523e30caee904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800000" y="5171984"/>
            <a:ext cx="3236976" cy="210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15" grpId="0" animBg="1"/>
      <p:bldP spid="18" grpId="0" animBg="1"/>
      <p:bldP spid="19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8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To use integration by parts you need a product:</a:t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write sinⁿx as sinⁿ⁻¹x sin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Differentiate sinⁿ⁻¹x using the chain rule, and be careful with negative signs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cos²x = 1 − sin²x to write the new integral in powers of sin x only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Iₙ appears on both sides: collect the Iₙ terms on the left</a:t>
            </a:r>
          </a:p>
        </p:txBody>
      </p:sp>
      <p:pic>
        <p:nvPicPr>
          <p:cNvPr id="5" name="Picture 4" descr="0b0e97fe0896d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4850000" cy="382266"/>
          </a:xfrm>
          <a:prstGeom prst="rect">
            <a:avLst/>
          </a:prstGeom>
        </p:spPr>
      </p:pic>
      <p:pic>
        <p:nvPicPr>
          <p:cNvPr id="6" name="Picture 5" descr="55195afc8f517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1412266"/>
            <a:ext cx="3432048" cy="390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89241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8" name="Picture 7" descr="e0973664d73a9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100530"/>
            <a:ext cx="4879848" cy="390144"/>
          </a:xfrm>
          <a:prstGeom prst="rect">
            <a:avLst/>
          </a:prstGeom>
        </p:spPr>
      </p:pic>
      <p:pic>
        <p:nvPicPr>
          <p:cNvPr id="9" name="Picture 8" descr="a319fdfb4ee9bf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530674"/>
            <a:ext cx="3438144" cy="417576"/>
          </a:xfrm>
          <a:prstGeom prst="rect">
            <a:avLst/>
          </a:prstGeom>
        </p:spPr>
      </p:pic>
      <p:pic>
        <p:nvPicPr>
          <p:cNvPr id="10" name="Picture 9" descr="579cc941fa13d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988250"/>
            <a:ext cx="3663696" cy="417576"/>
          </a:xfrm>
          <a:prstGeom prst="rect">
            <a:avLst/>
          </a:prstGeom>
        </p:spPr>
      </p:pic>
      <p:pic>
        <p:nvPicPr>
          <p:cNvPr id="11" name="Picture 10" descr="d0cb7e9087317f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445826"/>
            <a:ext cx="3115056" cy="237744"/>
          </a:xfrm>
          <a:prstGeom prst="rect">
            <a:avLst/>
          </a:prstGeom>
        </p:spPr>
      </p:pic>
      <p:pic>
        <p:nvPicPr>
          <p:cNvPr id="12" name="Picture 11" descr="562435fcca4ae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723570"/>
            <a:ext cx="2548128" cy="237744"/>
          </a:xfrm>
          <a:prstGeom prst="rect">
            <a:avLst/>
          </a:prstGeom>
        </p:spPr>
      </p:pic>
      <p:pic>
        <p:nvPicPr>
          <p:cNvPr id="13" name="Picture 12" descr="1e8e39ea603c7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001314"/>
            <a:ext cx="2462784" cy="3870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800000" y="442841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5" name="Picture 14" descr="c7c9b079e1a1c6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636530"/>
            <a:ext cx="2996184" cy="417576"/>
          </a:xfrm>
          <a:prstGeom prst="rect">
            <a:avLst/>
          </a:prstGeom>
        </p:spPr>
      </p:pic>
      <p:sp>
        <p:nvSpPr>
          <p:cNvPr id="16" name="Right Brace 15"/>
          <p:cNvSpPr/>
          <p:nvPr/>
        </p:nvSpPr>
        <p:spPr>
          <a:xfrm>
            <a:off x="6856184" y="4428410"/>
            <a:ext cx="90000" cy="6256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66184" y="4561258"/>
            <a:ext cx="207381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n = 4</a:t>
            </a:r>
          </a:p>
        </p:txBody>
      </p:sp>
      <p:pic>
        <p:nvPicPr>
          <p:cNvPr id="18" name="Picture 17" descr="95e65f6e719df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0000" y="5094106"/>
            <a:ext cx="2752344" cy="417576"/>
          </a:xfrm>
          <a:prstGeom prst="rect">
            <a:avLst/>
          </a:prstGeom>
        </p:spPr>
      </p:pic>
      <p:sp>
        <p:nvSpPr>
          <p:cNvPr id="19" name="Right Brace 18"/>
          <p:cNvSpPr/>
          <p:nvPr/>
        </p:nvSpPr>
        <p:spPr>
          <a:xfrm>
            <a:off x="6612344" y="5094106"/>
            <a:ext cx="90000" cy="41757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722344" y="5122894"/>
            <a:ext cx="231765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sin²x = ½(1 − cos 2x)</a:t>
            </a:r>
          </a:p>
        </p:txBody>
      </p:sp>
      <p:pic>
        <p:nvPicPr>
          <p:cNvPr id="21" name="Picture 20" descr="8c7dd202ff004c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800000" y="5551682"/>
            <a:ext cx="2621280" cy="390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4" grpId="0" animBg="1"/>
      <p:bldP spid="16" grpId="0" animBg="1"/>
      <p:bldP spid="17" grpId="0" animBg="1"/>
      <p:bldP spid="19" grpId="0" animBg="1"/>
      <p:bldP spid="20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Sometimes, after integrating by parts, you need an algebraic or trigonometric identity to produce the reduction formula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Watch out: for a definite integral, evaluate uv between the limits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(1 − x)^(3/2) = (1 − x)√(1 − x) brings back the √(1 − x) term</a:t>
            </a:r>
          </a:p>
        </p:txBody>
      </p:sp>
      <p:pic>
        <p:nvPicPr>
          <p:cNvPr id="5" name="Picture 4" descr="82cb209cf08d9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4523232" cy="463296"/>
          </a:xfrm>
          <a:prstGeom prst="rect">
            <a:avLst/>
          </a:prstGeom>
        </p:spPr>
      </p:pic>
      <p:pic>
        <p:nvPicPr>
          <p:cNvPr id="6" name="Picture 5" descr="d5c46331a117f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553296"/>
            <a:ext cx="4157472" cy="420624"/>
          </a:xfrm>
          <a:prstGeom prst="rect">
            <a:avLst/>
          </a:prstGeom>
        </p:spPr>
      </p:pic>
      <p:pic>
        <p:nvPicPr>
          <p:cNvPr id="7" name="Picture 6" descr="728fbbe333b03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013920"/>
            <a:ext cx="3508248" cy="496824"/>
          </a:xfrm>
          <a:prstGeom prst="rect">
            <a:avLst/>
          </a:prstGeom>
        </p:spPr>
      </p:pic>
      <p:pic>
        <p:nvPicPr>
          <p:cNvPr id="8" name="Picture 7" descr="e26dac90f252a1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550744"/>
            <a:ext cx="2983992" cy="496824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6843992" y="2550744"/>
            <a:ext cx="90000" cy="49682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53992" y="2619156"/>
            <a:ext cx="2086008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For n ≥ 1 the bracket is 0 at both limits</a:t>
            </a:r>
          </a:p>
        </p:txBody>
      </p:sp>
      <p:pic>
        <p:nvPicPr>
          <p:cNvPr id="11" name="Picture 10" descr="4b574b5ced1c55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087568"/>
            <a:ext cx="3483864" cy="496824"/>
          </a:xfrm>
          <a:prstGeom prst="rect">
            <a:avLst/>
          </a:prstGeom>
        </p:spPr>
      </p:pic>
      <p:pic>
        <p:nvPicPr>
          <p:cNvPr id="12" name="Picture 11" descr="eaf98f921696a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624392"/>
            <a:ext cx="1286256" cy="390144"/>
          </a:xfrm>
          <a:prstGeom prst="rect">
            <a:avLst/>
          </a:prstGeom>
        </p:spPr>
      </p:pic>
      <p:pic>
        <p:nvPicPr>
          <p:cNvPr id="13" name="Picture 12" descr="8cc51effbec3cf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054536"/>
            <a:ext cx="1709928" cy="216408"/>
          </a:xfrm>
          <a:prstGeom prst="rect">
            <a:avLst/>
          </a:prstGeom>
        </p:spPr>
      </p:pic>
      <p:pic>
        <p:nvPicPr>
          <p:cNvPr id="14" name="Picture 13" descr="7eda5c40c7b2c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310944"/>
            <a:ext cx="1197864" cy="399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Look for a way to split the integrand so that one part can be integrated directly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tan²x = sec²x − 1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∫tanⁿ⁻²x sec²x dx is of the form ∫(f(x))ⁿ f′(x) dx</a:t>
            </a:r>
          </a:p>
        </p:txBody>
      </p:sp>
      <p:pic>
        <p:nvPicPr>
          <p:cNvPr id="5" name="Picture 4" descr="992b87d779258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3700000"/>
            <a:ext cx="2386584" cy="441960"/>
          </a:xfrm>
          <a:prstGeom prst="rect">
            <a:avLst/>
          </a:prstGeom>
        </p:spPr>
      </p:pic>
      <p:pic>
        <p:nvPicPr>
          <p:cNvPr id="6" name="Picture 5" descr="a2ff62e12ac2e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1000000"/>
            <a:ext cx="3136392" cy="39014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00000" y="1420144"/>
            <a:ext cx="5100000" cy="40925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By writing tanⁿx as tanⁿ⁻²x tan²x, and using 1 + tan²x ≡ sec²x, establish the reduction formula</a:t>
            </a:r>
          </a:p>
        </p:txBody>
      </p:sp>
      <p:pic>
        <p:nvPicPr>
          <p:cNvPr id="8" name="Picture 7" descr="78ccf8d471fc1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789394"/>
            <a:ext cx="2292096" cy="359664"/>
          </a:xfrm>
          <a:prstGeom prst="rect">
            <a:avLst/>
          </a:prstGeom>
        </p:spPr>
      </p:pic>
      <p:pic>
        <p:nvPicPr>
          <p:cNvPr id="9" name="Picture 8" descr="0bb2c63421bb9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239058"/>
            <a:ext cx="3742944" cy="417576"/>
          </a:xfrm>
          <a:prstGeom prst="rect">
            <a:avLst/>
          </a:prstGeom>
        </p:spPr>
      </p:pic>
      <p:pic>
        <p:nvPicPr>
          <p:cNvPr id="10" name="Picture 9" descr="eb81c584a7aea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2696634"/>
            <a:ext cx="2688336" cy="417576"/>
          </a:xfrm>
          <a:prstGeom prst="rect">
            <a:avLst/>
          </a:prstGeom>
        </p:spPr>
      </p:pic>
      <p:pic>
        <p:nvPicPr>
          <p:cNvPr id="11" name="Picture 10" descr="5bfe01c9f2347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154210"/>
            <a:ext cx="1905000" cy="387096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5765000" y="3154210"/>
            <a:ext cx="90000" cy="38709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75000" y="3167758"/>
            <a:ext cx="3165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∫(f(x))ⁿf′(x) dx = (f(x))ⁿ⁺¹/(n + 1) + 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working from Example 2 can be applied with limits 0 and π/2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These are definite integrals, so the answers are numbers, not functions of 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At both limits, sinⁿ⁻¹x cos x = 0</a:t>
            </a:r>
          </a:p>
        </p:txBody>
      </p:sp>
      <p:pic>
        <p:nvPicPr>
          <p:cNvPr id="5" name="Picture 4" descr="d92d4bc61444d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3749039" cy="509016"/>
          </a:xfrm>
          <a:prstGeom prst="rect">
            <a:avLst/>
          </a:prstGeom>
        </p:spPr>
      </p:pic>
      <p:pic>
        <p:nvPicPr>
          <p:cNvPr id="6" name="Picture 5" descr="ce0955d2a48ff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1539016"/>
            <a:ext cx="3057144" cy="201168"/>
          </a:xfrm>
          <a:prstGeom prst="rect">
            <a:avLst/>
          </a:prstGeom>
        </p:spPr>
      </p:pic>
      <p:pic>
        <p:nvPicPr>
          <p:cNvPr id="7" name="Picture 6" descr="27e40dab1969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770184"/>
            <a:ext cx="3959352" cy="5090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236920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9" name="Picture 8" descr="d9fb451001e64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577320"/>
            <a:ext cx="5013960" cy="548640"/>
          </a:xfrm>
          <a:prstGeom prst="rect">
            <a:avLst/>
          </a:prstGeom>
        </p:spPr>
      </p:pic>
      <p:pic>
        <p:nvPicPr>
          <p:cNvPr id="10" name="Picture 9" descr="0fa9056cb70adf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165960"/>
            <a:ext cx="2724912" cy="216408"/>
          </a:xfrm>
          <a:prstGeom prst="rect">
            <a:avLst/>
          </a:prstGeom>
        </p:spPr>
      </p:pic>
      <p:pic>
        <p:nvPicPr>
          <p:cNvPr id="11" name="Picture 10" descr="b706f3de8edf2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422368"/>
            <a:ext cx="2325624" cy="216408"/>
          </a:xfrm>
          <a:prstGeom prst="rect">
            <a:avLst/>
          </a:prstGeom>
        </p:spPr>
      </p:pic>
      <p:pic>
        <p:nvPicPr>
          <p:cNvPr id="12" name="Picture 11" descr="385c2b108b0729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678776"/>
            <a:ext cx="2121408" cy="21640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reduction formula repeatedly until you reach I₁ or I₀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Odd n ends at I₁ = 1; even n ends at I₀ = π/2</a:t>
            </a:r>
          </a:p>
        </p:txBody>
      </p:sp>
      <p:pic>
        <p:nvPicPr>
          <p:cNvPr id="5" name="Picture 4" descr="d92d4bc61444d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3749039" cy="509016"/>
          </a:xfrm>
          <a:prstGeom prst="rect">
            <a:avLst/>
          </a:prstGeom>
        </p:spPr>
      </p:pic>
      <p:pic>
        <p:nvPicPr>
          <p:cNvPr id="6" name="Picture 5" descr="ce0955d2a48ffb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1539016"/>
            <a:ext cx="3057144" cy="201168"/>
          </a:xfrm>
          <a:prstGeom prst="rect">
            <a:avLst/>
          </a:prstGeom>
        </p:spPr>
      </p:pic>
      <p:pic>
        <p:nvPicPr>
          <p:cNvPr id="7" name="Picture 6" descr="27e40dab1969a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770184"/>
            <a:ext cx="3959352" cy="50901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800000" y="236920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9" name="Picture 8" descr="d7e24a21329f3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577320"/>
            <a:ext cx="3425952" cy="387096"/>
          </a:xfrm>
          <a:prstGeom prst="rect">
            <a:avLst/>
          </a:prstGeom>
        </p:spPr>
      </p:pic>
      <p:pic>
        <p:nvPicPr>
          <p:cNvPr id="10" name="Picture 9" descr="eab35a672b3c0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004416"/>
            <a:ext cx="3163824" cy="548640"/>
          </a:xfrm>
          <a:prstGeom prst="rect">
            <a:avLst/>
          </a:prstGeom>
        </p:spPr>
      </p:pic>
      <p:pic>
        <p:nvPicPr>
          <p:cNvPr id="11" name="Picture 10" descr="ea99ffae1c0b0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593056"/>
            <a:ext cx="2374392" cy="390144"/>
          </a:xfrm>
          <a:prstGeom prst="rect">
            <a:avLst/>
          </a:prstGeom>
        </p:spPr>
      </p:pic>
      <p:pic>
        <p:nvPicPr>
          <p:cNvPr id="12" name="Picture 11" descr="92775b378a7a8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023200"/>
            <a:ext cx="377952" cy="390144"/>
          </a:xfrm>
          <a:prstGeom prst="rect">
            <a:avLst/>
          </a:prstGeom>
        </p:spPr>
      </p:pic>
      <p:pic>
        <p:nvPicPr>
          <p:cNvPr id="13" name="Picture 12" descr="89c514b1724bfc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453344"/>
            <a:ext cx="3118104" cy="390144"/>
          </a:xfrm>
          <a:prstGeom prst="rect">
            <a:avLst/>
          </a:prstGeom>
        </p:spPr>
      </p:pic>
      <p:pic>
        <p:nvPicPr>
          <p:cNvPr id="14" name="Picture 13" descr="6b8b468ace7a39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883488"/>
            <a:ext cx="390144" cy="390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same approach as Example 4 (∫tanⁿx dx)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Write tanhⁿx = tanhⁿ⁻²x tanh²x and use tanh²x = 1 − sech²x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d/dx(tanh x) = sech²x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tanh x = (e²ˣ − 1)/(e²ˣ + 1)</a:t>
            </a:r>
          </a:p>
        </p:txBody>
      </p:sp>
      <p:pic>
        <p:nvPicPr>
          <p:cNvPr id="5" name="Picture 4" descr="a1587a9afd3c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2386584" cy="466344"/>
          </a:xfrm>
          <a:prstGeom prst="rect">
            <a:avLst/>
          </a:prstGeom>
        </p:spPr>
      </p:pic>
      <p:pic>
        <p:nvPicPr>
          <p:cNvPr id="6" name="Picture 5" descr="bc19d8cd937a6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1496344"/>
            <a:ext cx="3258312" cy="393192"/>
          </a:xfrm>
          <a:prstGeom prst="rect">
            <a:avLst/>
          </a:prstGeom>
        </p:spPr>
      </p:pic>
      <p:pic>
        <p:nvPicPr>
          <p:cNvPr id="7" name="Picture 6" descr="577a43819fac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919536"/>
            <a:ext cx="2913888" cy="441960"/>
          </a:xfrm>
          <a:prstGeom prst="rect">
            <a:avLst/>
          </a:prstGeom>
        </p:spPr>
      </p:pic>
      <p:pic>
        <p:nvPicPr>
          <p:cNvPr id="8" name="Picture 7" descr="72529507e2e4e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000" y="2391496"/>
            <a:ext cx="3224784" cy="4663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294784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0" name="Picture 9" descr="e284636448a74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155960"/>
            <a:ext cx="5100000" cy="496378"/>
          </a:xfrm>
          <a:prstGeom prst="rect">
            <a:avLst/>
          </a:prstGeom>
        </p:spPr>
      </p:pic>
      <p:pic>
        <p:nvPicPr>
          <p:cNvPr id="11" name="Picture 10" descr="8b1969b561031c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692338"/>
            <a:ext cx="4322064" cy="387096"/>
          </a:xfrm>
          <a:prstGeom prst="rect">
            <a:avLst/>
          </a:prstGeom>
        </p:spPr>
      </p:pic>
      <p:pic>
        <p:nvPicPr>
          <p:cNvPr id="12" name="Picture 11" descr="0ad8d82ff6bd35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119434"/>
            <a:ext cx="2426208" cy="466344"/>
          </a:xfrm>
          <a:prstGeom prst="rect">
            <a:avLst/>
          </a:prstGeom>
        </p:spPr>
      </p:pic>
      <p:pic>
        <p:nvPicPr>
          <p:cNvPr id="13" name="Picture 12" descr="c4686d2183027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625778"/>
            <a:ext cx="2124456" cy="420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Substitute n = 2r + 1 to write each term of the series as a difference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Use the method of differences: most terms cancel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let the number of terms tend to infinity</a:t>
            </a:r>
          </a:p>
        </p:txBody>
      </p:sp>
      <p:pic>
        <p:nvPicPr>
          <p:cNvPr id="5" name="Picture 4" descr="a1587a9afd3cf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2386584" cy="466344"/>
          </a:xfrm>
          <a:prstGeom prst="rect">
            <a:avLst/>
          </a:prstGeom>
        </p:spPr>
      </p:pic>
      <p:pic>
        <p:nvPicPr>
          <p:cNvPr id="6" name="Picture 5" descr="bc19d8cd937a6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0000" y="1496344"/>
            <a:ext cx="3258312" cy="393192"/>
          </a:xfrm>
          <a:prstGeom prst="rect">
            <a:avLst/>
          </a:prstGeom>
        </p:spPr>
      </p:pic>
      <p:pic>
        <p:nvPicPr>
          <p:cNvPr id="7" name="Picture 6" descr="577a43819fac4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919536"/>
            <a:ext cx="2913888" cy="441960"/>
          </a:xfrm>
          <a:prstGeom prst="rect">
            <a:avLst/>
          </a:prstGeom>
        </p:spPr>
      </p:pic>
      <p:pic>
        <p:nvPicPr>
          <p:cNvPr id="8" name="Picture 7" descr="72529507e2e4e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000" y="2391496"/>
            <a:ext cx="3224784" cy="4663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800000" y="2947840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b)</a:t>
            </a:r>
          </a:p>
        </p:txBody>
      </p:sp>
      <p:pic>
        <p:nvPicPr>
          <p:cNvPr id="10" name="Picture 9" descr="6a865fa84f76f9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155960"/>
            <a:ext cx="2752344" cy="420624"/>
          </a:xfrm>
          <a:prstGeom prst="rect">
            <a:avLst/>
          </a:prstGeom>
        </p:spPr>
      </p:pic>
      <p:pic>
        <p:nvPicPr>
          <p:cNvPr id="11" name="Picture 10" descr="e5e29e26533f6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616584"/>
            <a:ext cx="5065776" cy="502920"/>
          </a:xfrm>
          <a:prstGeom prst="rect">
            <a:avLst/>
          </a:prstGeom>
        </p:spPr>
      </p:pic>
      <p:pic>
        <p:nvPicPr>
          <p:cNvPr id="12" name="Picture 11" descr="a07ddfd501ab7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159504"/>
            <a:ext cx="2462784" cy="475488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6322784" y="4159504"/>
            <a:ext cx="90000" cy="47548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32784" y="4217248"/>
            <a:ext cx="2607216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limit is 0</a:t>
            </a:r>
          </a:p>
        </p:txBody>
      </p:sp>
      <p:pic>
        <p:nvPicPr>
          <p:cNvPr id="15" name="Picture 14" descr="b2b3948efd4f1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4674992"/>
            <a:ext cx="4349496" cy="499871"/>
          </a:xfrm>
          <a:prstGeom prst="rect">
            <a:avLst/>
          </a:prstGeom>
        </p:spPr>
      </p:pic>
      <p:pic>
        <p:nvPicPr>
          <p:cNvPr id="16" name="Picture 15" descr="4f56873f1044f2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5214863"/>
            <a:ext cx="1005840" cy="576072"/>
          </a:xfrm>
          <a:prstGeom prst="rect">
            <a:avLst/>
          </a:prstGeom>
        </p:spPr>
      </p:pic>
      <p:pic>
        <p:nvPicPr>
          <p:cNvPr id="17" name="Picture 16" descr="b405fa30c7c97a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00000" y="5830935"/>
            <a:ext cx="1578864" cy="3840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 animBg="1"/>
      <p:bldP spid="14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Some reduction formulae need clever substitutions or algebra: the question will usually guide you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Use the identity from the formula booklet</a:t>
            </a:r>
          </a:p>
        </p:txBody>
      </p:sp>
      <p:pic>
        <p:nvPicPr>
          <p:cNvPr id="5" name="Picture 4" descr="621e301fdd69c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0" y="2650000"/>
            <a:ext cx="2225040" cy="216408"/>
          </a:xfrm>
          <a:prstGeom prst="rect">
            <a:avLst/>
          </a:prstGeom>
        </p:spPr>
      </p:pic>
      <p:pic>
        <p:nvPicPr>
          <p:cNvPr id="6" name="Picture 5" descr="bcd124a18c5eb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000" y="2050000"/>
            <a:ext cx="3023616" cy="393192"/>
          </a:xfrm>
          <a:prstGeom prst="rect">
            <a:avLst/>
          </a:prstGeom>
        </p:spPr>
      </p:pic>
      <p:pic>
        <p:nvPicPr>
          <p:cNvPr id="7" name="Picture 6" descr="043249eec1d0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0000" y="1000000"/>
            <a:ext cx="4398264" cy="390144"/>
          </a:xfrm>
          <a:prstGeom prst="rect">
            <a:avLst/>
          </a:prstGeom>
        </p:spPr>
      </p:pic>
      <p:pic>
        <p:nvPicPr>
          <p:cNvPr id="8" name="Picture 7" descr="144dcdf79f7fc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50000" y="1420144"/>
            <a:ext cx="4547616" cy="390144"/>
          </a:xfrm>
          <a:prstGeom prst="rect">
            <a:avLst/>
          </a:prstGeom>
        </p:spPr>
      </p:pic>
      <p:pic>
        <p:nvPicPr>
          <p:cNvPr id="9" name="Picture 8" descr="24dbd7cad3709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0000" y="1840288"/>
            <a:ext cx="3831336" cy="57912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00000" y="2509408"/>
            <a:ext cx="5100000" cy="258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a)</a:t>
            </a:r>
          </a:p>
        </p:txBody>
      </p:sp>
      <p:pic>
        <p:nvPicPr>
          <p:cNvPr id="11" name="Picture 10" descr="54e26e7e75153a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2717528"/>
            <a:ext cx="2843784" cy="420624"/>
          </a:xfrm>
          <a:prstGeom prst="rect">
            <a:avLst/>
          </a:prstGeom>
        </p:spPr>
      </p:pic>
      <p:pic>
        <p:nvPicPr>
          <p:cNvPr id="12" name="Picture 11" descr="6fa898e913402a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3178152"/>
            <a:ext cx="5100000" cy="568237"/>
          </a:xfrm>
          <a:prstGeom prst="rect">
            <a:avLst/>
          </a:prstGeom>
        </p:spPr>
      </p:pic>
      <p:pic>
        <p:nvPicPr>
          <p:cNvPr id="13" name="Picture 12" descr="b5f9f24255f736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00000" y="3786389"/>
            <a:ext cx="3090672" cy="417576"/>
          </a:xfrm>
          <a:prstGeom prst="rect">
            <a:avLst/>
          </a:prstGeom>
        </p:spPr>
      </p:pic>
      <p:pic>
        <p:nvPicPr>
          <p:cNvPr id="14" name="Picture 13" descr="222e00fb2ef7dc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800000" y="4243965"/>
            <a:ext cx="2176272" cy="4206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Reduction Formulae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6A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5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Apply the formula with n = 4, then n = 2, then n = 0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I₀ = ∫(sin 0 / sin x) dx = ∫0 dx, a constant, which cancels in a definite integral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Then substitute the limits</a:t>
            </a:r>
          </a:p>
        </p:txBody>
      </p:sp>
      <p:pic>
        <p:nvPicPr>
          <p:cNvPr id="5" name="Picture 4" descr="24dbd7cad3709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50000" y="1000000"/>
            <a:ext cx="3831336" cy="579120"/>
          </a:xfrm>
          <a:prstGeom prst="rect">
            <a:avLst/>
          </a:prstGeom>
        </p:spPr>
      </p:pic>
      <p:pic>
        <p:nvPicPr>
          <p:cNvPr id="6" name="Picture 5" descr="9e06308071689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669120"/>
            <a:ext cx="5100000" cy="375604"/>
          </a:xfrm>
          <a:prstGeom prst="rect">
            <a:avLst/>
          </a:prstGeom>
        </p:spPr>
      </p:pic>
      <p:pic>
        <p:nvPicPr>
          <p:cNvPr id="7" name="Picture 6" descr="08efacaf0f266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084724"/>
            <a:ext cx="3236976" cy="624840"/>
          </a:xfrm>
          <a:prstGeom prst="rect">
            <a:avLst/>
          </a:prstGeom>
        </p:spPr>
      </p:pic>
      <p:pic>
        <p:nvPicPr>
          <p:cNvPr id="8" name="Picture 7" descr="8c62a2ae4235b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749564"/>
            <a:ext cx="4568952" cy="582168"/>
          </a:xfrm>
          <a:prstGeom prst="rect">
            <a:avLst/>
          </a:prstGeom>
        </p:spPr>
      </p:pic>
      <p:pic>
        <p:nvPicPr>
          <p:cNvPr id="9" name="Picture 8" descr="c0c1c4daeb9a2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0000" y="3371732"/>
            <a:ext cx="3331464" cy="451104"/>
          </a:xfrm>
          <a:prstGeom prst="rect">
            <a:avLst/>
          </a:prstGeom>
        </p:spPr>
      </p:pic>
      <p:pic>
        <p:nvPicPr>
          <p:cNvPr id="10" name="Picture 9" descr="3bdc1b0c8bc51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00000" y="3862836"/>
            <a:ext cx="1194816" cy="451104"/>
          </a:xfrm>
          <a:prstGeom prst="rect">
            <a:avLst/>
          </a:prstGeom>
        </p:spPr>
      </p:pic>
      <p:pic>
        <p:nvPicPr>
          <p:cNvPr id="11" name="Picture 10" descr="c00f5f09b91e53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00000" y="4353940"/>
            <a:ext cx="2462784" cy="390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/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