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Matrix Algebra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Cayley–Hamilton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Cayley–Hamilton theorem states that every square matrix M satisfies its own characteristic equation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characteristic equation is λ² + aλ + b = 0, then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M² + aM + bI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(the zero matrix)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constant term b becomes bI, since 0 must be a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Demonstrate that the matrix</a:t>
            </a:r>
          </a:p>
        </p:txBody>
      </p:sp>
      <p:pic>
        <p:nvPicPr>
          <p:cNvPr id="6" name="Picture 5" descr="ba167d76bb0b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789432" cy="484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0925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satisfies its own characteristic equation.</a:t>
            </a:r>
          </a:p>
        </p:txBody>
      </p:sp>
      <p:pic>
        <p:nvPicPr>
          <p:cNvPr id="8" name="Picture 7" descr="5b76b980667a2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63882"/>
            <a:ext cx="3593592" cy="521207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7453592" y="1963882"/>
            <a:ext cx="90000" cy="521207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63592" y="2044485"/>
            <a:ext cx="147640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Find the characteristic equation</a:t>
            </a:r>
          </a:p>
        </p:txBody>
      </p:sp>
      <p:pic>
        <p:nvPicPr>
          <p:cNvPr id="11" name="Picture 10" descr="8302c3e6d620e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525089"/>
            <a:ext cx="2316480" cy="521207"/>
          </a:xfrm>
          <a:prstGeom prst="rect">
            <a:avLst/>
          </a:prstGeom>
        </p:spPr>
      </p:pic>
      <p:pic>
        <p:nvPicPr>
          <p:cNvPr id="12" name="Picture 11" descr="b75532ea6bbd4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086296"/>
            <a:ext cx="3291840" cy="521207"/>
          </a:xfrm>
          <a:prstGeom prst="rect">
            <a:avLst/>
          </a:prstGeom>
        </p:spPr>
      </p:pic>
      <p:pic>
        <p:nvPicPr>
          <p:cNvPr id="13" name="Picture 12" descr="6634b5c655ff2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647503"/>
            <a:ext cx="2127504" cy="521207"/>
          </a:xfrm>
          <a:prstGeom prst="rect">
            <a:avLst/>
          </a:prstGeom>
        </p:spPr>
      </p:pic>
      <p:pic>
        <p:nvPicPr>
          <p:cNvPr id="14" name="Picture 13" descr="a00df7caa0a59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208710"/>
            <a:ext cx="1618488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Cayley–Hamilton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the Cayley–Hamilton theorem to write higher powers of a matrix in terms of lower powers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Rearrange to make the highest power the subject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Multiply both sides by A to get the next power, then substitute for A² again</a:t>
            </a:r>
          </a:p>
        </p:txBody>
      </p:sp>
      <p:pic>
        <p:nvPicPr>
          <p:cNvPr id="5" name="Picture 4" descr="c141edb361425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908304" cy="484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514632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characteristic equation of 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0925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Hence show that A³ = 13A − 18I.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96388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e7a81483c3a19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72002"/>
            <a:ext cx="3858768" cy="521207"/>
          </a:xfrm>
          <a:prstGeom prst="rect">
            <a:avLst/>
          </a:prstGeom>
        </p:spPr>
      </p:pic>
      <p:pic>
        <p:nvPicPr>
          <p:cNvPr id="10" name="Picture 9" descr="b76ebf49dd820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33209"/>
            <a:ext cx="1155192" cy="2103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2983521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  By the Cayley–Hamilton theorem,</a:t>
            </a:r>
          </a:p>
        </p:txBody>
      </p:sp>
      <p:pic>
        <p:nvPicPr>
          <p:cNvPr id="12" name="Picture 11" descr="01c7ec9a40b46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191641"/>
            <a:ext cx="2910840" cy="237744"/>
          </a:xfrm>
          <a:prstGeom prst="rect">
            <a:avLst/>
          </a:prstGeom>
        </p:spPr>
      </p:pic>
      <p:pic>
        <p:nvPicPr>
          <p:cNvPr id="13" name="Picture 12" descr="3506233ecc69a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469385"/>
            <a:ext cx="1481328" cy="237744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5341328" y="3469385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51328" y="3414385"/>
            <a:ext cx="358867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Multiply both sides of (1) by A</a:t>
            </a:r>
          </a:p>
        </p:txBody>
      </p:sp>
      <p:pic>
        <p:nvPicPr>
          <p:cNvPr id="16" name="Picture 15" descr="6a6912166baa5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747129"/>
            <a:ext cx="1584960" cy="237744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5444960" y="3747129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54960" y="3692129"/>
            <a:ext cx="34850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Substitute (1) into (2)</a:t>
            </a:r>
          </a:p>
        </p:txBody>
      </p:sp>
      <p:pic>
        <p:nvPicPr>
          <p:cNvPr id="19" name="Picture 18" descr="4624f61ae3276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024873"/>
            <a:ext cx="2054352" cy="22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Cayley–Hamilton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theorem works for 3 × 3 matrices too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find an inverse: write the theorem as an equation in M and I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Multiply through by M⁻¹, remembering that MM⁻¹ = I and IM⁻¹ = M⁻¹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work out M² and solve for M⁻¹</a:t>
            </a:r>
          </a:p>
        </p:txBody>
      </p:sp>
      <p:pic>
        <p:nvPicPr>
          <p:cNvPr id="5" name="Picture 4" descr="30fbf804d0b38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1127760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characteristic equation of 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28713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Hence, by using the Cayley–Hamilton theorem, find M⁻¹.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183338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69a2df417be6b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391458"/>
            <a:ext cx="4261104" cy="762000"/>
          </a:xfrm>
          <a:prstGeom prst="rect">
            <a:avLst/>
          </a:prstGeom>
        </p:spPr>
      </p:pic>
      <p:pic>
        <p:nvPicPr>
          <p:cNvPr id="10" name="Picture 9" descr="5943d054511a9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193458"/>
            <a:ext cx="1551432" cy="210312"/>
          </a:xfrm>
          <a:prstGeom prst="rect">
            <a:avLst/>
          </a:prstGeom>
        </p:spPr>
      </p:pic>
      <p:pic>
        <p:nvPicPr>
          <p:cNvPr id="11" name="Picture 10" descr="415dfbbea5d8f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443770"/>
            <a:ext cx="1539240" cy="1981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368189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  By the Cayley–Hamilton theorem,</a:t>
            </a:r>
          </a:p>
        </p:txBody>
      </p:sp>
      <p:pic>
        <p:nvPicPr>
          <p:cNvPr id="13" name="Picture 12" descr="c25baac60852b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890010"/>
            <a:ext cx="1475232" cy="198120"/>
          </a:xfrm>
          <a:prstGeom prst="rect">
            <a:avLst/>
          </a:prstGeom>
        </p:spPr>
      </p:pic>
      <p:pic>
        <p:nvPicPr>
          <p:cNvPr id="14" name="Picture 13" descr="1b31e65b2601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128130"/>
            <a:ext cx="2179320" cy="237744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6039320" y="4128130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49320" y="4073130"/>
            <a:ext cx="289068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Multiply by M⁻¹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Cayley–Hamilton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M², substitute into equation (1) and solve for M⁻¹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Check: MM⁻¹ should give I</a:t>
            </a:r>
          </a:p>
        </p:txBody>
      </p:sp>
      <p:pic>
        <p:nvPicPr>
          <p:cNvPr id="5" name="Picture 4" descr="6e20700cfc083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3267456" cy="704088"/>
          </a:xfrm>
          <a:prstGeom prst="rect">
            <a:avLst/>
          </a:prstGeom>
        </p:spPr>
      </p:pic>
      <p:pic>
        <p:nvPicPr>
          <p:cNvPr id="6" name="Picture 5" descr="f8f8d0ef66f89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794088"/>
            <a:ext cx="3197352" cy="758952"/>
          </a:xfrm>
          <a:prstGeom prst="rect">
            <a:avLst/>
          </a:prstGeom>
        </p:spPr>
      </p:pic>
      <p:pic>
        <p:nvPicPr>
          <p:cNvPr id="7" name="Picture 6" descr="ce8ab1ca5bec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593040"/>
            <a:ext cx="3831336" cy="758952"/>
          </a:xfrm>
          <a:prstGeom prst="rect">
            <a:avLst/>
          </a:prstGeom>
        </p:spPr>
      </p:pic>
      <p:pic>
        <p:nvPicPr>
          <p:cNvPr id="8" name="Picture 7" descr="a09fdc59eae6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391992"/>
            <a:ext cx="1286256" cy="758952"/>
          </a:xfrm>
          <a:prstGeom prst="rect">
            <a:avLst/>
          </a:prstGeom>
        </p:spPr>
      </p:pic>
      <p:pic>
        <p:nvPicPr>
          <p:cNvPr id="9" name="Picture 8" descr="574cc38b56e37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190944"/>
            <a:ext cx="1746504" cy="75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