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Matrix Algebra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diagonal matrix is a square matrix in which every element not on the leading diagonal is zero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leading diagonal runs from the top left to the bottom right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reduce A to diagonal form: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Find the eigenvalues and eigenvectors of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Form a matrix P whose columns are the eigenvectors of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Find P⁻¹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A diagonal matrix D is given by P⁻¹AP</a:t>
            </a:r>
          </a:p>
        </p:txBody>
      </p:sp>
      <p:pic>
        <p:nvPicPr>
          <p:cNvPr id="5" name="Picture 4" descr="8b4a4f79db2e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789432" cy="484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514632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a matrix P such that D = P⁻¹AP is diagonal.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0925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Write down the diagonal matrix 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96388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4ff9c296f82f1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72002"/>
            <a:ext cx="3962399" cy="521207"/>
          </a:xfrm>
          <a:prstGeom prst="rect">
            <a:avLst/>
          </a:prstGeom>
        </p:spPr>
      </p:pic>
      <p:pic>
        <p:nvPicPr>
          <p:cNvPr id="10" name="Picture 9" descr="cb2ba1c5a3d5f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33209"/>
            <a:ext cx="2289048" cy="210312"/>
          </a:xfrm>
          <a:prstGeom prst="rect">
            <a:avLst/>
          </a:prstGeom>
        </p:spPr>
      </p:pic>
      <p:pic>
        <p:nvPicPr>
          <p:cNvPr id="11" name="Picture 10" descr="c7b2689a333ad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983521"/>
            <a:ext cx="1447800" cy="521207"/>
          </a:xfrm>
          <a:prstGeom prst="rect">
            <a:avLst/>
          </a:prstGeom>
        </p:spPr>
      </p:pic>
      <p:pic>
        <p:nvPicPr>
          <p:cNvPr id="12" name="Picture 11" descr="c26eb95dc0d7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544728"/>
            <a:ext cx="3901440" cy="521207"/>
          </a:xfrm>
          <a:prstGeom prst="rect">
            <a:avLst/>
          </a:prstGeom>
        </p:spPr>
      </p:pic>
      <p:pic>
        <p:nvPicPr>
          <p:cNvPr id="13" name="Picture 12" descr="43c7d591b5d5c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105935"/>
            <a:ext cx="3727704" cy="521207"/>
          </a:xfrm>
          <a:prstGeom prst="rect">
            <a:avLst/>
          </a:prstGeom>
        </p:spPr>
      </p:pic>
      <p:pic>
        <p:nvPicPr>
          <p:cNvPr id="14" name="Picture 13" descr="178c77fe03a51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667142"/>
            <a:ext cx="1194816" cy="521207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054816" y="4667142"/>
            <a:ext cx="90000" cy="521207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164816" y="4747745"/>
            <a:ext cx="387518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columns of P are the eigenvectors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any non-singular 2 × 2 matrix</a:t>
            </a:r>
          </a:p>
        </p:txBody>
      </p:sp>
      <p:pic>
        <p:nvPicPr>
          <p:cNvPr id="5" name="Picture 4" descr="ba25f884085e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1450000"/>
            <a:ext cx="862584" cy="521207"/>
          </a:xfrm>
          <a:prstGeom prst="rect">
            <a:avLst/>
          </a:prstGeom>
        </p:spPr>
      </p:pic>
      <p:pic>
        <p:nvPicPr>
          <p:cNvPr id="6" name="Picture 5" descr="e87c93e48cc17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00" y="2050000"/>
            <a:ext cx="1655064" cy="521207"/>
          </a:xfrm>
          <a:prstGeom prst="rect">
            <a:avLst/>
          </a:prstGeom>
        </p:spPr>
      </p:pic>
      <p:pic>
        <p:nvPicPr>
          <p:cNvPr id="7" name="Picture 6" descr="8b4a4f79db2ee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000000"/>
            <a:ext cx="789432" cy="4846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514632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a matrix P such that D = P⁻¹AP is diagonal.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70925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Write down the diagonal matrix 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196388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1" name="Picture 10" descr="3f712411cad20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172002"/>
            <a:ext cx="2051303" cy="167640"/>
          </a:xfrm>
          <a:prstGeom prst="rect">
            <a:avLst/>
          </a:prstGeom>
        </p:spPr>
      </p:pic>
      <p:pic>
        <p:nvPicPr>
          <p:cNvPr id="12" name="Picture 11" descr="8d45e31502e3d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379642"/>
            <a:ext cx="1496568" cy="521207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5356568" y="2379642"/>
            <a:ext cx="90000" cy="521207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66568" y="2460245"/>
            <a:ext cx="357343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Swap a and d, change the signs of b and c, divide by det P</a:t>
            </a:r>
          </a:p>
        </p:txBody>
      </p:sp>
      <p:pic>
        <p:nvPicPr>
          <p:cNvPr id="15" name="Picture 14" descr="09d8ba958a599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940849"/>
            <a:ext cx="3209544" cy="521207"/>
          </a:xfrm>
          <a:prstGeom prst="rect">
            <a:avLst/>
          </a:prstGeom>
        </p:spPr>
      </p:pic>
      <p:pic>
        <p:nvPicPr>
          <p:cNvPr id="16" name="Picture 15" descr="6a32716315dbf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502056"/>
            <a:ext cx="1905000" cy="521207"/>
          </a:xfrm>
          <a:prstGeom prst="rect">
            <a:avLst/>
          </a:prstGeom>
        </p:spPr>
      </p:pic>
      <p:pic>
        <p:nvPicPr>
          <p:cNvPr id="17" name="Picture 16" descr="619db7a0f4417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063263"/>
            <a:ext cx="1264920" cy="521207"/>
          </a:xfrm>
          <a:prstGeom prst="rect">
            <a:avLst/>
          </a:prstGeom>
        </p:spPr>
      </p:pic>
      <p:pic>
        <p:nvPicPr>
          <p:cNvPr id="18" name="Picture 17" descr="ff5d5f43bad98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624470"/>
            <a:ext cx="694944" cy="52120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00000" y="5185677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elements on the leading diagonal of D are the eigenvalues of A, in the same order as the eigenvectors in 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matrix A is symmetric if A = Aᵀ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(the elements are symmetric about the leading diagonal)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Orthogonal diagonalisation of a symmetric matrix A: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Find the normalised eigenvectors of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Form a matrix P from the normalised eigenvectors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Write down Pᵀ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D = PᵀAP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symmetric matrix the normalised eigenvectors are perpendicular, so P⁻¹ = Pᵀ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matrix with P⁻¹ = Pᵀ is called orthogonal</a:t>
            </a:r>
          </a:p>
        </p:txBody>
      </p:sp>
      <p:pic>
        <p:nvPicPr>
          <p:cNvPr id="5" name="Picture 4" descr="d074cba3ec8c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4130040" cy="484632"/>
          </a:xfrm>
          <a:prstGeom prst="rect">
            <a:avLst/>
          </a:prstGeom>
        </p:spPr>
      </p:pic>
      <p:pic>
        <p:nvPicPr>
          <p:cNvPr id="6" name="Picture 5" descr="15b9b5807b6cc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574632"/>
            <a:ext cx="4364736" cy="5212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213583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Eigenvalues 1 and 3</a:t>
            </a:r>
          </a:p>
        </p:txBody>
      </p:sp>
      <p:pic>
        <p:nvPicPr>
          <p:cNvPr id="8" name="Picture 7" descr="07a468324f90d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343959"/>
            <a:ext cx="3681983" cy="521207"/>
          </a:xfrm>
          <a:prstGeom prst="rect">
            <a:avLst/>
          </a:prstGeom>
        </p:spPr>
      </p:pic>
      <p:pic>
        <p:nvPicPr>
          <p:cNvPr id="9" name="Picture 8" descr="6d7268fd9609e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905166"/>
            <a:ext cx="3947160" cy="627888"/>
          </a:xfrm>
          <a:prstGeom prst="rect">
            <a:avLst/>
          </a:prstGeom>
        </p:spPr>
      </p:pic>
      <p:pic>
        <p:nvPicPr>
          <p:cNvPr id="10" name="Picture 9" descr="6487f1e05dd5e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573054"/>
            <a:ext cx="3977639" cy="521207"/>
          </a:xfrm>
          <a:prstGeom prst="rect">
            <a:avLst/>
          </a:prstGeom>
        </p:spPr>
      </p:pic>
      <p:pic>
        <p:nvPicPr>
          <p:cNvPr id="11" name="Picture 10" descr="64520aa987f31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134261"/>
            <a:ext cx="4203192" cy="627888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8063192" y="4134261"/>
            <a:ext cx="90000" cy="62788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73192" y="4268205"/>
            <a:ext cx="86680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Divide by the magnitude to normalise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normalised eigenvectors as the columns of 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negative of a normalised eigenvector would be just as good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order of the eigenvectors in P fixes the order of the eigenvalues in 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P had its columns the other way round, D would be diag(3, 1)</a:t>
            </a:r>
          </a:p>
        </p:txBody>
      </p:sp>
      <p:pic>
        <p:nvPicPr>
          <p:cNvPr id="5" name="Picture 4" descr="d074cba3ec8c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4130040" cy="484632"/>
          </a:xfrm>
          <a:prstGeom prst="rect">
            <a:avLst/>
          </a:prstGeom>
        </p:spPr>
      </p:pic>
      <p:pic>
        <p:nvPicPr>
          <p:cNvPr id="6" name="Picture 5" descr="e647daca580d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574632"/>
            <a:ext cx="2904744" cy="627888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6764744" y="1574632"/>
            <a:ext cx="90000" cy="62788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74744" y="1708576"/>
            <a:ext cx="216525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Here P is symmetric, so Pᵀ = P</a:t>
            </a:r>
          </a:p>
        </p:txBody>
      </p:sp>
      <p:pic>
        <p:nvPicPr>
          <p:cNvPr id="9" name="Picture 8" descr="52720ebc349c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242520"/>
            <a:ext cx="3197352" cy="627888"/>
          </a:xfrm>
          <a:prstGeom prst="rect">
            <a:avLst/>
          </a:prstGeom>
        </p:spPr>
      </p:pic>
      <p:pic>
        <p:nvPicPr>
          <p:cNvPr id="10" name="Picture 9" descr="de5d9ba438c6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910408"/>
            <a:ext cx="1938528" cy="627888"/>
          </a:xfrm>
          <a:prstGeom prst="rect">
            <a:avLst/>
          </a:prstGeom>
        </p:spPr>
      </p:pic>
      <p:pic>
        <p:nvPicPr>
          <p:cNvPr id="11" name="Picture 10" descr="d3638b734bbfa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578296"/>
            <a:ext cx="1231392" cy="542544"/>
          </a:xfrm>
          <a:prstGeom prst="rect">
            <a:avLst/>
          </a:prstGeom>
        </p:spPr>
      </p:pic>
      <p:pic>
        <p:nvPicPr>
          <p:cNvPr id="12" name="Picture 11" descr="1e20528fb1daf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160840"/>
            <a:ext cx="859536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process of diagonalising is the same for 3 × 3 matrices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the three eigenvalues and an eigenvector for each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eigenvalue gives three equations; one is usually a combination of the other two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is conventional to give eigenvectors with integer elements</a:t>
            </a:r>
          </a:p>
        </p:txBody>
      </p:sp>
      <p:pic>
        <p:nvPicPr>
          <p:cNvPr id="5" name="Picture 4" descr="d984bdc39683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1097280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a matrix P and a diagonal matrix D such that D = P⁻¹AP.</a:t>
            </a:r>
          </a:p>
        </p:txBody>
      </p:sp>
      <p:pic>
        <p:nvPicPr>
          <p:cNvPr id="7" name="Picture 6" descr="8d80fa82d3ce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88713"/>
            <a:ext cx="3688080" cy="762000"/>
          </a:xfrm>
          <a:prstGeom prst="rect">
            <a:avLst/>
          </a:prstGeom>
        </p:spPr>
      </p:pic>
      <p:pic>
        <p:nvPicPr>
          <p:cNvPr id="8" name="Picture 7" descr="c3a4bae1216d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790713"/>
            <a:ext cx="2520696" cy="216408"/>
          </a:xfrm>
          <a:prstGeom prst="rect">
            <a:avLst/>
          </a:prstGeom>
        </p:spPr>
      </p:pic>
      <p:pic>
        <p:nvPicPr>
          <p:cNvPr id="9" name="Picture 8" descr="caab33d75012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047121"/>
            <a:ext cx="1819656" cy="2164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330352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Eigenvalues −1, 3 and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51164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−1:</a:t>
            </a:r>
          </a:p>
        </p:txBody>
      </p:sp>
      <p:pic>
        <p:nvPicPr>
          <p:cNvPr id="12" name="Picture 11" descr="e830c6d1c7a07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719769"/>
            <a:ext cx="2971800" cy="216408"/>
          </a:xfrm>
          <a:prstGeom prst="rect">
            <a:avLst/>
          </a:prstGeom>
        </p:spPr>
      </p:pic>
      <p:pic>
        <p:nvPicPr>
          <p:cNvPr id="13" name="Picture 12" descr="b3548bbdb1d06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976177"/>
            <a:ext cx="3206496" cy="216408"/>
          </a:xfrm>
          <a:prstGeom prst="rect">
            <a:avLst/>
          </a:prstGeom>
        </p:spPr>
      </p:pic>
      <p:pic>
        <p:nvPicPr>
          <p:cNvPr id="14" name="Picture 13" descr="b493dc839c66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232585"/>
            <a:ext cx="3200400" cy="216408"/>
          </a:xfrm>
          <a:prstGeom prst="rect">
            <a:avLst/>
          </a:prstGeom>
        </p:spPr>
      </p:pic>
      <p:pic>
        <p:nvPicPr>
          <p:cNvPr id="15" name="Picture 14" descr="142851a3ca159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488993"/>
            <a:ext cx="3413760" cy="384048"/>
          </a:xfrm>
          <a:prstGeom prst="rect">
            <a:avLst/>
          </a:prstGeom>
        </p:spPr>
      </p:pic>
      <p:pic>
        <p:nvPicPr>
          <p:cNvPr id="16" name="Picture 15" descr="8f22db49d598f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913041"/>
            <a:ext cx="1362456" cy="758952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7273760" y="4488993"/>
            <a:ext cx="90000" cy="1183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83760" y="4900493"/>
            <a:ext cx="16562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(1) is a multiple of (3), so use (2) and (3). Multiply by 2 to clear the fraction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Repeat for each of the other eigenvalues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Write down D by putting the eigenvalues on the leading diagonal in the same order as the eigenvectors in 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check your answer by finding P⁻¹ on your calculator and working out P⁻¹AP</a:t>
            </a:r>
          </a:p>
        </p:txBody>
      </p:sp>
      <p:pic>
        <p:nvPicPr>
          <p:cNvPr id="5" name="Picture 4" descr="d984bdc39683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1097280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a matrix P and a diagonal matrix D such that D = P⁻¹AP.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8871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3:</a:t>
            </a:r>
          </a:p>
        </p:txBody>
      </p:sp>
      <p:pic>
        <p:nvPicPr>
          <p:cNvPr id="8" name="Picture 7" descr="7d369a21793b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196833"/>
            <a:ext cx="3514344" cy="195072"/>
          </a:xfrm>
          <a:prstGeom prst="rect">
            <a:avLst/>
          </a:prstGeom>
        </p:spPr>
      </p:pic>
      <p:pic>
        <p:nvPicPr>
          <p:cNvPr id="9" name="Picture 8" descr="e104df73dd393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431905"/>
            <a:ext cx="2493264" cy="195072"/>
          </a:xfrm>
          <a:prstGeom prst="rect">
            <a:avLst/>
          </a:prstGeom>
        </p:spPr>
      </p:pic>
      <p:pic>
        <p:nvPicPr>
          <p:cNvPr id="10" name="Picture 9" descr="d4656e17c8af2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666977"/>
            <a:ext cx="1362456" cy="7589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46592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λ = 4:</a:t>
            </a:r>
          </a:p>
        </p:txBody>
      </p:sp>
      <p:pic>
        <p:nvPicPr>
          <p:cNvPr id="12" name="Picture 11" descr="ca5273d391340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674049"/>
            <a:ext cx="4654296" cy="216408"/>
          </a:xfrm>
          <a:prstGeom prst="rect">
            <a:avLst/>
          </a:prstGeom>
        </p:spPr>
      </p:pic>
      <p:pic>
        <p:nvPicPr>
          <p:cNvPr id="13" name="Picture 12" descr="022d235e606fc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930457"/>
            <a:ext cx="3602736" cy="216408"/>
          </a:xfrm>
          <a:prstGeom prst="rect">
            <a:avLst/>
          </a:prstGeom>
        </p:spPr>
      </p:pic>
      <p:pic>
        <p:nvPicPr>
          <p:cNvPr id="14" name="Picture 13" descr="c90ed7c8b42f6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186865"/>
            <a:ext cx="1362456" cy="758952"/>
          </a:xfrm>
          <a:prstGeom prst="rect">
            <a:avLst/>
          </a:prstGeom>
        </p:spPr>
      </p:pic>
      <p:pic>
        <p:nvPicPr>
          <p:cNvPr id="15" name="Picture 14" descr="1ab548171b59e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985817"/>
            <a:ext cx="3206496" cy="75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show x is an eigenvector, find a scalar λ with Ax = λx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show a value is an eigenvalue, show that det(A − λI) = 0 for that 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PᵀAP in the question tells you to use orthogonal diagonalisation: this works because A is symmetric</a:t>
            </a:r>
          </a:p>
        </p:txBody>
      </p:sp>
      <p:pic>
        <p:nvPicPr>
          <p:cNvPr id="5" name="Picture 4" descr="ac84cfc97d04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2023872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Verify that (2, 1, 1)ᵀ is an eigenvector of A and find the corresponding eigenvalue.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103338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Show that −6 is another eigenvalue of A and find the corresponding eigenvector.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32588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b445b807125a6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740708"/>
            <a:ext cx="3675887" cy="758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353966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So (2, 1, 1)ᵀ is an eigenvector with eigenvalue 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74778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2" name="Picture 11" descr="723d33b3ed324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955900"/>
            <a:ext cx="5017008" cy="762000"/>
          </a:xfrm>
          <a:prstGeom prst="rect">
            <a:avLst/>
          </a:prstGeom>
        </p:spPr>
      </p:pic>
      <p:pic>
        <p:nvPicPr>
          <p:cNvPr id="13" name="Picture 12" descr="8d49dd8d3c367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4757900"/>
            <a:ext cx="4977384" cy="390144"/>
          </a:xfrm>
          <a:prstGeom prst="rect">
            <a:avLst/>
          </a:prstGeom>
        </p:spPr>
      </p:pic>
      <p:pic>
        <p:nvPicPr>
          <p:cNvPr id="14" name="Picture 13" descr="4acb690e19c0f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5188044"/>
            <a:ext cx="4355592" cy="384048"/>
          </a:xfrm>
          <a:prstGeom prst="rect">
            <a:avLst/>
          </a:prstGeom>
        </p:spPr>
      </p:pic>
      <p:pic>
        <p:nvPicPr>
          <p:cNvPr id="15" name="Picture 14" descr="22def5a72ba06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5612092"/>
            <a:ext cx="1362456" cy="75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Normalise each eigenvector by dividing by its magnitude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 has the normalised eigenvectors as its columns; D has the corresponding eigenvalues on its leading diagonal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 is orthogonal, so Pᵀ = P⁻¹: multiplying out PᵀAP is not needed unless the question asks for it</a:t>
            </a:r>
          </a:p>
        </p:txBody>
      </p:sp>
      <p:pic>
        <p:nvPicPr>
          <p:cNvPr id="5" name="Picture 4" descr="ac84cfc97d04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2023872" cy="704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734088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Third eigenvector (1, −1, −1)ᵀ. Find P and D such that PᵀAP = D.</a:t>
            </a:r>
          </a:p>
        </p:txBody>
      </p:sp>
      <p:pic>
        <p:nvPicPr>
          <p:cNvPr id="7" name="Picture 6" descr="d6d3b24f56a9e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88713"/>
            <a:ext cx="3096768" cy="7589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2787665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Third eigenvalue −3</a:t>
            </a:r>
          </a:p>
        </p:txBody>
      </p:sp>
      <p:pic>
        <p:nvPicPr>
          <p:cNvPr id="9" name="Picture 8" descr="9f49be42be98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995785"/>
            <a:ext cx="4340352" cy="262128"/>
          </a:xfrm>
          <a:prstGeom prst="rect">
            <a:avLst/>
          </a:prstGeom>
        </p:spPr>
      </p:pic>
      <p:pic>
        <p:nvPicPr>
          <p:cNvPr id="10" name="Picture 9" descr="7ac6564e38ca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297913"/>
            <a:ext cx="2798064" cy="932688"/>
          </a:xfrm>
          <a:prstGeom prst="rect">
            <a:avLst/>
          </a:prstGeom>
        </p:spPr>
      </p:pic>
      <p:pic>
        <p:nvPicPr>
          <p:cNvPr id="11" name="Picture 10" descr="214afb1c3e8c2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270601"/>
            <a:ext cx="3215640" cy="93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Diagonalisation can be used to solve coupled recurrence relations (and coupled differential equations)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Changing variables with P⁻¹ uncouples the sequences: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new sequence depends only on itself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part c, replace (xₙ₊₁, yₙ₊₁) with A(xₙ, yₙ), insert PP⁻¹ = I, then use P⁻¹AP = 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two sequences xₙ and yₙ satisfy the recurrence relations</a:t>
            </a:r>
          </a:p>
        </p:txBody>
      </p:sp>
      <p:pic>
        <p:nvPicPr>
          <p:cNvPr id="6" name="Picture 5" descr="16e9b0321a03c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4507992" cy="182880"/>
          </a:xfrm>
          <a:prstGeom prst="rect">
            <a:avLst/>
          </a:prstGeom>
        </p:spPr>
      </p:pic>
      <p:pic>
        <p:nvPicPr>
          <p:cNvPr id="7" name="Picture 6" descr="59d44de8c230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407505"/>
            <a:ext cx="2648712" cy="4846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922137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eigenvalues and corresponding eigenvectors of A.   b)  Hence write down matrices P and D such that P⁻¹AP = 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29138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New sequences uₙ and vₙ are formed by (uₙ, vₙ)ᵀ = P⁻¹(xₙ, yₙ)ᵀ.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486012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Show that (uₙ₊₁, vₙ₊₁)ᵀ = D(uₙ, vₙ)ᵀ.    d)  Hence find closed form expressions for xₙ and yₙ.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91526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2" name="Picture 11" descr="bac8fa6d8b978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123382"/>
            <a:ext cx="3398520" cy="5212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3684589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Eigenvalues 5 and 2</a:t>
            </a:r>
          </a:p>
        </p:txBody>
      </p:sp>
      <p:pic>
        <p:nvPicPr>
          <p:cNvPr id="14" name="Picture 13" descr="db4cb734c21c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3892709"/>
            <a:ext cx="5100000" cy="4597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4392434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6" name="Picture 15" descr="c3b3a3a4952de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600554"/>
            <a:ext cx="2401824" cy="52120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00000" y="5161761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pic>
        <p:nvPicPr>
          <p:cNvPr id="18" name="Picture 17" descr="ddffc6f46874f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5369881"/>
            <a:ext cx="4748784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7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Closed form means xₙ and yₙ in terms of n only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uₙ₊₁ = 5uₙ is geometric, so uₙ = u₁ × 5ⁿ⁻¹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out: you know x₁ and y₁, but you need to find u₁ and v₁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d)  Hence find closed form expressions for xₙ and yₙ.  (x₁ = 1, y₁ = 2)</a:t>
            </a:r>
          </a:p>
        </p:txBody>
      </p:sp>
      <p:pic>
        <p:nvPicPr>
          <p:cNvPr id="6" name="Picture 5" descr="b68725f04a13f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369250"/>
            <a:ext cx="1886712" cy="484632"/>
          </a:xfrm>
          <a:prstGeom prst="rect">
            <a:avLst/>
          </a:prstGeom>
        </p:spPr>
      </p:pic>
      <p:pic>
        <p:nvPicPr>
          <p:cNvPr id="7" name="Picture 6" descr="10306e4385b4d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43882"/>
            <a:ext cx="3852671" cy="521207"/>
          </a:xfrm>
          <a:prstGeom prst="rect">
            <a:avLst/>
          </a:prstGeom>
        </p:spPr>
      </p:pic>
      <p:pic>
        <p:nvPicPr>
          <p:cNvPr id="8" name="Picture 7" descr="f220ac9453b89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505089"/>
            <a:ext cx="2880360" cy="222504"/>
          </a:xfrm>
          <a:prstGeom prst="rect">
            <a:avLst/>
          </a:prstGeom>
        </p:spPr>
      </p:pic>
      <p:pic>
        <p:nvPicPr>
          <p:cNvPr id="9" name="Picture 8" descr="aec57e9661e62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767593"/>
            <a:ext cx="4736592" cy="521207"/>
          </a:xfrm>
          <a:prstGeom prst="rect">
            <a:avLst/>
          </a:prstGeom>
        </p:spPr>
      </p:pic>
      <p:pic>
        <p:nvPicPr>
          <p:cNvPr id="10" name="Picture 9" descr="7abb7a6847497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328800"/>
            <a:ext cx="3971544" cy="390144"/>
          </a:xfrm>
          <a:prstGeom prst="rect">
            <a:avLst/>
          </a:prstGeom>
        </p:spPr>
      </p:pic>
      <p:pic>
        <p:nvPicPr>
          <p:cNvPr id="11" name="Picture 10" descr="d409646992da0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758944"/>
            <a:ext cx="1780032" cy="390144"/>
          </a:xfrm>
          <a:prstGeom prst="rect">
            <a:avLst/>
          </a:prstGeom>
        </p:spPr>
      </p:pic>
      <p:pic>
        <p:nvPicPr>
          <p:cNvPr id="12" name="Picture 11" descr="41b9abda1646c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189088"/>
            <a:ext cx="1764792" cy="390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Matrices to Diagonal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Diagonalisation can be used to find large powers of matrices efficiently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diagonal matrix, raise each diagonal element to the power 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P⁻¹AP = D then A = PDP⁻¹, so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Aᵏ = (PDP⁻¹)(PDP⁻¹)…(PDP⁻¹)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= PD(P⁻¹P)D(P⁻¹P)…DP⁻¹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Aᵏ = PDᵏP⁻¹</a:t>
            </a:r>
          </a:p>
        </p:txBody>
      </p:sp>
      <p:pic>
        <p:nvPicPr>
          <p:cNvPr id="5" name="Picture 4" descr="731109fef863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4900000"/>
            <a:ext cx="2307336" cy="521207"/>
          </a:xfrm>
          <a:prstGeom prst="rect">
            <a:avLst/>
          </a:prstGeom>
        </p:spPr>
      </p:pic>
      <p:pic>
        <p:nvPicPr>
          <p:cNvPr id="6" name="Picture 5" descr="5b4e98a5f49dd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000000"/>
            <a:ext cx="789432" cy="484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514632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a matrix P and a diagonal matrix D such that P⁻¹AP = 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709257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Hence find A⁶.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963882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0" name="Picture 9" descr="ebd8aca510959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172002"/>
            <a:ext cx="3462528" cy="521207"/>
          </a:xfrm>
          <a:prstGeom prst="rect">
            <a:avLst/>
          </a:prstGeom>
        </p:spPr>
      </p:pic>
      <p:pic>
        <p:nvPicPr>
          <p:cNvPr id="11" name="Picture 10" descr="1ad735dd4e7bd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733209"/>
            <a:ext cx="2170176" cy="521207"/>
          </a:xfrm>
          <a:prstGeom prst="rect">
            <a:avLst/>
          </a:prstGeom>
        </p:spPr>
      </p:pic>
      <p:pic>
        <p:nvPicPr>
          <p:cNvPr id="12" name="Picture 11" descr="082de66ba3f63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294416"/>
            <a:ext cx="2401824" cy="5212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3855623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4" name="Picture 13" descr="487df2ad273a5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4063743"/>
            <a:ext cx="3864864" cy="521207"/>
          </a:xfrm>
          <a:prstGeom prst="rect">
            <a:avLst/>
          </a:prstGeom>
        </p:spPr>
      </p:pic>
      <p:pic>
        <p:nvPicPr>
          <p:cNvPr id="15" name="Picture 14" descr="bc42ad2831fec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624950"/>
            <a:ext cx="4511040" cy="521207"/>
          </a:xfrm>
          <a:prstGeom prst="rect">
            <a:avLst/>
          </a:prstGeom>
        </p:spPr>
      </p:pic>
      <p:pic>
        <p:nvPicPr>
          <p:cNvPr id="16" name="Picture 15" descr="4b5b0b6d6e810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5186157"/>
            <a:ext cx="1292352" cy="521207"/>
          </a:xfrm>
          <a:prstGeom prst="rect">
            <a:avLst/>
          </a:prstGeom>
        </p:spPr>
      </p:pic>
      <p:pic>
        <p:nvPicPr>
          <p:cNvPr id="17" name="Picture 16" descr="dcef1957cc2af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5747364"/>
            <a:ext cx="1188720" cy="521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