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Matrix Algebra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eigenvector of a matrix A is a non-zero column vector x which satisfies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Ax = λx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where λ is a scalar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λ is the eigenvalue corresponding to the eigenvector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Ax − λIx = 0  ⇒  (A − λI)x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x ≠ 0, the matrix A − λI is singular, so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det(A − λI)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characteristic equation of A. Its solutions are the eigenvalues of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2 × 2 matrix the characteristic equation is a quadratic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eigenvalues and corresponding eigenvectors of the matrix</a:t>
            </a:r>
          </a:p>
        </p:txBody>
      </p:sp>
      <p:pic>
        <p:nvPicPr>
          <p:cNvPr id="6" name="Picture 5" descr="3207a10c69de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1027176" cy="484632"/>
          </a:xfrm>
          <a:prstGeom prst="rect">
            <a:avLst/>
          </a:prstGeom>
        </p:spPr>
      </p:pic>
      <p:pic>
        <p:nvPicPr>
          <p:cNvPr id="7" name="Picture 6" descr="36e045f269bb1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769257"/>
            <a:ext cx="3624072" cy="521207"/>
          </a:xfrm>
          <a:prstGeom prst="rect">
            <a:avLst/>
          </a:prstGeom>
        </p:spPr>
      </p:pic>
      <p:pic>
        <p:nvPicPr>
          <p:cNvPr id="8" name="Picture 7" descr="01434ab88798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330464"/>
            <a:ext cx="2249424" cy="521207"/>
          </a:xfrm>
          <a:prstGeom prst="rect">
            <a:avLst/>
          </a:prstGeom>
        </p:spPr>
      </p:pic>
      <p:pic>
        <p:nvPicPr>
          <p:cNvPr id="9" name="Picture 8" descr="1bc13180cb16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891671"/>
            <a:ext cx="2130552" cy="216408"/>
          </a:xfrm>
          <a:prstGeom prst="rect">
            <a:avLst/>
          </a:prstGeom>
        </p:spPr>
      </p:pic>
      <p:pic>
        <p:nvPicPr>
          <p:cNvPr id="10" name="Picture 9" descr="257af15474a1f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148079"/>
            <a:ext cx="1039368" cy="210312"/>
          </a:xfrm>
          <a:prstGeom prst="rect">
            <a:avLst/>
          </a:prstGeom>
        </p:spPr>
      </p:pic>
      <p:pic>
        <p:nvPicPr>
          <p:cNvPr id="11" name="Picture 10" descr="d7cb382471724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398391"/>
            <a:ext cx="2776728" cy="23774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6636728" y="3398391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46728" y="3343391"/>
            <a:ext cx="229327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This is the characteristic equation of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676135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eigenvalues of A are 1 and −3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find an eigenvector, solve Ax = λx for each eigenvalue λ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With a 2 × 2 matrix, equating one pair of elements gives all the information you need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have a free choice of one variable: choose a value that avoids fractions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Any non-zero multiple of an eigenvector is also an eigenvector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normalised eigenvector is a unit vector: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divide the eigenvector by its magnitude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eigenvalues and corresponding eigenvectors of the matrix</a:t>
            </a:r>
          </a:p>
        </p:txBody>
      </p:sp>
      <p:pic>
        <p:nvPicPr>
          <p:cNvPr id="6" name="Picture 5" descr="3207a10c69de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1027176" cy="484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Eigenvalues: 1 and −3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96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1:</a:t>
            </a:r>
          </a:p>
        </p:txBody>
      </p:sp>
      <p:pic>
        <p:nvPicPr>
          <p:cNvPr id="9" name="Picture 8" descr="6b15c9adc6d8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72002"/>
            <a:ext cx="3340608" cy="5212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273320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Equating the upper elements:  2x + 5y = x  ⇒  x = −5y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94132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y = 1, then x = −5</a:t>
            </a:r>
          </a:p>
        </p:txBody>
      </p:sp>
      <p:pic>
        <p:nvPicPr>
          <p:cNvPr id="12" name="Picture 11" descr="aff96a09a121d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149449"/>
            <a:ext cx="1362456" cy="5212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3710656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−3:</a:t>
            </a:r>
          </a:p>
        </p:txBody>
      </p:sp>
      <p:pic>
        <p:nvPicPr>
          <p:cNvPr id="14" name="Picture 13" descr="c088c4fdf3eb4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918776"/>
            <a:ext cx="1536192" cy="5212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47998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Equating the upper elements:  2x + 5y = −3x  ⇒  y = −x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68810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x = 1, then y = −1</a:t>
            </a:r>
          </a:p>
        </p:txBody>
      </p:sp>
      <p:pic>
        <p:nvPicPr>
          <p:cNvPr id="17" name="Picture 16" descr="6a87428f38a1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896223"/>
            <a:ext cx="1362456" cy="52120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00000" y="545743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Normalised eigenvectors:</a:t>
            </a:r>
          </a:p>
        </p:txBody>
      </p:sp>
      <p:pic>
        <p:nvPicPr>
          <p:cNvPr id="19" name="Picture 18" descr="e6e06dbef27f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5665550"/>
            <a:ext cx="2124456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Sometimes the characteristic equation has a repeated root, or no real roots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gives repeated eigenvalues or complex eigenvalues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set of vectors is linearly independent if no vector in the set can be written as a linear combination of the others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two vectors: one is not a scalar multiple of the 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eigenvalues and corresponding eigenvectors for these matrices:</a:t>
            </a:r>
          </a:p>
        </p:txBody>
      </p:sp>
      <p:pic>
        <p:nvPicPr>
          <p:cNvPr id="6" name="Picture 5" descr="ab79074c65c5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369250"/>
            <a:ext cx="4026408" cy="484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94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8" name="Picture 7" descr="62f68dfe4a461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52002"/>
            <a:ext cx="3980688" cy="521207"/>
          </a:xfrm>
          <a:prstGeom prst="rect">
            <a:avLst/>
          </a:prstGeom>
        </p:spPr>
      </p:pic>
      <p:pic>
        <p:nvPicPr>
          <p:cNvPr id="9" name="Picture 8" descr="714b2e306423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13209"/>
            <a:ext cx="2084831" cy="2377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299095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λ = −3 is a repeated eigenvalue</a:t>
            </a:r>
          </a:p>
        </p:txBody>
      </p:sp>
      <p:pic>
        <p:nvPicPr>
          <p:cNvPr id="11" name="Picture 10" descr="e52430855c28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199073"/>
            <a:ext cx="4047744" cy="521207"/>
          </a:xfrm>
          <a:prstGeom prst="rect">
            <a:avLst/>
          </a:prstGeom>
        </p:spPr>
      </p:pic>
      <p:pic>
        <p:nvPicPr>
          <p:cNvPr id="12" name="Picture 11" descr="72805ddd697d5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760280"/>
            <a:ext cx="1234440" cy="521207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5094440" y="3760280"/>
            <a:ext cx="90000" cy="521207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04440" y="3840883"/>
            <a:ext cx="383556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Only one eigenvector direction for this repeated eigenvalue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every vector is an eigenvector, give two linearly independent ones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could give any two linearly independent vectors, but it is conventional to choose the two shown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repeated eigenvalue may give one eigenvector direction (part a) or two independent directions (part 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eigenvalues and corresponding eigenvectors for these matrices:</a:t>
            </a:r>
          </a:p>
        </p:txBody>
      </p:sp>
      <p:pic>
        <p:nvPicPr>
          <p:cNvPr id="6" name="Picture 5" descr="ab79074c65c5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369250"/>
            <a:ext cx="4026408" cy="484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94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8" name="Picture 7" descr="1e95c708523a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52002"/>
            <a:ext cx="3590544" cy="5212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71320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λ = −3 is a repeated eigenvalue</a:t>
            </a:r>
          </a:p>
        </p:txBody>
      </p:sp>
      <p:pic>
        <p:nvPicPr>
          <p:cNvPr id="10" name="Picture 9" descr="45fbec3a137f8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921329"/>
            <a:ext cx="4273296" cy="5212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482536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No relationship between x and y: every vector is an eigenvector of B</a:t>
            </a:r>
          </a:p>
        </p:txBody>
      </p:sp>
      <p:pic>
        <p:nvPicPr>
          <p:cNvPr id="12" name="Picture 11" descr="049d2d3183b25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888776"/>
            <a:ext cx="3956304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matrix with real elements has complex eigenvalues, they occur as a complex conjugate pair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eigenvectors in exactly the same way, using complex arithmetic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Write each eigenvector with one real element: the complex elements of the two eigenvectors are then conjugates of each 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Find the eigenvalues and corresponding eigenvectors of</a:t>
            </a:r>
          </a:p>
        </p:txBody>
      </p:sp>
      <p:pic>
        <p:nvPicPr>
          <p:cNvPr id="6" name="Picture 5" descr="9808bd9120da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899160" cy="484632"/>
          </a:xfrm>
          <a:prstGeom prst="rect">
            <a:avLst/>
          </a:prstGeom>
        </p:spPr>
      </p:pic>
      <p:pic>
        <p:nvPicPr>
          <p:cNvPr id="7" name="Picture 6" descr="70d3a2c5763cd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769257"/>
            <a:ext cx="4349496" cy="521207"/>
          </a:xfrm>
          <a:prstGeom prst="rect">
            <a:avLst/>
          </a:prstGeom>
        </p:spPr>
      </p:pic>
      <p:pic>
        <p:nvPicPr>
          <p:cNvPr id="8" name="Picture 7" descr="321f5108e91cd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330464"/>
            <a:ext cx="2785872" cy="237744"/>
          </a:xfrm>
          <a:prstGeom prst="rect">
            <a:avLst/>
          </a:prstGeom>
        </p:spPr>
      </p:pic>
      <p:pic>
        <p:nvPicPr>
          <p:cNvPr id="9" name="Picture 8" descr="804ed5420010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608208"/>
            <a:ext cx="734568" cy="167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281584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1 + 2i:</a:t>
            </a:r>
          </a:p>
        </p:txBody>
      </p:sp>
      <p:pic>
        <p:nvPicPr>
          <p:cNvPr id="11" name="Picture 10" descr="ad9b825bf84f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023968"/>
            <a:ext cx="2011680" cy="521207"/>
          </a:xfrm>
          <a:prstGeom prst="rect">
            <a:avLst/>
          </a:prstGeom>
        </p:spPr>
      </p:pic>
      <p:pic>
        <p:nvPicPr>
          <p:cNvPr id="12" name="Picture 11" descr="e858d2198434d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585175"/>
            <a:ext cx="2727960" cy="216408"/>
          </a:xfrm>
          <a:prstGeom prst="rect">
            <a:avLst/>
          </a:prstGeom>
        </p:spPr>
      </p:pic>
      <p:pic>
        <p:nvPicPr>
          <p:cNvPr id="13" name="Picture 12" descr="14d713070ba3a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841583"/>
            <a:ext cx="1353312" cy="195072"/>
          </a:xfrm>
          <a:prstGeom prst="rect">
            <a:avLst/>
          </a:prstGeom>
        </p:spPr>
      </p:pic>
      <p:pic>
        <p:nvPicPr>
          <p:cNvPr id="14" name="Picture 13" descr="9bcce9ac2fb42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076655"/>
            <a:ext cx="1472184" cy="5212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63786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1 − 2i:</a:t>
            </a:r>
          </a:p>
        </p:txBody>
      </p:sp>
      <p:pic>
        <p:nvPicPr>
          <p:cNvPr id="16" name="Picture 15" descr="bd03af6b04ec9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845982"/>
            <a:ext cx="2514600" cy="216408"/>
          </a:xfrm>
          <a:prstGeom prst="rect">
            <a:avLst/>
          </a:prstGeom>
        </p:spPr>
      </p:pic>
      <p:pic>
        <p:nvPicPr>
          <p:cNvPr id="17" name="Picture 16" descr="edd747e1a3cc4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5102390"/>
            <a:ext cx="1472184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an eigenvector of a matrix M representing a linear transformation, then the line through the origin in the direction of x is an invariant line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direction of an eigenvector is unchanged by the transformation; the eigenvalue is the scale factor along that line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eigenvalue is 1, every point on the line is an invariant 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transformation T: ℝ² → ℝ² is represented by the matrix</a:t>
            </a:r>
          </a:p>
        </p:txBody>
      </p:sp>
      <p:pic>
        <p:nvPicPr>
          <p:cNvPr id="6" name="Picture 5" descr="929dd5a61241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908304" cy="484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eigenvalues of 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903882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Cartesian equations of the two lines passing through the origin which are invariant under 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33313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0" name="Picture 9" descr="0735591ef36d2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541252"/>
            <a:ext cx="3895344" cy="521207"/>
          </a:xfrm>
          <a:prstGeom prst="rect">
            <a:avLst/>
          </a:prstGeom>
        </p:spPr>
      </p:pic>
      <p:pic>
        <p:nvPicPr>
          <p:cNvPr id="11" name="Picture 10" descr="347cfa9d497ec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102459"/>
            <a:ext cx="2511552" cy="2377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338020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eigenvalues of A are 3 and −1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58832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  λ = 3:</a:t>
            </a:r>
          </a:p>
        </p:txBody>
      </p:sp>
      <p:pic>
        <p:nvPicPr>
          <p:cNvPr id="14" name="Picture 13" descr="de508b02a138b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796443"/>
            <a:ext cx="3627120" cy="521207"/>
          </a:xfrm>
          <a:prstGeom prst="rect">
            <a:avLst/>
          </a:prstGeom>
        </p:spPr>
      </p:pic>
      <p:pic>
        <p:nvPicPr>
          <p:cNvPr id="15" name="Picture 14" descr="e4714e1af1323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357650"/>
            <a:ext cx="1234440" cy="5212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4918857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Invariant line:  y = ⅕x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5126977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−1:</a:t>
            </a:r>
          </a:p>
        </p:txBody>
      </p:sp>
      <p:pic>
        <p:nvPicPr>
          <p:cNvPr id="18" name="Picture 17" descr="79e6f9eabd55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5335097"/>
            <a:ext cx="3099816" cy="5212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00000" y="5896304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Invariant line:  y = x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5770512" y="5896304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880512" y="5841304"/>
            <a:ext cx="315948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Each eigenvector gives an invariant line through the origin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also find the eigenvalues and eigenvectors of a 3 × 3 matrix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characteristic equation det(A − λI) = 0 is a cubic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Questions often give a hint to help you factorise; otherwise use the factor theorem to search for a root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3 × 3 matrix always has at least one real eigenvalue, since a cubic always has at least one real root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eigenvalues and corresponding eigenvectors of the matrix</a:t>
            </a:r>
          </a:p>
        </p:txBody>
      </p:sp>
      <p:pic>
        <p:nvPicPr>
          <p:cNvPr id="6" name="Picture 5" descr="59a0f9aad4fb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1216152" cy="704088"/>
          </a:xfrm>
          <a:prstGeom prst="rect">
            <a:avLst/>
          </a:prstGeom>
        </p:spPr>
      </p:pic>
      <p:pic>
        <p:nvPicPr>
          <p:cNvPr id="7" name="Picture 6" descr="9f28eb288e27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88713"/>
            <a:ext cx="2749296" cy="762000"/>
          </a:xfrm>
          <a:prstGeom prst="rect">
            <a:avLst/>
          </a:prstGeom>
        </p:spPr>
      </p:pic>
      <p:pic>
        <p:nvPicPr>
          <p:cNvPr id="8" name="Picture 7" descr="5fab00259df7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90713"/>
            <a:ext cx="4294632" cy="521207"/>
          </a:xfrm>
          <a:prstGeom prst="rect">
            <a:avLst/>
          </a:prstGeom>
        </p:spPr>
      </p:pic>
      <p:pic>
        <p:nvPicPr>
          <p:cNvPr id="9" name="Picture 8" descr="3cdf9833e1700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351920"/>
            <a:ext cx="2788920" cy="216408"/>
          </a:xfrm>
          <a:prstGeom prst="rect">
            <a:avLst/>
          </a:prstGeom>
        </p:spPr>
      </p:pic>
      <p:pic>
        <p:nvPicPr>
          <p:cNvPr id="10" name="Picture 9" descr="d96c998278a5d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608328"/>
            <a:ext cx="3273552" cy="2377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88607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eigenvalues of A are −2, 1 and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Solve Ax = λx for each eigenvalue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With a 3 × 3 matrix, two of the three equations usually give you all the information you need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one variable freely, then find the others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Scale to remove fractions if you wish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Eigenvectors of</a:t>
            </a:r>
          </a:p>
        </p:txBody>
      </p:sp>
      <p:pic>
        <p:nvPicPr>
          <p:cNvPr id="6" name="Picture 5" descr="1f66a90c9af0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2319528" cy="7040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98871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−2:</a:t>
            </a:r>
          </a:p>
        </p:txBody>
      </p:sp>
      <p:pic>
        <p:nvPicPr>
          <p:cNvPr id="8" name="Picture 7" descr="5f88d197e1b4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96833"/>
            <a:ext cx="4114800" cy="758952"/>
          </a:xfrm>
          <a:prstGeom prst="rect">
            <a:avLst/>
          </a:prstGeom>
        </p:spPr>
      </p:pic>
      <p:pic>
        <p:nvPicPr>
          <p:cNvPr id="9" name="Picture 8" descr="56691e95b455a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995785"/>
            <a:ext cx="4044695" cy="198120"/>
          </a:xfrm>
          <a:prstGeom prst="rect">
            <a:avLst/>
          </a:prstGeom>
        </p:spPr>
      </p:pic>
      <p:pic>
        <p:nvPicPr>
          <p:cNvPr id="10" name="Picture 9" descr="9dca9b5c9a0d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233905"/>
            <a:ext cx="4026408" cy="384048"/>
          </a:xfrm>
          <a:prstGeom prst="rect">
            <a:avLst/>
          </a:prstGeom>
        </p:spPr>
      </p:pic>
      <p:pic>
        <p:nvPicPr>
          <p:cNvPr id="11" name="Picture 10" descr="5ad4000e2334e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657953"/>
            <a:ext cx="2188464" cy="7711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4469097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1:</a:t>
            </a:r>
          </a:p>
        </p:txBody>
      </p:sp>
      <p:pic>
        <p:nvPicPr>
          <p:cNvPr id="13" name="Picture 12" descr="fad043e162d7f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677217"/>
            <a:ext cx="1575816" cy="195072"/>
          </a:xfrm>
          <a:prstGeom prst="rect">
            <a:avLst/>
          </a:prstGeom>
        </p:spPr>
      </p:pic>
      <p:pic>
        <p:nvPicPr>
          <p:cNvPr id="14" name="Picture 13" descr="a20b388ba07b2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912289"/>
            <a:ext cx="1060704" cy="195072"/>
          </a:xfrm>
          <a:prstGeom prst="rect">
            <a:avLst/>
          </a:prstGeom>
        </p:spPr>
      </p:pic>
      <p:pic>
        <p:nvPicPr>
          <p:cNvPr id="15" name="Picture 14" descr="20b1ef4b490ea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5147361"/>
            <a:ext cx="1847088" cy="195072"/>
          </a:xfrm>
          <a:prstGeom prst="rect">
            <a:avLst/>
          </a:prstGeom>
        </p:spPr>
      </p:pic>
      <p:pic>
        <p:nvPicPr>
          <p:cNvPr id="16" name="Picture 15" descr="df5eaaa749c36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5382433"/>
            <a:ext cx="1362456" cy="75895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50000" y="4469097"/>
            <a:ext cx="255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2:</a:t>
            </a:r>
          </a:p>
        </p:txBody>
      </p:sp>
      <p:pic>
        <p:nvPicPr>
          <p:cNvPr id="18" name="Picture 17" descr="36f268adb238f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0000" y="4677217"/>
            <a:ext cx="1524000" cy="195072"/>
          </a:xfrm>
          <a:prstGeom prst="rect">
            <a:avLst/>
          </a:prstGeom>
        </p:spPr>
      </p:pic>
      <p:pic>
        <p:nvPicPr>
          <p:cNvPr id="19" name="Picture 18" descr="fb7435ea1635b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0000" y="4912289"/>
            <a:ext cx="1728216" cy="195072"/>
          </a:xfrm>
          <a:prstGeom prst="rect">
            <a:avLst/>
          </a:prstGeom>
        </p:spPr>
      </p:pic>
      <p:pic>
        <p:nvPicPr>
          <p:cNvPr id="20" name="Picture 19" descr="005cf3dc59aa0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0000" y="5147361"/>
            <a:ext cx="701040" cy="164592"/>
          </a:xfrm>
          <a:prstGeom prst="rect">
            <a:avLst/>
          </a:prstGeom>
        </p:spPr>
      </p:pic>
      <p:pic>
        <p:nvPicPr>
          <p:cNvPr id="21" name="Picture 20" descr="cbbf7a8c900ba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0000" y="5351953"/>
            <a:ext cx="1234440" cy="75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you are told one eigenvalue, use it to factorise the cubic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λ = −2 is a root, so (λ + 2) is a factor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show there is only one real eigenvalue, show that the quadratic factor has a negative discriminant</a:t>
            </a:r>
          </a:p>
        </p:txBody>
      </p:sp>
      <p:pic>
        <p:nvPicPr>
          <p:cNvPr id="5" name="Picture 4" descr="7de82333c926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905000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−2 is the only real eigenvalue of 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28713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a normalised eigenvector of A corresponding to the eigenvalue −2.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35796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430151de73af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566083"/>
            <a:ext cx="2471928" cy="762000"/>
          </a:xfrm>
          <a:prstGeom prst="rect">
            <a:avLst/>
          </a:prstGeom>
        </p:spPr>
      </p:pic>
      <p:pic>
        <p:nvPicPr>
          <p:cNvPr id="10" name="Picture 9" descr="f2d512f41d50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368083"/>
            <a:ext cx="3773424" cy="237744"/>
          </a:xfrm>
          <a:prstGeom prst="rect">
            <a:avLst/>
          </a:prstGeom>
        </p:spPr>
      </p:pic>
      <p:pic>
        <p:nvPicPr>
          <p:cNvPr id="11" name="Picture 10" descr="8b7c7b9c07919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645827"/>
            <a:ext cx="1633728" cy="210312"/>
          </a:xfrm>
          <a:prstGeom prst="rect">
            <a:avLst/>
          </a:prstGeom>
        </p:spPr>
      </p:pic>
      <p:pic>
        <p:nvPicPr>
          <p:cNvPr id="12" name="Picture 11" descr="ef0617a17cfac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896139"/>
            <a:ext cx="3794760" cy="237744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7654760" y="3896139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64760" y="3841139"/>
            <a:ext cx="12752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Equate coefficients or use polynomial division</a:t>
            </a:r>
          </a:p>
        </p:txBody>
      </p:sp>
      <p:pic>
        <p:nvPicPr>
          <p:cNvPr id="15" name="Picture 14" descr="51d42b4be5123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73883"/>
            <a:ext cx="3240024" cy="2103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4424195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quadratic has no real roots, so −2 is the only real eigenvalue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6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normalised eigenvector has magnitude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Divide each element of the eigenvector by its magnitude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is a normalised eigenvector then so is −x</a:t>
            </a:r>
          </a:p>
        </p:txBody>
      </p:sp>
      <p:pic>
        <p:nvPicPr>
          <p:cNvPr id="5" name="Picture 4" descr="7de82333c926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905000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−2 is the only real eigenvalue of 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28713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a normalised eigenvector of A corresponding to the eigenvalue −2.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35796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9" name="Picture 8" descr="99afa8a8391a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566083"/>
            <a:ext cx="3904487" cy="758952"/>
          </a:xfrm>
          <a:prstGeom prst="rect">
            <a:avLst/>
          </a:prstGeom>
        </p:spPr>
      </p:pic>
      <p:pic>
        <p:nvPicPr>
          <p:cNvPr id="10" name="Picture 9" descr="e9c66206a608d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365035"/>
            <a:ext cx="4038600" cy="198120"/>
          </a:xfrm>
          <a:prstGeom prst="rect">
            <a:avLst/>
          </a:prstGeom>
        </p:spPr>
      </p:pic>
      <p:pic>
        <p:nvPicPr>
          <p:cNvPr id="11" name="Picture 10" descr="8f2c2fffd216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603155"/>
            <a:ext cx="3898392" cy="384048"/>
          </a:xfrm>
          <a:prstGeom prst="rect">
            <a:avLst/>
          </a:prstGeom>
        </p:spPr>
      </p:pic>
      <p:pic>
        <p:nvPicPr>
          <p:cNvPr id="12" name="Picture 11" descr="47d702f85c42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027203"/>
            <a:ext cx="2054352" cy="771144"/>
          </a:xfrm>
          <a:prstGeom prst="rect">
            <a:avLst/>
          </a:prstGeom>
        </p:spPr>
      </p:pic>
      <p:pic>
        <p:nvPicPr>
          <p:cNvPr id="13" name="Picture 12" descr="fc4b81d1c54fc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838347"/>
            <a:ext cx="2828544" cy="298704"/>
          </a:xfrm>
          <a:prstGeom prst="rect">
            <a:avLst/>
          </a:prstGeom>
        </p:spPr>
      </p:pic>
      <p:pic>
        <p:nvPicPr>
          <p:cNvPr id="14" name="Picture 13" descr="a9f80ee6e5c5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5177051"/>
            <a:ext cx="2968752" cy="804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3 × 3 matrix can have a repeated eigenvalue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know λ = 1 is a root, so look for the factor (λ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Not every repeated eigenvalue gives two linearly independent eigenvectors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the three equations reduce to one, so two of x, y, z can be chosen freely</a:t>
            </a:r>
          </a:p>
        </p:txBody>
      </p:sp>
      <p:pic>
        <p:nvPicPr>
          <p:cNvPr id="5" name="Picture 4" descr="27afce63ac3b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786128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1 is a repeated eigenvalue of A and find the other distinct eigenvalue.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03338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two linearly independent eigenvectors corresponding to the eigenvalue 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3258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3fcec9c01554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740708"/>
            <a:ext cx="2621280" cy="762000"/>
          </a:xfrm>
          <a:prstGeom prst="rect">
            <a:avLst/>
          </a:prstGeom>
        </p:spPr>
      </p:pic>
      <p:pic>
        <p:nvPicPr>
          <p:cNvPr id="10" name="Picture 9" descr="9502a26fa1da8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542708"/>
            <a:ext cx="3075432" cy="237744"/>
          </a:xfrm>
          <a:prstGeom prst="rect">
            <a:avLst/>
          </a:prstGeom>
        </p:spPr>
      </p:pic>
      <p:pic>
        <p:nvPicPr>
          <p:cNvPr id="11" name="Picture 10" descr="ddb37ac0fe8f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820452"/>
            <a:ext cx="2471928" cy="216408"/>
          </a:xfrm>
          <a:prstGeom prst="rect">
            <a:avLst/>
          </a:prstGeom>
        </p:spPr>
      </p:pic>
      <p:pic>
        <p:nvPicPr>
          <p:cNvPr id="12" name="Picture 11" descr="043fd14cae0e2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076860"/>
            <a:ext cx="3185160" cy="2377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354604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1 is a repeated eigenvalue; the other eigenvalue is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Eigenvalues and Eigenvectors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λ = 1, solve Ax =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Here all three equations reduce to the same equation, x + y + z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 two of x, y, z can be chosen freely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choices y = 0, z = 1 and y = 1, z = 0 are arbitrary but guarantee that the eigenvectors are linearly independent</a:t>
            </a:r>
          </a:p>
        </p:txBody>
      </p:sp>
      <p:pic>
        <p:nvPicPr>
          <p:cNvPr id="5" name="Picture 4" descr="27afce63ac3b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786128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1 is a repeated eigenvalue of A and find the other distinct eigenvalue.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03338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two linearly independent eigenvectors corresponding to the eigenvalue 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3258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9" name="Picture 8" descr="584f7ed9160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740708"/>
            <a:ext cx="2743200" cy="758952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603200" y="2532588"/>
            <a:ext cx="90000" cy="9670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13200" y="2836124"/>
            <a:ext cx="23268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All three equations give x + y + z = 0</a:t>
            </a:r>
          </a:p>
        </p:txBody>
      </p:sp>
      <p:pic>
        <p:nvPicPr>
          <p:cNvPr id="12" name="Picture 11" descr="208c9fe9dbc1d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539660"/>
            <a:ext cx="3816095" cy="195072"/>
          </a:xfrm>
          <a:prstGeom prst="rect">
            <a:avLst/>
          </a:prstGeom>
        </p:spPr>
      </p:pic>
      <p:pic>
        <p:nvPicPr>
          <p:cNvPr id="13" name="Picture 12" descr="dc18c946611a8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774732"/>
            <a:ext cx="2237232" cy="75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