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Pure 2 Chapter 4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4C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Second-Order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second-order linear recurrence relation has the form</a:t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au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+ bu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+ g(n)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where a and b are real constants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g(n) = 0 it is homogeneous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F(n) and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G(n) are solutions of a linear recurrence relation, then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aF(n) + bG(n) is also a solution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This is why the general solution is a combination of two solutions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8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Consider the recurrence relation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 n ≥ 2.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Verify that the following particular solutions satisfy this recurrence relation.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3n          b)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5          c)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3n + 5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0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3n − 3,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3n − 6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30000" y="235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2(3n − 3) − (3n − 6) = 3n =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30000" y="2650000"/>
            <a:ext cx="4770000" cy="3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So u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3n satisfies the recurrence relation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307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5,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30000" y="337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 × 5 − 5 = 5 =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30000" y="3670000"/>
            <a:ext cx="4770000" cy="3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So u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5 satisfies the recurrence relation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409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c) 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3n + 2,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3n − 1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30000" y="439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2(3n + 2) − (3n − 1) = 3n + 5 =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30000" y="4690000"/>
            <a:ext cx="4770000" cy="3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So u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3n + 5 satisfies it: 3n + 5 is a combination of the solutions in a and 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Second-Order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Try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Ar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in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au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bu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: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Ar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Aar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Abr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n−2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Multiply by r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2−n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:  r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− ar − b = 0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This is the auxiliary (characteristic) equation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Distinct real roots α, β: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Aα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Bβ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Repeated root α: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(A + Bn)α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Find a general solution to the recurrence relation 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2u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+ 8u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,  n ≥ 2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Verify that your general solution from part a satisfies the recurrence relation.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c)  Given that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4 and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10, find a particular solution.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8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 r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− 2r − 8 = 0  ⇒  (r − 4)(r + 2) = 0  ⇒  r = 4 or r = −2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30000" y="2150000"/>
            <a:ext cx="477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General solution:  u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= A(4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) + B(−2)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53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 2u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+ 8u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2(A(4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 + B(−2)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 + 8(A(4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n−2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 + B(−2)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n−2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0000" y="2810000"/>
            <a:ext cx="38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= 2A(4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 + 2B(−2)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+ 2A(4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 − 4B(−2)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n−1</a:t>
            </a:r>
          </a:p>
        </p:txBody>
      </p:sp>
      <p:sp>
        <p:nvSpPr>
          <p:cNvPr id="10" name="Right Brace 9"/>
          <p:cNvSpPr/>
          <p:nvPr/>
        </p:nvSpPr>
        <p:spPr>
          <a:xfrm>
            <a:off x="8400000" y="2810000"/>
            <a:ext cx="90000" cy="2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10000" y="2770000"/>
            <a:ext cx="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8 × 4</a:t>
            </a:r>
            <a:r>
              <a:rPr sz="900" b="0" i="0" baseline="30000">
                <a:solidFill>
                  <a:srgbClr val="FF0000"/>
                </a:solidFill>
                <a:latin typeface="Calibri"/>
              </a:rPr>
              <a:t>n−2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 = 2 × 4</a:t>
            </a:r>
            <a:r>
              <a:rPr sz="900" b="0" i="0" baseline="30000">
                <a:solidFill>
                  <a:srgbClr val="FF0000"/>
                </a:solidFill>
                <a:latin typeface="Calibri"/>
              </a:rPr>
              <a:t>n−1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00000" y="3090000"/>
            <a:ext cx="38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= 4A(4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 − 2B(−2)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n−1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00000" y="3370000"/>
            <a:ext cx="38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= A(4</a:t>
            </a:r>
            <a:r>
              <a:rPr sz="1100" b="0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) + B(−2)</a:t>
            </a:r>
            <a:r>
              <a:rPr sz="1100" b="0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u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372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c) 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4  ⇒  A + B = 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30000" y="402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10  ⇒  4A − 2B = 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30000" y="432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Solving simultaneously:  A = 3 and B = 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30000" y="4620000"/>
            <a:ext cx="477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1" i="0">
                <a:solidFill>
                  <a:srgbClr val="FF0000"/>
                </a:solidFill>
                <a:latin typeface="Calibri"/>
              </a:rPr>
              <a:t>u</a:t>
            </a:r>
            <a:r>
              <a:rPr sz="1500" b="1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= 3(4</a:t>
            </a:r>
            <a:r>
              <a:rPr sz="1500" b="1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) + (−2)</a:t>
            </a:r>
            <a:r>
              <a:rPr sz="1500" b="1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Second-Order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solve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au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+ bu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using the auxiliary equation  r</a:t>
            </a:r>
            <a:r>
              <a:rPr sz="1200" b="1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− ar − b = 0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Distinct real roots α, β: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Aα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Bβ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Repeated root α: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(A + Bn)α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Complex roots re</a:t>
            </a:r>
            <a:r>
              <a:rPr sz="1200" b="1" i="0" baseline="30000">
                <a:solidFill>
                  <a:srgbClr val="000000"/>
                </a:solidFill>
                <a:latin typeface="Calibri"/>
              </a:rPr>
              <a:t>±iθ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r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(A cos nθ + B sin nθ)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and B are arbitrary constants: you need two initial conditions to find them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Solve the recurrence relation 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− 2a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 with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5 and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60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r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− 3r + 2 = 0  ⇒  (r − 1)(r − 2) = 0  ⇒  r = 1 or r =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93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General solution: 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A(1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+ B(2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= A + B(2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8" name="Right Brace 7"/>
          <p:cNvSpPr/>
          <p:nvPr/>
        </p:nvSpPr>
        <p:spPr>
          <a:xfrm>
            <a:off x="8200000" y="1930000"/>
            <a:ext cx="90000" cy="33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310000" y="1915000"/>
            <a:ext cx="7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A root of 1 gives a constant term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30000" y="234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A + 2B = 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30000" y="264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A + 4B = 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30000" y="294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⇒  A = 7,  B = −1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30000" y="3240000"/>
            <a:ext cx="477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1" i="0">
                <a:solidFill>
                  <a:srgbClr val="FF0000"/>
                </a:solidFill>
                <a:latin typeface="Calibri"/>
              </a:rPr>
              <a:t>a</a:t>
            </a:r>
            <a:r>
              <a:rPr sz="1600" b="1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600" b="1" i="0">
                <a:solidFill>
                  <a:srgbClr val="FF0000"/>
                </a:solidFill>
                <a:latin typeface="Calibri"/>
              </a:rPr>
              <a:t> = 7 − 2</a:t>
            </a:r>
            <a:r>
              <a:rPr sz="1600" b="1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389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Check by generating terms: 5, 3, −1, −9, −25 from both the closed form and the recurrence relation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Second-Order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solve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au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+ bu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using the auxiliary equation  r</a:t>
            </a:r>
            <a:r>
              <a:rPr sz="1200" b="1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− ar − b = 0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Distinct real roots α, β: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Aα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Bβ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Repeated root α: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(A + Bn)α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Complex roots re</a:t>
            </a:r>
            <a:r>
              <a:rPr sz="1200" b="1" i="0" baseline="30000">
                <a:solidFill>
                  <a:srgbClr val="000000"/>
                </a:solidFill>
                <a:latin typeface="Calibri"/>
              </a:rPr>
              <a:t>±iθ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r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(A cos nθ + B sin nθ)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and B are arbitrary constants: you need two initial conditions to find them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Solve the recurrence relation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4u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− 4u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 with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1 and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60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r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− 4r + 4 = 0  ⇒  (r − 2)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0  ⇒  r = 2 (repeated)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93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General solution: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(A + Bn)2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30000" y="234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1  ⇒  A =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30000" y="264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1  ⇒  2(A + B) = 1  ⇒  2 + 2B = 1  ⇒  B = −½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30000" y="2940000"/>
            <a:ext cx="477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1" i="0">
                <a:solidFill>
                  <a:srgbClr val="FF0000"/>
                </a:solidFill>
                <a:latin typeface="Calibri"/>
              </a:rPr>
              <a:t>u</a:t>
            </a:r>
            <a:r>
              <a:rPr sz="1600" b="1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600" b="1" i="0">
                <a:solidFill>
                  <a:srgbClr val="FF0000"/>
                </a:solidFill>
                <a:latin typeface="Calibri"/>
              </a:rPr>
              <a:t> = (1 − ½n)2</a:t>
            </a:r>
            <a:r>
              <a:rPr sz="1600" b="1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35900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You could also write this as u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2</a:t>
            </a:r>
            <a:r>
              <a:rPr sz="1100" b="0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− n2</a:t>
            </a:r>
            <a:r>
              <a:rPr sz="1100" b="0" i="0" baseline="30000">
                <a:solidFill>
                  <a:srgbClr val="FF0000"/>
                </a:solidFill>
                <a:latin typeface="Calibri"/>
              </a:rPr>
              <a:t>n−1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Second-Order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Complex roots come in a conjugate pair: x ± iy = re</a:t>
            </a:r>
            <a:r>
              <a:rPr sz="1200" b="1" i="0" baseline="30000">
                <a:solidFill>
                  <a:srgbClr val="000000"/>
                </a:solidFill>
                <a:latin typeface="Calibri"/>
              </a:rPr>
              <a:t>±iθ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Form 1: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Aα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Bβ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 (A and B may be complex)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Form 2: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r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(C cos nθ + D sin nθ)  (only real numbers)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values of the arbitrary constants depend on which form you 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Find the general solution to the recurrence relation 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2u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− 2u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n−2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Given that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1 and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2, find the particular solution to the recurrence relation.</a:t>
            </a:r>
          </a:p>
        </p:txBody>
      </p:sp>
      <p:pic>
        <p:nvPicPr>
          <p:cNvPr id="6" name="Picture 5" descr="a7c4f820f7d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00" y="1700000"/>
            <a:ext cx="4212336" cy="4358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30000" y="2175864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Form 1:  u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= A(1 + i)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+ B(1 − i)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30000" y="2475864"/>
            <a:ext cx="477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Form 2:  u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= (√2)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(C cos (nπ/4) + D sin (nπ/4))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885864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First find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: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− 2u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 ⇒  2 = 2u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− 2  ⇒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30000" y="3215864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Using form 1: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00000" y="3515864"/>
            <a:ext cx="45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A + B = 1                           (1)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00000" y="3815864"/>
            <a:ext cx="45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A(1 + i) + B(1 − i) = 2  ⇒  A + B + (A − B)i =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00000" y="4115864"/>
            <a:ext cx="45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⇒  (A − B)i = 1  ⇒  A − B = −i       (2)</a:t>
            </a:r>
          </a:p>
        </p:txBody>
      </p:sp>
      <p:pic>
        <p:nvPicPr>
          <p:cNvPr id="14" name="Picture 13" descr="41d93b4fd22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0000" y="4415864"/>
            <a:ext cx="4270248" cy="35052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800000" y="4886384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This simplifies to u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(1 + i)</a:t>
            </a:r>
            <a:r>
              <a:rPr sz="1100" b="0" i="0" baseline="30000">
                <a:solidFill>
                  <a:srgbClr val="FF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+ (1 − i)</a:t>
            </a:r>
            <a:r>
              <a:rPr sz="1100" b="0" i="0" baseline="30000">
                <a:solidFill>
                  <a:srgbClr val="FF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, since (1 − i)(1 + i) =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Second-Order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Using form 2, the constants are real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Using the addition formula, the solution is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(√2)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n+1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sin((n + 1)π/4)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sequence oscillates between positive and negative values, with increasing size; every term is an integer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Find the general solution to the recurrence relation 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2u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− 2u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n−2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Given that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1 and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2, find the particular solution to the recurrence relation.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70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Using form 2, with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1 and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30000" y="2030000"/>
            <a:ext cx="477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(√2)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(C cos 0 + D sin 0) = 1  ⇒  C =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30000" y="2360000"/>
            <a:ext cx="477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√2(C cos (π/4) + D sin (π/4)) =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30000" y="2690000"/>
            <a:ext cx="477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⇒  1 × √2 × (√2/2) + D × √2 × (√2/2) =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30000" y="3020000"/>
            <a:ext cx="477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⇒  1 + D = 2  ⇒  D =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30000" y="3350000"/>
            <a:ext cx="477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1" i="0">
                <a:solidFill>
                  <a:srgbClr val="FF0000"/>
                </a:solidFill>
                <a:latin typeface="Calibri"/>
              </a:rPr>
              <a:t>u</a:t>
            </a:r>
            <a:r>
              <a:rPr sz="1500" b="1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= (√2)</a:t>
            </a:r>
            <a:r>
              <a:rPr sz="1500" b="1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(cos (nπ/4) + sin (nπ/4))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397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Check: u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2(cos (π/2) + sin (π/2)) = 2, as given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Second-Order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Fibonacci sequence has distinct real (irrational) roots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Write two simultaneous equations from the initial conditions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can solve them on your calculator, but show enough working to make it clear you have used the initial conditions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Fibonacci sequence is defined recursively as  F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F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F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 n &gt; 2,  with F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1 and F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1. Find a closed form for F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.</a:t>
            </a:r>
          </a:p>
        </p:txBody>
      </p:sp>
      <p:pic>
        <p:nvPicPr>
          <p:cNvPr id="6" name="Picture 5" descr="b9436ffc89a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00" y="1750000"/>
            <a:ext cx="3386328" cy="435864"/>
          </a:xfrm>
          <a:prstGeom prst="rect">
            <a:avLst/>
          </a:prstGeom>
        </p:spPr>
      </p:pic>
      <p:pic>
        <p:nvPicPr>
          <p:cNvPr id="7" name="Picture 6" descr="251a8fe3f8b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225864"/>
            <a:ext cx="2636520" cy="441960"/>
          </a:xfrm>
          <a:prstGeom prst="rect">
            <a:avLst/>
          </a:prstGeom>
        </p:spPr>
      </p:pic>
      <p:pic>
        <p:nvPicPr>
          <p:cNvPr id="8" name="Picture 7" descr="a7938bc2d45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707824"/>
            <a:ext cx="3163824" cy="234696"/>
          </a:xfrm>
          <a:prstGeom prst="rect">
            <a:avLst/>
          </a:prstGeom>
        </p:spPr>
      </p:pic>
      <p:pic>
        <p:nvPicPr>
          <p:cNvPr id="9" name="Picture 8" descr="4318baab164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2982520"/>
            <a:ext cx="3051048" cy="435864"/>
          </a:xfrm>
          <a:prstGeom prst="rect">
            <a:avLst/>
          </a:prstGeom>
        </p:spPr>
      </p:pic>
      <p:pic>
        <p:nvPicPr>
          <p:cNvPr id="10" name="Picture 9" descr="9ae9c276fdd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0000" y="3458384"/>
            <a:ext cx="2697480" cy="234696"/>
          </a:xfrm>
          <a:prstGeom prst="rect">
            <a:avLst/>
          </a:prstGeom>
        </p:spPr>
      </p:pic>
      <p:pic>
        <p:nvPicPr>
          <p:cNvPr id="11" name="Picture 10" descr="3501bdea826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3733080"/>
            <a:ext cx="2916936" cy="402336"/>
          </a:xfrm>
          <a:prstGeom prst="rect">
            <a:avLst/>
          </a:prstGeom>
        </p:spPr>
      </p:pic>
      <p:pic>
        <p:nvPicPr>
          <p:cNvPr id="12" name="Picture 11" descr="31b08f7fdce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4175416"/>
            <a:ext cx="3172968" cy="53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/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Second-Order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For u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 = au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 + bu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 + g(n): general solution = C.F. + P.S.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P.S. cannot have terms in common with the C.F.</a:t>
            </a:r>
          </a:p>
        </p:txBody>
      </p:sp>
      <p:sp>
        <p:nvSpPr>
          <p:cNvPr id="5" name="Rectangle 4"/>
          <p:cNvSpPr/>
          <p:nvPr/>
        </p:nvSpPr>
        <p:spPr>
          <a:xfrm>
            <a:off x="300000" y="200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Form of g(n)</a:t>
            </a:r>
          </a:p>
        </p:txBody>
      </p:sp>
      <p:sp>
        <p:nvSpPr>
          <p:cNvPr id="6" name="Rectangle 5"/>
          <p:cNvSpPr/>
          <p:nvPr/>
        </p:nvSpPr>
        <p:spPr>
          <a:xfrm>
            <a:off x="2200000" y="200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Form of P.S.</a:t>
            </a:r>
          </a:p>
        </p:txBody>
      </p:sp>
      <p:sp>
        <p:nvSpPr>
          <p:cNvPr id="7" name="Rectangle 6"/>
          <p:cNvSpPr/>
          <p:nvPr/>
        </p:nvSpPr>
        <p:spPr>
          <a:xfrm>
            <a:off x="300000" y="224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p, α, β ≠ 1</a:t>
            </a:r>
          </a:p>
        </p:txBody>
      </p:sp>
      <p:sp>
        <p:nvSpPr>
          <p:cNvPr id="8" name="Rectangle 7"/>
          <p:cNvSpPr/>
          <p:nvPr/>
        </p:nvSpPr>
        <p:spPr>
          <a:xfrm>
            <a:off x="2200000" y="224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</a:t>
            </a:r>
          </a:p>
        </p:txBody>
      </p:sp>
      <p:sp>
        <p:nvSpPr>
          <p:cNvPr id="9" name="Rectangle 8"/>
          <p:cNvSpPr/>
          <p:nvPr/>
        </p:nvSpPr>
        <p:spPr>
          <a:xfrm>
            <a:off x="300000" y="248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pn + q, α, β ≠ 1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00000" y="248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 + μ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0000" y="272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kp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000">
                <a:solidFill>
                  <a:srgbClr val="000000"/>
                </a:solidFill>
                <a:latin typeface="Calibri"/>
              </a:rPr>
              <a:t>, p ≠ α, β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00000" y="272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λp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0000" y="296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p, α = 1, β ≠ 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00000" y="296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00000" y="320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pn + q, α = 1, β ≠ 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200000" y="320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000">
                <a:solidFill>
                  <a:srgbClr val="000000"/>
                </a:solidFill>
                <a:latin typeface="Calibri"/>
              </a:rPr>
              <a:t> + μn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00000" y="344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p, α = β = 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200000" y="344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00000" y="368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pn + q, α = β = 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200000" y="368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3</a:t>
            </a:r>
            <a:r>
              <a:rPr sz="1000">
                <a:solidFill>
                  <a:srgbClr val="000000"/>
                </a:solidFill>
                <a:latin typeface="Calibri"/>
              </a:rPr>
              <a:t> + μn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00000" y="392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kα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000">
                <a:solidFill>
                  <a:srgbClr val="000000"/>
                </a:solidFill>
                <a:latin typeface="Calibri"/>
              </a:rPr>
              <a:t>, α ≠ β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00000" y="392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λnα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00000" y="416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kα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000">
                <a:solidFill>
                  <a:srgbClr val="000000"/>
                </a:solidFill>
                <a:latin typeface="Calibri"/>
              </a:rPr>
              <a:t>, α = β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200000" y="416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000">
                <a:solidFill>
                  <a:srgbClr val="000000"/>
                </a:solidFill>
                <a:latin typeface="Calibri"/>
              </a:rPr>
              <a:t>α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0000" y="4500000"/>
            <a:ext cx="33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Roots of the auxiliary equation are α and β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Solve the recurrence relation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n+2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+ 4a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n+1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+ 3a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5(−2)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 n ≥ 0,  with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 and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−1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00000" y="17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Associated homogeneous relation: 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n+2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+ 4a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n+1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+ 3a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30000" y="205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r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+ 4r + 3 = 0  ⇒  (r + 1)(r + 3) = 0  ⇒  r = −1 or r = −3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30000" y="2350000"/>
            <a:ext cx="4770000" cy="3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C.F.:  a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= A(−1)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+ B(−3)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00000" y="271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Try P.S. 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λ(−2)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:</a:t>
            </a:r>
          </a:p>
        </p:txBody>
      </p:sp>
      <p:sp>
        <p:nvSpPr>
          <p:cNvPr id="31" name="Right Brace 30"/>
          <p:cNvSpPr/>
          <p:nvPr/>
        </p:nvSpPr>
        <p:spPr>
          <a:xfrm>
            <a:off x="6200000" y="2710000"/>
            <a:ext cx="90000" cy="3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310000" y="2680000"/>
            <a:ext cx="20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−2 is not a root, so use λ(−2)</a:t>
            </a:r>
            <a:r>
              <a:rPr sz="900" b="0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130000" y="301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λ(−2)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n+2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+ 4λ(−2)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n+1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+ 3λ(−2)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5(−2)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30000" y="331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4λ − 8λ + 3λ = 5  ⇒  λ = −5</a:t>
            </a:r>
          </a:p>
        </p:txBody>
      </p:sp>
      <p:sp>
        <p:nvSpPr>
          <p:cNvPr id="35" name="Right Brace 34"/>
          <p:cNvSpPr/>
          <p:nvPr/>
        </p:nvSpPr>
        <p:spPr>
          <a:xfrm>
            <a:off x="6800000" y="3310000"/>
            <a:ext cx="90000" cy="3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10000" y="3280000"/>
            <a:ext cx="16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Divide both sides by (−2)</a:t>
            </a:r>
            <a:r>
              <a:rPr sz="900" b="0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130000" y="3610000"/>
            <a:ext cx="4770000" cy="3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P.S.:  a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= −5(−2)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800000" y="3970000"/>
            <a:ext cx="510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 i="0">
                <a:solidFill>
                  <a:srgbClr val="FF0000"/>
                </a:solidFill>
                <a:latin typeface="Calibri"/>
              </a:rPr>
              <a:t>General solution:  a</a:t>
            </a:r>
            <a:r>
              <a:rPr sz="1300" b="1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300" b="1" i="0">
                <a:solidFill>
                  <a:srgbClr val="FF0000"/>
                </a:solidFill>
                <a:latin typeface="Calibri"/>
              </a:rPr>
              <a:t> = A(−1)</a:t>
            </a:r>
            <a:r>
              <a:rPr sz="1300" b="1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300" b="1" i="0">
                <a:solidFill>
                  <a:srgbClr val="FF0000"/>
                </a:solidFill>
                <a:latin typeface="Calibri"/>
              </a:rPr>
              <a:t> + B(−3)</a:t>
            </a:r>
            <a:r>
              <a:rPr sz="1300" b="1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300" b="1" i="0">
                <a:solidFill>
                  <a:srgbClr val="FF0000"/>
                </a:solidFill>
                <a:latin typeface="Calibri"/>
              </a:rPr>
              <a:t> − 5(−2)</a:t>
            </a:r>
            <a:r>
              <a:rPr sz="1300" b="1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Second-Order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For u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 = au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 + bu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 + g(n): general solution = C.F. + P.S.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P.S. cannot have terms in common with the C.F.</a:t>
            </a:r>
          </a:p>
        </p:txBody>
      </p:sp>
      <p:sp>
        <p:nvSpPr>
          <p:cNvPr id="5" name="Rectangle 4"/>
          <p:cNvSpPr/>
          <p:nvPr/>
        </p:nvSpPr>
        <p:spPr>
          <a:xfrm>
            <a:off x="300000" y="200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Form of g(n)</a:t>
            </a:r>
          </a:p>
        </p:txBody>
      </p:sp>
      <p:sp>
        <p:nvSpPr>
          <p:cNvPr id="6" name="Rectangle 5"/>
          <p:cNvSpPr/>
          <p:nvPr/>
        </p:nvSpPr>
        <p:spPr>
          <a:xfrm>
            <a:off x="2200000" y="200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Form of P.S.</a:t>
            </a:r>
          </a:p>
        </p:txBody>
      </p:sp>
      <p:sp>
        <p:nvSpPr>
          <p:cNvPr id="7" name="Rectangle 6"/>
          <p:cNvSpPr/>
          <p:nvPr/>
        </p:nvSpPr>
        <p:spPr>
          <a:xfrm>
            <a:off x="300000" y="224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p, α, β ≠ 1</a:t>
            </a:r>
          </a:p>
        </p:txBody>
      </p:sp>
      <p:sp>
        <p:nvSpPr>
          <p:cNvPr id="8" name="Rectangle 7"/>
          <p:cNvSpPr/>
          <p:nvPr/>
        </p:nvSpPr>
        <p:spPr>
          <a:xfrm>
            <a:off x="2200000" y="224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</a:t>
            </a:r>
          </a:p>
        </p:txBody>
      </p:sp>
      <p:sp>
        <p:nvSpPr>
          <p:cNvPr id="9" name="Rectangle 8"/>
          <p:cNvSpPr/>
          <p:nvPr/>
        </p:nvSpPr>
        <p:spPr>
          <a:xfrm>
            <a:off x="300000" y="248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pn + q, α, β ≠ 1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00000" y="248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 + μ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0000" y="272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kp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000">
                <a:solidFill>
                  <a:srgbClr val="000000"/>
                </a:solidFill>
                <a:latin typeface="Calibri"/>
              </a:rPr>
              <a:t>, p ≠ α, β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00000" y="272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λp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0000" y="296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p, α = 1, β ≠ 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00000" y="296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00000" y="320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pn + q, α = 1, β ≠ 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200000" y="320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000">
                <a:solidFill>
                  <a:srgbClr val="000000"/>
                </a:solidFill>
                <a:latin typeface="Calibri"/>
              </a:rPr>
              <a:t> + μn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00000" y="344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p, α = β = 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200000" y="344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00000" y="368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pn + q, α = β = 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200000" y="368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3</a:t>
            </a:r>
            <a:r>
              <a:rPr sz="1000">
                <a:solidFill>
                  <a:srgbClr val="000000"/>
                </a:solidFill>
                <a:latin typeface="Calibri"/>
              </a:rPr>
              <a:t> + μn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00000" y="392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kα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000">
                <a:solidFill>
                  <a:srgbClr val="000000"/>
                </a:solidFill>
                <a:latin typeface="Calibri"/>
              </a:rPr>
              <a:t>, α ≠ β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00000" y="392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λnα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00000" y="416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kα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000">
                <a:solidFill>
                  <a:srgbClr val="000000"/>
                </a:solidFill>
                <a:latin typeface="Calibri"/>
              </a:rPr>
              <a:t>, α = β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200000" y="416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000">
                <a:solidFill>
                  <a:srgbClr val="000000"/>
                </a:solidFill>
                <a:latin typeface="Calibri"/>
              </a:rPr>
              <a:t>α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0000" y="4500000"/>
            <a:ext cx="33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Roots of the auxiliary equation are α and β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Solve the recurrence relation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n+2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+ 4a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n+1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+ 3a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5(−2)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 n ≥ 0,  with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 and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−1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00000" y="17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A(−1)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B(−3)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− 5(−2)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30000" y="205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2:  A + B − 5 = 2  ⇒  A + B = 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30000" y="235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−1:  −A − 3B + 10 = −1  ⇒  A + 3B = 11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30000" y="265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⇒  A = 5 and B = 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130000" y="2950000"/>
            <a:ext cx="477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1" i="0">
                <a:solidFill>
                  <a:srgbClr val="FF0000"/>
                </a:solidFill>
                <a:latin typeface="Calibri"/>
              </a:rPr>
              <a:t>a</a:t>
            </a:r>
            <a:r>
              <a:rPr sz="1500" b="1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= 5(−1)</a:t>
            </a:r>
            <a:r>
              <a:rPr sz="1500" b="1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+ 2(−3)</a:t>
            </a:r>
            <a:r>
              <a:rPr sz="1500" b="1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− 5(−2)</a:t>
            </a:r>
            <a:r>
              <a:rPr sz="1500" b="1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00000" y="3570000"/>
            <a:ext cx="5100000" cy="1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Check with n = 2:</a:t>
            </a:r>
          </a:p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Closed form: a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5 + 18 − 20 = 3</a:t>
            </a:r>
          </a:p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Recurrence: a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+ 4a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+ 3a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0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5(−2)</a:t>
            </a:r>
            <a:r>
              <a:rPr sz="1100" b="0" i="0" baseline="30000">
                <a:solidFill>
                  <a:srgbClr val="FF0000"/>
                </a:solidFill>
                <a:latin typeface="Calibri"/>
              </a:rPr>
              <a:t>0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 ⇒  a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5 + 4 − 6 =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Second-Order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g(n) = kα</a:t>
            </a:r>
            <a:r>
              <a:rPr sz="1200" b="1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where α is already a root of the auxiliary equation, multiply the P.S. by 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Here 4 is a root, so the C.F. already contains B(4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): you cannot use λ(4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Try λn(4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instead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the question asks for the general solution, leave the two arbitrary constants in your answer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the general solution to 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+ 4s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6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− 3s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− 4s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0:   r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− 3r − 4 = 0  ⇒  (r + 1)(r − 4) = 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30000" y="1900000"/>
            <a:ext cx="4770000" cy="3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C.F.:  s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= A(−1)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+ B(4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26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Try P.S. 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λn(4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30000" y="256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λn(4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= 3λ(n − 1)(4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+ 4λ(n − 2)(4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+ 4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30000" y="286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λn(4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= ¾λ(n − 1)(4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+ ¼λ(n − 2)(4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+ 4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11" name="Right Brace 10"/>
          <p:cNvSpPr/>
          <p:nvPr/>
        </p:nvSpPr>
        <p:spPr>
          <a:xfrm>
            <a:off x="7900000" y="2860000"/>
            <a:ext cx="90000" cy="3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10000" y="2830000"/>
            <a:ext cx="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4</a:t>
            </a:r>
            <a:r>
              <a:rPr sz="900" b="0" i="0" baseline="30000">
                <a:solidFill>
                  <a:srgbClr val="FF0000"/>
                </a:solidFill>
                <a:latin typeface="Calibri"/>
              </a:rPr>
              <a:t>n−1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 = ¼(4</a:t>
            </a:r>
            <a:r>
              <a:rPr sz="900" b="0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30000" y="316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λn = ¾λn − ¾λ + ¼λn − ½λ + 1</a:t>
            </a:r>
          </a:p>
        </p:txBody>
      </p:sp>
      <p:sp>
        <p:nvSpPr>
          <p:cNvPr id="14" name="Right Brace 13"/>
          <p:cNvSpPr/>
          <p:nvPr/>
        </p:nvSpPr>
        <p:spPr>
          <a:xfrm>
            <a:off x="7900000" y="3160000"/>
            <a:ext cx="90000" cy="3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10000" y="3130000"/>
            <a:ext cx="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Divide by 4</a:t>
            </a:r>
            <a:r>
              <a:rPr sz="900" b="0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30000" y="346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0 = −(5/4)λ + 1  ⇒  λ = 4/5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30000" y="3760000"/>
            <a:ext cx="4770000" cy="3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P.S.:  s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= (4/5)n(4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00000" y="4180000"/>
            <a:ext cx="51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1" i="0">
                <a:solidFill>
                  <a:srgbClr val="FF0000"/>
                </a:solidFill>
                <a:latin typeface="Calibri"/>
              </a:rPr>
              <a:t>s</a:t>
            </a:r>
            <a:r>
              <a:rPr sz="1500" b="1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= A(−1)</a:t>
            </a:r>
            <a:r>
              <a:rPr sz="1500" b="1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+ B(4</a:t>
            </a:r>
            <a:r>
              <a:rPr sz="1500" b="1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) + (4/5)n(4</a:t>
            </a:r>
            <a:r>
              <a:rPr sz="1500" b="1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