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Solving a recurrence relation means finding a closed form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f(n)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order of a recurrence relation is the difference between the highest and lowest subscripts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first-order linear recurrence relation has the form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g(n), where a is a real constant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g(n) = 0 it is homogeneous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Back substitution: keep replacing the previous term using the recurrence relation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a closed form for the sequence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&gt; 0;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5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5a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20000" y="198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5 × 5a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5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n−2</a:t>
            </a:r>
          </a:p>
        </p:txBody>
      </p:sp>
      <p:sp>
        <p:nvSpPr>
          <p:cNvPr id="8" name="Right Brace 7"/>
          <p:cNvSpPr/>
          <p:nvPr/>
        </p:nvSpPr>
        <p:spPr>
          <a:xfrm>
            <a:off x="7000000" y="1980000"/>
            <a:ext cx="90000" cy="3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10000" y="1965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5a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n−2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20000" y="231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5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× 5a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n−3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5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20000" y="264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… = 5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07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a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1, so the closed form is  a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5</a:t>
            </a:r>
            <a:r>
              <a:rPr sz="1500" b="1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67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This is the geometric sequence 1, 5, 25, 125, … When you find a closed form like this, you would need to prove it by induction (section 4D)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solution to the first-order homogeneous linear recurrence relation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is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  or  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n−1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By back substitution: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… = a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Unless you are told to prove it by induction, you can write these solutions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≥ 1,  with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0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5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500" b="0" i="0">
                <a:solidFill>
                  <a:srgbClr val="000000"/>
                </a:solidFill>
                <a:latin typeface="Calibri"/>
              </a:rPr>
              <a:t> = a</a:t>
            </a:r>
            <a:r>
              <a:rPr sz="15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500" b="0" i="0">
                <a:solidFill>
                  <a:srgbClr val="000000"/>
                </a:solidFill>
                <a:latin typeface="Calibri"/>
              </a:rPr>
              <a:t>(2</a:t>
            </a:r>
            <a:r>
              <a:rPr sz="15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5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000000" y="1700000"/>
            <a:ext cx="90000" cy="4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10000" y="1730000"/>
            <a:ext cx="2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Homogeneous, linear, first-order, so use u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u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a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0000" y="2120000"/>
            <a:ext cx="47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 i="0">
                <a:solidFill>
                  <a:srgbClr val="FF0000"/>
                </a:solidFill>
                <a:latin typeface="Calibri"/>
              </a:rPr>
              <a:t>a</a:t>
            </a:r>
            <a:r>
              <a:rPr sz="16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 = 3(2</a:t>
            </a:r>
            <a:r>
              <a:rPr sz="1600" b="1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Think of the general solution to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as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ca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, where c is an arbitrary constant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initial condition to find c: this gives a particular solution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like finding general and particular solutions of a differential equation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−3a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≥ 1,  with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5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Calibri"/>
              </a:rPr>
              <a:t>Method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1980000"/>
            <a:ext cx="48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(−3)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6(−3)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8" name="Right Brace 7"/>
          <p:cNvSpPr/>
          <p:nvPr/>
        </p:nvSpPr>
        <p:spPr>
          <a:xfrm>
            <a:off x="7200000" y="1980000"/>
            <a:ext cx="90000" cy="4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0000" y="2000000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u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u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a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n−1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53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Calibri"/>
              </a:rPr>
              <a:t>Method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2860000"/>
            <a:ext cx="48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General solution:  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c(−3)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00000" y="3190000"/>
            <a:ext cx="48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6  ⇒  6 = c(−3)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 ⇒  c = −2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00000" y="3520000"/>
            <a:ext cx="48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Particular solution:  a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= −2(−3)</a:t>
            </a:r>
            <a:r>
              <a:rPr sz="1400" b="0" i="0" baseline="30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07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The two answers are equivalent: −2(−3)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−2(−3)(−3)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6(−3)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n−1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solve some non-homogeneous recurrence relations by back substitution (iteration)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g(n):</a:t>
            </a:r>
          </a:p>
        </p:txBody>
      </p:sp>
      <p:pic>
        <p:nvPicPr>
          <p:cNvPr id="5" name="Picture 4" descr="2fae2e687e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2850000"/>
            <a:ext cx="1581912" cy="5608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370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is given instead of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:</a:t>
            </a:r>
          </a:p>
        </p:txBody>
      </p:sp>
      <p:pic>
        <p:nvPicPr>
          <p:cNvPr id="7" name="Picture 6" descr="ec7e2242b6b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" y="4100000"/>
            <a:ext cx="1581912" cy="5608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a solution to the recurrence relation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n,  n ≥ 1,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165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+ 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20000" y="198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(u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+ (n − 1)) + n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6800000" y="1980000"/>
            <a:ext cx="90000" cy="3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910000" y="1965000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Replace n by n − 1 in the relation, then substitute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0000" y="231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0000" y="2640000"/>
            <a:ext cx="468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+ 1 + 2 + … + n</a:t>
            </a:r>
          </a:p>
        </p:txBody>
      </p:sp>
      <p:pic>
        <p:nvPicPr>
          <p:cNvPr id="15" name="Picture 14" descr="333e34fa6b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000" y="2970000"/>
            <a:ext cx="1987296" cy="530352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6800000" y="2940352"/>
            <a:ext cx="90000" cy="5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10000" y="3035352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0, and the sum of the first n integers</a:t>
            </a:r>
          </a:p>
        </p:txBody>
      </p:sp>
      <p:pic>
        <p:nvPicPr>
          <p:cNvPr id="18" name="Picture 17" descr="ef76f567d59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640352"/>
            <a:ext cx="2599944" cy="475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Use the formula for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g(n), then standard results for sums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Σ r = ½n(n + 1)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Σ 1 = n</a:t>
            </a:r>
          </a:p>
        </p:txBody>
      </p:sp>
      <p:pic>
        <p:nvPicPr>
          <p:cNvPr id="5" name="Picture 4" descr="2fae2e687e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3300000"/>
            <a:ext cx="1581912" cy="5608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following recurrence relations.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+ 2n + 1,  n ≥ 1,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7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+ 5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∈ ℕ,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</a:t>
            </a:r>
          </a:p>
        </p:txBody>
      </p:sp>
      <p:pic>
        <p:nvPicPr>
          <p:cNvPr id="7" name="Picture 6" descr="d621097fa9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950000"/>
            <a:ext cx="3041904" cy="493776"/>
          </a:xfrm>
          <a:prstGeom prst="rect">
            <a:avLst/>
          </a:prstGeom>
        </p:spPr>
      </p:pic>
      <p:pic>
        <p:nvPicPr>
          <p:cNvPr id="8" name="Picture 7" descr="dba9d3d7b04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0000" y="2483776"/>
            <a:ext cx="1542288" cy="4937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50000" y="3017552"/>
            <a:ext cx="43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7 + n(n + 1) + 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0000" y="3347552"/>
            <a:ext cx="43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 i="0">
                <a:solidFill>
                  <a:srgbClr val="FF0000"/>
                </a:solidFill>
                <a:latin typeface="Calibri"/>
              </a:rPr>
              <a:t>u</a:t>
            </a:r>
            <a:r>
              <a:rPr sz="16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 = n</a:t>
            </a:r>
            <a:r>
              <a:rPr sz="1600" b="1" i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600" b="1" i="0">
                <a:solidFill>
                  <a:srgbClr val="FF0000"/>
                </a:solidFill>
                <a:latin typeface="Calibri"/>
              </a:rPr>
              <a:t> + 2n + 7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967552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Check: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+ 3 = 10, and 1 + 2 + 7 =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the initial condition is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, either work back to find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, or start the sum at r = 2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Σ 5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r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is a geometric series with first term 5 and common ratio 5</a:t>
            </a:r>
          </a:p>
        </p:txBody>
      </p:sp>
      <p:pic>
        <p:nvPicPr>
          <p:cNvPr id="5" name="Picture 4" descr="89a60aea79f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00" y="3300000"/>
            <a:ext cx="1341120" cy="4785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following recurrence relations.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+ 2n + 1,  n ≥ 1,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7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+ 5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n ∈ ℕ,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5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Calibri"/>
              </a:rPr>
              <a:t>b)  Method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00000" y="2280000"/>
            <a:ext cx="48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− 5</a:t>
            </a:r>
            <a:r>
              <a:rPr sz="13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−2</a:t>
            </a:r>
          </a:p>
        </p:txBody>
      </p:sp>
      <p:pic>
        <p:nvPicPr>
          <p:cNvPr id="9" name="Picture 8" descr="8994f752edd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2580000"/>
            <a:ext cx="3742944" cy="4663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3086344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Calibri"/>
              </a:rPr>
              <a:t>Method 2</a:t>
            </a:r>
          </a:p>
        </p:txBody>
      </p:sp>
      <p:pic>
        <p:nvPicPr>
          <p:cNvPr id="11" name="Picture 10" descr="3ca130a3ec6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3416344"/>
            <a:ext cx="3806952" cy="472440"/>
          </a:xfrm>
          <a:prstGeom prst="rect">
            <a:avLst/>
          </a:prstGeom>
        </p:spPr>
      </p:pic>
      <p:pic>
        <p:nvPicPr>
          <p:cNvPr id="12" name="Picture 11" descr="78f338c0efd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3928784"/>
            <a:ext cx="1688592" cy="4511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519888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Check: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25/4 − 13/4 =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To solve 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= au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+ g(n):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C.F.: general solution of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au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i.e. ca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P.S.: choose a form, substitute and find the coefficients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General solution: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C.F. + P.S.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Use the initial condition to find c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000" y="28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g(n)</a:t>
            </a:r>
          </a:p>
        </p:txBody>
      </p:sp>
      <p:sp>
        <p:nvSpPr>
          <p:cNvPr id="6" name="Rectangle 5"/>
          <p:cNvSpPr/>
          <p:nvPr/>
        </p:nvSpPr>
        <p:spPr>
          <a:xfrm>
            <a:off x="1950000" y="28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Form of P.S.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00000" y="30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a ≠ 1</a:t>
            </a:r>
          </a:p>
        </p:txBody>
      </p:sp>
      <p:sp>
        <p:nvSpPr>
          <p:cNvPr id="8" name="Rectangle 7"/>
          <p:cNvSpPr/>
          <p:nvPr/>
        </p:nvSpPr>
        <p:spPr>
          <a:xfrm>
            <a:off x="1950000" y="30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</a:t>
            </a:r>
          </a:p>
        </p:txBody>
      </p:sp>
      <p:sp>
        <p:nvSpPr>
          <p:cNvPr id="9" name="Rectangle 8"/>
          <p:cNvSpPr/>
          <p:nvPr/>
        </p:nvSpPr>
        <p:spPr>
          <a:xfrm>
            <a:off x="300000" y="33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a ≠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50000" y="33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 + 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0000" y="35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000">
                <a:solidFill>
                  <a:srgbClr val="000000"/>
                </a:solidFill>
                <a:latin typeface="Calibri"/>
              </a:rPr>
              <a:t>, p ≠ 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50000" y="35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λp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38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ka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50000" y="38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λna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0000" y="40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p, a =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50000" y="405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0000" y="43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pn + q, a =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50000" y="4300000"/>
            <a:ext cx="16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>
                <a:solidFill>
                  <a:srgbClr val="000000"/>
                </a:solidFill>
                <a:latin typeface="Calibri"/>
              </a:rPr>
              <a:t>λn</a:t>
            </a:r>
            <a:r>
              <a:rPr sz="100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>
                <a:solidFill>
                  <a:srgbClr val="000000"/>
                </a:solidFill>
                <a:latin typeface="Calibri"/>
              </a:rPr>
              <a:t> + μn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0000" y="4650000"/>
            <a:ext cx="3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P.S. satisfies the recurrence relation, but not necessarily the initial condition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recurrence relation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+ 2n,  n ∈ ℤ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+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15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C.F.: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⇒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c(3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0000" y="18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P.S.:  try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λn + μ</a:t>
            </a:r>
          </a:p>
        </p:txBody>
      </p:sp>
      <p:sp>
        <p:nvSpPr>
          <p:cNvPr id="23" name="Right Brace 22"/>
          <p:cNvSpPr/>
          <p:nvPr/>
        </p:nvSpPr>
        <p:spPr>
          <a:xfrm>
            <a:off x="6200000" y="185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10000" y="1820000"/>
            <a:ext cx="2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g(n) = 2n is of the form pn + q, so include a constant 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00000" y="2150000"/>
            <a:ext cx="47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λn + μ = 3(λ(n − 1) + μ) + 2n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00000" y="2430000"/>
            <a:ext cx="47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λn + μ = 3λn − 3λ + 3μ + 2n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00000" y="2710000"/>
            <a:ext cx="47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0 = (2λ + 2)n + (2μ − 3λ)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00000" y="2990000"/>
            <a:ext cx="47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2λ + 2 = 0  and  2μ − 3λ = 0  ⇒  λ = −1,  μ = −3/2</a:t>
            </a:r>
          </a:p>
        </p:txBody>
      </p:sp>
      <p:sp>
        <p:nvSpPr>
          <p:cNvPr id="29" name="Right Brace 28"/>
          <p:cNvSpPr/>
          <p:nvPr/>
        </p:nvSpPr>
        <p:spPr>
          <a:xfrm>
            <a:off x="8000000" y="2710000"/>
            <a:ext cx="90000" cy="5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10000" y="2820000"/>
            <a:ext cx="8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Equate coefficients: true for all 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00000" y="3290000"/>
            <a:ext cx="47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P.S.: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−n − 3/2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0000" y="36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General solution: 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c(3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− n − 3/2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39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  ⇒  3 = 3c − 1 − 3/2  ⇒  c = 11/6</a:t>
            </a:r>
          </a:p>
        </p:txBody>
      </p:sp>
      <p:pic>
        <p:nvPicPr>
          <p:cNvPr id="34" name="Picture 33" descr="46d34d079b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000" y="4250000"/>
            <a:ext cx="1810512" cy="4572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00000" y="47972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Check: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3(3) + 4 = 13 and (11/6)(9) − 2 − 3/2 = 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00000" y="1000000"/>
            <a:ext cx="5100000" cy="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Tower of Hanoi puzzle: transfer a pile of disks from one peg to another using an intermediate peg. Only one disk at a time can be moved; a disk can only be moved if it is the top disk on a pile; a larger disk can never be placed on a smaller one.</a:t>
            </a:r>
          </a:p>
        </p:txBody>
      </p:sp>
      <p:pic>
        <p:nvPicPr>
          <p:cNvPr id="5" name="Picture 4" descr="hano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00" y="1050000"/>
            <a:ext cx="2500000" cy="13992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6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minimum number of moves needed to transfer two disks from one peg to another.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Show that three disks can be transferred from one peg to another in 7 moves.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0000" y="36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a)  3 moves: disk 1 A to B, disk 2 A to C, then disk 1 B to 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050000"/>
            <a:ext cx="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0000" y="20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Move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00000" y="20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000" y="20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From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00000" y="20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00000" y="23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00000" y="23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000" y="23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00000" y="23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00000" y="26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00000" y="26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000" y="26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00000" y="26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00000" y="29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00000" y="29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000" y="29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200000" y="29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00000" y="32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00000" y="32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000" y="32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200000" y="32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00000" y="35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00000" y="35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000" y="35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200000" y="35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400000" y="38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00000" y="38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00000" y="38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200000" y="38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400000" y="4150000"/>
            <a:ext cx="12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00000" y="41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00000" y="41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200000" y="415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00000" y="4550000"/>
            <a:ext cx="36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After move 4, disk 3 is on B with disks 1 and 2 on C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00000" y="4950000"/>
            <a:ext cx="36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All three disks are on B after 7 moves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41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Solving First-Order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00000" y="1000000"/>
            <a:ext cx="5100000" cy="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Tower of Hanoi puzzle: transfer a pile of disks from one peg to another using an intermediate peg. Only one disk at a time can be moved; a disk can only be moved if it is the top disk on a pile; a larger disk can never be placed on a smaller one.</a:t>
            </a:r>
          </a:p>
        </p:txBody>
      </p:sp>
      <p:pic>
        <p:nvPicPr>
          <p:cNvPr id="5" name="Picture 4" descr="hano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00" y="1050000"/>
            <a:ext cx="2500000" cy="13992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60000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Explain why the minimum number of moves,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needed to transfer n disks satisfies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+ 1, with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d)  Solve this recurrence relation for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e)  Hence determine the minimum number of moves needed to transfer 15 disks.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050000"/>
            <a:ext cx="5100000" cy="750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Before moving the largest disk (disk n), all the other n − 1 disks must be moved onto one peg, say C: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moves.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Then move disk n to peg B: 1 move.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Then move the other n − 1 disks onto disk n: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moves.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80056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d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d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+ 1 + d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2d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+ 1;  one disk takes one move, so d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21056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d)  C.F.: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c(2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).   P.S.: try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λ:  λ = 2λ + 1  ⇒  λ = −1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351056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General solution: 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c(2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− 1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30000" y="3810560"/>
            <a:ext cx="477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d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1  ⇒  1 = 2c − 1  ⇒  c = 1,  so  d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2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− 1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22056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FF0000"/>
                </a:solidFill>
                <a:latin typeface="Calibri"/>
              </a:rPr>
              <a:t>e)  d</a:t>
            </a:r>
            <a:r>
              <a:rPr sz="1300" b="1" i="0" baseline="-25000">
                <a:solidFill>
                  <a:srgbClr val="FF0000"/>
                </a:solidFill>
                <a:latin typeface="Calibri"/>
              </a:rPr>
              <a:t>15</a:t>
            </a:r>
            <a:r>
              <a:rPr sz="1300" b="1" i="0">
                <a:solidFill>
                  <a:srgbClr val="FF0000"/>
                </a:solidFill>
                <a:latin typeface="Calibri"/>
              </a:rPr>
              <a:t> = 2</a:t>
            </a:r>
            <a:r>
              <a:rPr sz="1300" b="1" i="0" baseline="30000">
                <a:solidFill>
                  <a:srgbClr val="FF0000"/>
                </a:solidFill>
                <a:latin typeface="Calibri"/>
              </a:rPr>
              <a:t>15</a:t>
            </a:r>
            <a:r>
              <a:rPr sz="1300" b="1" i="0">
                <a:solidFill>
                  <a:srgbClr val="FF0000"/>
                </a:solidFill>
                <a:latin typeface="Calibri"/>
              </a:rPr>
              <a:t> − 1 = 32 767 moves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