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Complex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transformation maps z = x + iy in the z-plane to w = u + iv in the w-plane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Make z the subject, then substitute into the equation of the locus of z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 = z + a + ib: translation by vector (a, b)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 = kz (k real): enlargement, scale factor k, centre O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 = iz: rotation through π/2 anticlockwise about O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 = kz + a + ib: enlargement, scale factor k, then translation (a, b)</a:t>
            </a:r>
          </a:p>
        </p:txBody>
      </p:sp>
      <p:pic>
        <p:nvPicPr>
          <p:cNvPr id="5" name="Picture 4" descr="ex6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4450000"/>
            <a:ext cx="1400000" cy="13085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615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The locus of P in the z-plane: |z| =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10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point P represents z on an Argand diagram, where |z| = 2. T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T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and T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represent transformations from the z-plane, where z = x + iy, to the w-plane, where w = u + iv. Describe the locus of the image of P under the transformations: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T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 w = z − 2 + 4i       b)  T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 w = 3z       c)  T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: w = ½z +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150000"/>
            <a:ext cx="164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393840"/>
            <a:ext cx="1640000" cy="64578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w + 2 − 4i = z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 + 2 − 4i| = |z|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 + 2 − 4i| =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039625"/>
            <a:ext cx="1640000" cy="44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Circle, centre (−2, 4), radius 2</a:t>
            </a:r>
          </a:p>
        </p:txBody>
      </p:sp>
      <p:pic>
        <p:nvPicPr>
          <p:cNvPr id="11" name="Picture 10" descr="ex6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000" y="4100000"/>
            <a:ext cx="1182436" cy="135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5550000"/>
            <a:ext cx="164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Translation by vector (−2, 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0000" y="2150000"/>
            <a:ext cx="164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00000" y="2393840"/>
            <a:ext cx="1640000" cy="64578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|w| = |3z|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|w| = |3||z|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|w| = 3(2) = 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0000" y="3039625"/>
            <a:ext cx="1640000" cy="44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Circle, centre (0, 0), radius 6</a:t>
            </a:r>
          </a:p>
        </p:txBody>
      </p:sp>
      <p:pic>
        <p:nvPicPr>
          <p:cNvPr id="16" name="Picture 15" descr="ex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000" y="4100000"/>
            <a:ext cx="1442572" cy="135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00000" y="5550000"/>
            <a:ext cx="164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Enlargement, scale factor 3, centre 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0000" y="2150000"/>
            <a:ext cx="164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0000" y="2393840"/>
            <a:ext cx="1640000" cy="64578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w − i = ½z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 − i| = ½|z|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 − i| = ½(2) =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0000" y="3039625"/>
            <a:ext cx="1640000" cy="44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Circle, centre (0, 1), radius 1</a:t>
            </a:r>
          </a:p>
        </p:txBody>
      </p:sp>
      <p:pic>
        <p:nvPicPr>
          <p:cNvPr id="21" name="Picture 20" descr="ex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000" y="4100000"/>
            <a:ext cx="1671855" cy="135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00000" y="5550000"/>
            <a:ext cx="164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Enlargement, scale factor ½, centre O, then translation (0, 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To find the image of a half-line, make z the subject and use the arg rules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arg(z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= arg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arg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arg(−i) = −π/2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 = iz − 1 is a rotation through π/2 anticlockwise about O, followed by a translation by (−1, 0)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 the half-line from −2 at angle π/4 becomes a half-line from −1 − 2i at angle 3π/4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 the transformation w = iz − 1, find the locus of w when z lies on the half-line</a:t>
            </a:r>
          </a:p>
        </p:txBody>
      </p:sp>
      <p:pic>
        <p:nvPicPr>
          <p:cNvPr id="6" name="Picture 5" descr="2f1a35f3dc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250000"/>
            <a:ext cx="981455" cy="313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 = iz − 1  ⇒  iz = w + 1  ⇒  z = (w + 1)/i = −iw −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199384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arg(−iw − i + 2) = π/4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800000" y="1993840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10000" y="193576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Substitute −iw − i for 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223768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arg(−i(w + 1 + 2i)) = π/4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800000" y="2237680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10000" y="217960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Take out a factor of −i: −i × 2i =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00000" y="248152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arg(−i) + arg(w + 1 + 2i) = π/4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00000" y="2725360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−π/2 + arg(w + 1 + 2i) = π/4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00000" y="2969200"/>
            <a:ext cx="48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FF0000"/>
                </a:solidFill>
                <a:latin typeface="Calibri"/>
              </a:rPr>
              <a:t>arg(w + 1 + 2i) = 3π/4</a:t>
            </a:r>
          </a:p>
        </p:txBody>
      </p:sp>
      <p:pic>
        <p:nvPicPr>
          <p:cNvPr id="17" name="Picture 16" descr="ex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000" y="3449200"/>
            <a:ext cx="2800000" cy="17034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00000" y="5549200"/>
            <a:ext cx="51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A half-line from (−1, −2), not including (−1, −2), at an angle of 3π/4 to the positive u direction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Cartesian equation in the w-plane uses u and v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|z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 = |z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||z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|, so |z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 = |z|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a line such as x = 1, write z = 1 + iy and find u and v in terms of the parameter 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eliminate 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transformation from the z-plane to the w-plane is given by w = z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where z = x + iy and w = u + iv. Describe the locus of w and give its Cartesian equation when z lies on: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a circle with equation 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16        b)  the line with equation x 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950000"/>
            <a:ext cx="29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|z| =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193840"/>
            <a:ext cx="26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|w| = |z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| = |z||z| = 4 × 4 =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2437680"/>
            <a:ext cx="2600000" cy="46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Circle, centre (0, 0), radius 16: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u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+ v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256</a:t>
            </a:r>
          </a:p>
        </p:txBody>
      </p:sp>
      <p:pic>
        <p:nvPicPr>
          <p:cNvPr id="9" name="Picture 8" descr="ex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00" y="3900000"/>
            <a:ext cx="1600000" cy="12472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2978680"/>
            <a:ext cx="29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z = 1 + iy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222520"/>
            <a:ext cx="26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 = (1 + iy)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(1 −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+ 2yi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3466360"/>
            <a:ext cx="26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 = 1 − y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and  v = 2y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00000" y="3710200"/>
            <a:ext cx="26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= v/2, so u = 1 − v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00000" y="3954040"/>
            <a:ext cx="2600000" cy="46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v</a:t>
            </a:r>
            <a:r>
              <a:rPr sz="1200" b="0" i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4 − 4u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 parabola, symmetrical about the real axis, vertex (1, 0)</a:t>
            </a:r>
          </a:p>
        </p:txBody>
      </p:sp>
      <p:pic>
        <p:nvPicPr>
          <p:cNvPr id="15" name="Picture 14" descr="ex8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000" y="3900000"/>
            <a:ext cx="1550000" cy="1991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Möbius transformations have the form</a:t>
            </a:r>
          </a:p>
        </p:txBody>
      </p:sp>
      <p:pic>
        <p:nvPicPr>
          <p:cNvPr id="5" name="Picture 4" descr="4d6e173ce01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00" y="1400000"/>
            <a:ext cx="917448" cy="448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050000"/>
            <a:ext cx="3300000" cy="2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where a, b, c, d ∈ ℂ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They map circles and lines to circles or lines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Rearrange to make z the subject, then substitute into the equation of the z locus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|z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/z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| = |z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|/|z</a:t>
            </a:r>
            <a:r>
              <a:rPr sz="1100" b="1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|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|w − w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 = |w − w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| is the perpendicular bisector of w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and w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transformation T from the z-plane, where z = x + iy, to the w-plane, where w = u + iv, is given by</a:t>
            </a:r>
          </a:p>
        </p:txBody>
      </p:sp>
      <p:pic>
        <p:nvPicPr>
          <p:cNvPr id="8" name="Picture 7" descr="c7d4637801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1430000"/>
            <a:ext cx="1536192" cy="3870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19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the image, under T, of the circle |z| = 1 in the z-plane is a line l in the w-plane.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Sketch l on an Argand diagram.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450000"/>
            <a:ext cx="3000000" cy="62483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w(z + 1) = 5iz + i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wz − 5iz = i − w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z(w − 5i) = i − w</a:t>
            </a:r>
          </a:p>
        </p:txBody>
      </p:sp>
      <p:pic>
        <p:nvPicPr>
          <p:cNvPr id="11" name="Picture 10" descr="354d7f9aba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3074830"/>
            <a:ext cx="2231136" cy="4114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50000" y="3526310"/>
            <a:ext cx="2750000" cy="223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|w − 5i| = |i − w| = |−1||w − i| = |w − i|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50000" y="3749830"/>
            <a:ext cx="2750000" cy="46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Perpendicular bisector of (0, 1) and (0, 5):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line l is  v = 3</a:t>
            </a:r>
          </a:p>
        </p:txBody>
      </p:sp>
      <p:pic>
        <p:nvPicPr>
          <p:cNvPr id="14" name="Picture 13" descr="ex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0000" y="2600000"/>
            <a:ext cx="1950000" cy="18412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a circle in the z-plane such as x</a:t>
            </a:r>
            <a:r>
              <a:rPr sz="11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+ y</a:t>
            </a:r>
            <a:r>
              <a:rPr sz="11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1" i="0">
                <a:solidFill>
                  <a:srgbClr val="000000"/>
                </a:solidFill>
                <a:latin typeface="Calibri"/>
              </a:rPr>
              <a:t> = 4, write it as |z| = 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Rearrange the transformation to make z the subject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Take the modulus of both sides and use |z| = 2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you get |w − a| = k|w − b| with k ≠ 1, the image is a circle (section 3.1)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transformation T from the z-plane to the w-plane is given by</a:t>
            </a:r>
          </a:p>
        </p:txBody>
      </p:sp>
      <p:pic>
        <p:nvPicPr>
          <p:cNvPr id="6" name="Picture 5" descr="355abdc267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300000"/>
            <a:ext cx="1530096" cy="3870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the image, under T, of the circle with equation 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 in the z-plane is a circle C in the w-plane. State the centre and radius of 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400000"/>
            <a:ext cx="5100000" cy="67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w(z + 1) = 3z − 2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wz + w = 3z − 2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 + 2 = 3z − wz = z(3 − w)</a:t>
            </a:r>
          </a:p>
        </p:txBody>
      </p:sp>
      <p:pic>
        <p:nvPicPr>
          <p:cNvPr id="9" name="Picture 8" descr="11737d6052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3074360"/>
            <a:ext cx="777240" cy="405384"/>
          </a:xfrm>
          <a:prstGeom prst="rect">
            <a:avLst/>
          </a:prstGeom>
        </p:spPr>
      </p:pic>
      <p:pic>
        <p:nvPicPr>
          <p:cNvPr id="10" name="Picture 9" descr="146e62265a7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519744"/>
            <a:ext cx="1847088" cy="472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00000" y="4032184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|w + 2| = 2|3 − w| = 2|−1||w − 3| = 2|w − 3|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426024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This is of the form |w − a| = k|w − b| with k = 2, so its image is a circle. Now find its Cartesian equation...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|w − a| = k|w − b|, k ≠ 1, is a circle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w = u + iv, square both sides, then complete the square to find the centre and radius</a:t>
            </a:r>
          </a:p>
        </p:txBody>
      </p:sp>
      <p:pic>
        <p:nvPicPr>
          <p:cNvPr id="5" name="Picture 4" descr="ex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3300000"/>
            <a:ext cx="2700000" cy="21068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transformation T from the z-plane to the w-plane is given by</a:t>
            </a:r>
          </a:p>
        </p:txBody>
      </p:sp>
      <p:pic>
        <p:nvPicPr>
          <p:cNvPr id="7" name="Picture 6" descr="355abdc267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1300000"/>
            <a:ext cx="1530096" cy="3870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7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the image, under T, of the circle with equation x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+ y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= 4 in the z-plane is a circle C in the w-plane. State the centre and radius of C.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4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|w + 2| = 2|w − 3|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64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|(u + 2) + iv| = 2|(u − 3) + iv|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288768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(u + 2)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v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4[(u − 3)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v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]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100000" y="2887680"/>
            <a:ext cx="90000" cy="2438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210000" y="282960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Square both sides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13152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+ 4u + 4 + v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4u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− 24u + 36 + 4v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37536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3u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− 28u + 3v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+ 32 = 0</a:t>
            </a:r>
          </a:p>
        </p:txBody>
      </p:sp>
      <p:pic>
        <p:nvPicPr>
          <p:cNvPr id="16" name="Picture 15" descr="4f36d62cac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619200"/>
            <a:ext cx="1709928" cy="377952"/>
          </a:xfrm>
          <a:prstGeom prst="rect">
            <a:avLst/>
          </a:prstGeom>
        </p:spPr>
      </p:pic>
      <p:pic>
        <p:nvPicPr>
          <p:cNvPr id="17" name="Picture 16" descr="a0a70136c9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4037152"/>
            <a:ext cx="2459736" cy="411480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7100000" y="4037152"/>
            <a:ext cx="90000" cy="4114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10000" y="406289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Complete the square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4488632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FF0000"/>
                </a:solidFill>
                <a:latin typeface="Calibri"/>
              </a:rPr>
              <a:t>C has centre (14/3, 0) and radius 10/3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z lies on the real axis means Im(z) =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Make z the subject, write w = u + iv, then multiply the numerator and denominator by the complex conjugate of the denominator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set the imaginary part equal to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transformation T of the z-plane to the w-plane is given by</a:t>
            </a:r>
          </a:p>
        </p:txBody>
      </p:sp>
      <p:pic>
        <p:nvPicPr>
          <p:cNvPr id="6" name="Picture 5" descr="cde6d6469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280000"/>
            <a:ext cx="1298448" cy="374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3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as z lies on the real axis in the z-plane, then w lies on a line l in the w-plane. Sketch l on an Argand diagram.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350000"/>
            <a:ext cx="5100000" cy="67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w(1 − z) = iz − 2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 − wz = iz − 2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 + 2 = z(w + i)</a:t>
            </a:r>
          </a:p>
        </p:txBody>
      </p:sp>
      <p:pic>
        <p:nvPicPr>
          <p:cNvPr id="9" name="Picture 8" descr="fc382ed6f90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024360"/>
            <a:ext cx="2791968" cy="441960"/>
          </a:xfrm>
          <a:prstGeom prst="rect">
            <a:avLst/>
          </a:prstGeom>
        </p:spPr>
      </p:pic>
      <p:pic>
        <p:nvPicPr>
          <p:cNvPr id="10" name="Picture 9" descr="2f3d4e837d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506320"/>
            <a:ext cx="3246120" cy="463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4159616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Multiply out the numerator: the i terms are −i(u + 2)(v + 1) + iuv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Transformations of the Complex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Equate the imaginary parts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z = x + 0i, so the imaginary part of the expression for z must be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Plot v against u: the result is a straight line</a:t>
            </a:r>
          </a:p>
        </p:txBody>
      </p:sp>
      <p:pic>
        <p:nvPicPr>
          <p:cNvPr id="5" name="Picture 4" descr="ex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00" y="3700000"/>
            <a:ext cx="2700000" cy="17335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transformation T of the z-plane to the w-plane is given by</a:t>
            </a:r>
          </a:p>
        </p:txBody>
      </p:sp>
      <p:pic>
        <p:nvPicPr>
          <p:cNvPr id="7" name="Picture 6" descr="cde6d64696a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000" y="1280000"/>
            <a:ext cx="1298448" cy="374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73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Show that as z lies on the real axis in the z-plane, then w lies on a line l in the w-plane. Sketch l on an Argand diagram.</a:t>
            </a:r>
          </a:p>
        </p:txBody>
      </p:sp>
      <p:pic>
        <p:nvPicPr>
          <p:cNvPr id="9" name="Picture 8" descr="0fc83e86e31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350000"/>
            <a:ext cx="2828544" cy="4632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00000" y="2853296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uv − (u + 2)(v + 1)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097136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uv − uv − u − 2v − 2 =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3340976"/>
            <a:ext cx="48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2v = −u − 2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00000" y="3584816"/>
            <a:ext cx="48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FF0000"/>
                </a:solidFill>
                <a:latin typeface="Calibri"/>
              </a:rPr>
              <a:t>l:  v = −½u − 1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064816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The line cuts the axes at (−2, 0) and (0, −1). (Strictly, the point w = −i is never reached: it would need z to be infinite)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