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Complex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Loci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|z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| = r is a circle with centre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and radius 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|z −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 = |z −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 is the perpendicular bisector of the line segment joining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and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|z − a| = k|z − b|, where k &gt; 0 and k ≠ 1, is a circle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z = x + iy and find the Cartesian equation, then complete the square to find the centre and radius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Given that |z − 6| = 2|z + 6 − 9i|,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use algebra to show that the locus of z is a circle, stating its centre and its radius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sketch the locus of z on an Argand diagram.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900000"/>
            <a:ext cx="510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 |x + iy − 6| = 2|x + iy + 6 − 9i|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000" y="2135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|(x − 6) + iy| = 2|(x + 6) + i(y − 9)|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370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(x − 6)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4[(x + 6)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(y − 9)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605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− 12x + 36 + 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+ 48x + 144 + 4y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− 72y + 324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0000" y="2840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3x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+ 60x + 3y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− 72y + 432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30000" y="3075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+ 20x + 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− 24y + 144 =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30000" y="3310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(x + 10)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− 100 + (y − 12)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− 144 + 144 =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0000" y="3545000"/>
            <a:ext cx="4770000" cy="23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(x + 10)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(y − 12)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100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050000" y="2135000"/>
            <a:ext cx="90000" cy="47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60000" y="2190000"/>
            <a:ext cx="15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Group real and imaginary parts, then square: |a + ib|² = a² + b²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7050000" y="3310000"/>
            <a:ext cx="90000" cy="23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60000" y="32475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Complete the square for x and for 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30000" y="378000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the locus of z is a circle with centre (−10, 12) and radius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414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 See the sketch:  the circle touches the Im axis at 12i and passes through −10 + 2i</a:t>
            </a:r>
          </a:p>
        </p:txBody>
      </p:sp>
      <p:pic>
        <p:nvPicPr>
          <p:cNvPr id="20" name="Picture 19" descr="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3750000"/>
            <a:ext cx="2900000" cy="25221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00000" y="461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A(6, 0) and B(−6, 9): every point P on the circle has AP = 2BP. One of A and B is always inside the circle, the other outside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4" grpId="0" animBg="1"/>
      <p:bldP spid="15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3" grpId="0" animBg="1"/>
      <p:bldP spid="18" grpId="0" animBg="1"/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Loci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arg(z −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) = θ is a half-line from 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(not included) at angle θ to the positive real direction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arg((z − a)/(z − b)) = θ, θ &gt; 0, is an arc of a circle from A(a) to B(b), drawn anticlockwise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θ &lt; π/2: major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θ = π/2: semicircle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θ &gt; π/2: minor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endpoints A and B are not included (open circles)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uses “angles in the same segment are equal”</a:t>
            </a:r>
          </a:p>
        </p:txBody>
      </p:sp>
      <p:pic>
        <p:nvPicPr>
          <p:cNvPr id="5" name="Picture 4" descr="824790e69e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000000"/>
            <a:ext cx="2157984" cy="374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480000"/>
            <a:ext cx="51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sketch the locus of P(x, y) which is represented by z on an Argand diagram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find the Cartesian equation of this locus.</a:t>
            </a:r>
          </a:p>
        </p:txBody>
      </p:sp>
      <p:pic>
        <p:nvPicPr>
          <p:cNvPr id="7" name="Picture 6" descr="2e2901a74d0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00000"/>
            <a:ext cx="2767584" cy="350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49052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Let arg(z − 6) = α and arg(z − 2) = β, so α − β = π/4</a:t>
            </a:r>
          </a:p>
        </p:txBody>
      </p:sp>
      <p:pic>
        <p:nvPicPr>
          <p:cNvPr id="9" name="Picture 8" descr="ex2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80520"/>
            <a:ext cx="2500000" cy="17954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000" y="2850520"/>
            <a:ext cx="24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 lies on both half-lines.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Exterior angle of triangle ABP: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∠BPA + β = α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so ∠BPA = α − β = π/4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000" y="4200520"/>
            <a:ext cx="24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∠BPA is always π/4, so P moves on an arc of a circle through A and B</a:t>
            </a:r>
          </a:p>
        </p:txBody>
      </p:sp>
      <p:pic>
        <p:nvPicPr>
          <p:cNvPr id="12" name="Picture 11" descr="ex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00" y="4750000"/>
            <a:ext cx="2600000" cy="17136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515052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π/4 &lt; π/2, so P lies on the major arc, anticlockwise from A(6, 0) to B(2, 0), not including A and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Loci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Method 1: geometric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angle at the centre is twice the angle at the circumference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Use the isosceles triangle ACB to find the centre C and radius 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locus is only an arc, so give a condition on x or y</a:t>
            </a:r>
          </a:p>
        </p:txBody>
      </p:sp>
      <p:pic>
        <p:nvPicPr>
          <p:cNvPr id="5" name="Picture 4" descr="fa1e2d02bd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000000"/>
            <a:ext cx="4090416" cy="350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6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∠BPA = π/4  ⇒  ∠ACB = 2 × π/4 = π/2</a:t>
            </a:r>
          </a:p>
        </p:txBody>
      </p:sp>
      <p:pic>
        <p:nvPicPr>
          <p:cNvPr id="7" name="Picture 6" descr="ex2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00" y="3700000"/>
            <a:ext cx="2700000" cy="17795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84384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 = CB (radii), so triangle ACB is isosceles: ∠CAB = ∠CBA = π/4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26384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X(4, 0) is the midpoint of AB, ∠CXA = π/2 and ∠XCA = π/4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68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triangle CXA is isosceles:  CX = AX =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92768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is (4, 2)  and  r = AC = √(2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2√2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25152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FF0000"/>
                </a:solidFill>
                <a:latin typeface="Calibri"/>
              </a:rPr>
              <a:t>(x − 4)</a:t>
            </a:r>
            <a:r>
              <a:rPr sz="1400" b="1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400" b="1" i="0">
                <a:solidFill>
                  <a:srgbClr val="FF0000"/>
                </a:solidFill>
                <a:latin typeface="Calibri"/>
              </a:rPr>
              <a:t> + (y − 2)</a:t>
            </a:r>
            <a:r>
              <a:rPr sz="1400" b="1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400" b="1" i="0">
                <a:solidFill>
                  <a:srgbClr val="FF0000"/>
                </a:solidFill>
                <a:latin typeface="Calibri"/>
              </a:rPr>
              <a:t> = 8,   y &gt; 0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7300000" y="3251520"/>
            <a:ext cx="90000" cy="3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10000" y="326152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arc is above the real 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Loci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Method 2: algebraic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z = x + iy and multiply the numerator and denominator by (z − 2)* to find the real and imaginary parts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arg w = θ then 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Im(w)/Re(w) = tan θ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Here θ = π/4, so the real and imaginary parts are equal (and both positive)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still need to think geometrically about which arc you have</a:t>
            </a:r>
          </a:p>
        </p:txBody>
      </p:sp>
      <p:pic>
        <p:nvPicPr>
          <p:cNvPr id="5" name="Picture 4" descr="9c90c236eb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050000"/>
            <a:ext cx="2225040" cy="408432"/>
          </a:xfrm>
          <a:prstGeom prst="rect">
            <a:avLst/>
          </a:prstGeom>
        </p:spPr>
      </p:pic>
      <p:pic>
        <p:nvPicPr>
          <p:cNvPr id="6" name="Picture 5" descr="ef1a3a1c82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000" y="1498432"/>
            <a:ext cx="1929384" cy="478536"/>
          </a:xfrm>
          <a:prstGeom prst="rect">
            <a:avLst/>
          </a:prstGeom>
        </p:spPr>
      </p:pic>
      <p:pic>
        <p:nvPicPr>
          <p:cNvPr id="7" name="Picture 6" descr="545ed22589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00" y="2016968"/>
            <a:ext cx="2746248" cy="4785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595504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arg = π/4, so  Re = Im  (with both positive):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00000" y="2839344"/>
            <a:ext cx="45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− 8x + 12 +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0000" y="3083184"/>
            <a:ext cx="45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− 8x +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− 4y + 12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0000" y="3327024"/>
            <a:ext cx="45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(x − 4)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− 16 + (y − 2)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− 4 + 12 =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0000" y="3570864"/>
            <a:ext cx="45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FF0000"/>
                </a:solidFill>
                <a:latin typeface="Calibri"/>
              </a:rPr>
              <a:t>(x − 4)</a:t>
            </a:r>
            <a:r>
              <a:rPr sz="1400" b="1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400" b="1" i="0">
                <a:solidFill>
                  <a:srgbClr val="FF0000"/>
                </a:solidFill>
                <a:latin typeface="Calibri"/>
              </a:rPr>
              <a:t> + (y − 2)</a:t>
            </a:r>
            <a:r>
              <a:rPr sz="1400" b="1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400" b="1" i="0">
                <a:solidFill>
                  <a:srgbClr val="FF0000"/>
                </a:solidFill>
                <a:latin typeface="Calibri"/>
              </a:rPr>
              <a:t> = 8,   y &gt;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400864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Im &gt; 0 means 4y &gt; 0, so y &gt; 0: the major arc above the real 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Loci in an Argand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θ = π/2 the locus is a semicircle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angle in a semicircle is a right angle, so AB is a diameter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Go anticlockwise from A to B to decide which half of the circle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endpoints are not included, so use a strict inequality at that end of the range</a:t>
            </a:r>
          </a:p>
        </p:txBody>
      </p:sp>
      <p:pic>
        <p:nvPicPr>
          <p:cNvPr id="5" name="Picture 4" descr="3467014793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000000"/>
            <a:ext cx="2798064" cy="338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480000"/>
            <a:ext cx="51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sketch the locus of points z that satisfy the equation on an Argand diagram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hence write down the range of possible values of Re(z).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arg z − arg(z − 4i) = π/2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0000" y="234384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angle at P is π/2, so P lies on a semicircle with diameter from 0 to 4i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0000" y="276384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Anticlockwise from A(0, 0) to B(0, 4): the right-hand half</a:t>
            </a:r>
          </a:p>
        </p:txBody>
      </p:sp>
      <p:pic>
        <p:nvPicPr>
          <p:cNvPr id="10" name="Picture 9" descr="ex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" y="4000000"/>
            <a:ext cx="1900000" cy="20389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30000" y="3063840"/>
            <a:ext cx="477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Centre 2i, radius 2; (0, 0) and (0, 4) not included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30000" y="336384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Check: z = 2 + 2i gives z/(z − 4i) = (2 + 2i)/(2 − 2i) = i, and arg i = π/2 (correct)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88384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 The furthest right point is 2 + 2i, so the largest value of Re(z) is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0000" y="4303840"/>
            <a:ext cx="47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 i="0">
                <a:solidFill>
                  <a:srgbClr val="FF0000"/>
                </a:solidFill>
                <a:latin typeface="Calibri"/>
              </a:rPr>
              <a:t>0 &lt; Re(z) ≤ 2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5600000" y="430384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10000" y="433384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Strict: z = 0 is not on the locus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