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Groups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Isomorphism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Two groups are isomorphic if they contain exactly the same number of elements, and those elements combine under the group operation in exactly the same way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Set up a one-to-one function that maps the elements of one group onto the elements of the other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function preserves the group operation, the groups behave in the same 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Consider these two groups:</a:t>
            </a:r>
          </a:p>
        </p:txBody>
      </p:sp>
      <p:pic>
        <p:nvPicPr>
          <p:cNvPr id="6" name="Picture 5" descr="48bbf4341dd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300000"/>
            <a:ext cx="3392424" cy="3535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8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under composition of permutations, and {0, 1, 2} under addition modulo 3</a:t>
            </a:r>
          </a:p>
        </p:txBody>
      </p:sp>
      <p:sp>
        <p:nvSpPr>
          <p:cNvPr id="8" name="Rectangle 7"/>
          <p:cNvSpPr/>
          <p:nvPr/>
        </p:nvSpPr>
        <p:spPr>
          <a:xfrm>
            <a:off x="4000000" y="220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∘</a:t>
            </a:r>
          </a:p>
        </p:txBody>
      </p:sp>
      <p:sp>
        <p:nvSpPr>
          <p:cNvPr id="9" name="Rectangle 8"/>
          <p:cNvSpPr/>
          <p:nvPr/>
        </p:nvSpPr>
        <p:spPr>
          <a:xfrm>
            <a:off x="4420000" y="220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40000" y="220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α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60000" y="220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00000" y="246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20000" y="246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0000" y="246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α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60000" y="246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β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00000" y="272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α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20000" y="272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α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40000" y="272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β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60000" y="272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00000" y="298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β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20000" y="298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β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840000" y="298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60000" y="298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α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000" y="220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+₃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20000" y="220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40000" y="220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60000" y="220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000" y="246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20000" y="246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240000" y="246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60000" y="246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000" y="272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20000" y="272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240000" y="272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60000" y="272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00000" y="298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20000" y="298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240000" y="298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60000" y="2980000"/>
            <a:ext cx="4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00000" y="3400000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f(i) = 0,   f(α) = 1   and   f(β) = 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00000" y="372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For example, α ∘ β = i and 1 + 2 = 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00000" y="402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f(α) + f(β) = f(α ∘ β)</a:t>
            </a:r>
          </a:p>
        </p:txBody>
      </p:sp>
      <p:sp>
        <p:nvSpPr>
          <p:cNvPr id="43" name="Right Brace 42"/>
          <p:cNvSpPr/>
          <p:nvPr/>
        </p:nvSpPr>
        <p:spPr>
          <a:xfrm>
            <a:off x="6100000" y="402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10000" y="399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Because f(i) = 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00000" y="432000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function preserves the group operation: the two Cayley tables have exactly the same structure.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Isomorphism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Two groups (G, ∗) and (H, ∘) are isomorphic if there exists a mapping f: G → H such that: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f maps all of the elements of G onto all of the elements of 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f is one-to-one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• f preserves structure: f(a ∗ b) = f(a) ∘ f(b)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G ≅ H. f is called an isomorphism from G to H; f⁻¹ is an isomorphism from H to 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Isomorphic groups are considered to be exactly the same for the purposes of group theory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Let (G, ∗) and (H, ∘) be isomorphic groups with identity elements e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and e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H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 respectively, and let f: G → H be an isomorphism from G to H.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Prove that f(e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= e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H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05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∗ 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∘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7" name="Right Brace 6"/>
          <p:cNvSpPr/>
          <p:nvPr/>
        </p:nvSpPr>
        <p:spPr>
          <a:xfrm>
            <a:off x="6800000" y="205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10000" y="20200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By the definition of an isomorphism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47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=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∘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6800000" y="247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10000" y="24400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G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∗ e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G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 = e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289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∘ 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H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∘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6800000" y="289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10000" y="2860000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f(e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G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) ∈ 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331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⇒  (f(e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))⁻¹ ∘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∘ 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H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(f(e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))⁻¹ ∘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 ∘ f(e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3730000"/>
            <a:ext cx="510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⇒  e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H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= f(e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G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5300000" y="3730000"/>
            <a:ext cx="90000" cy="3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10000" y="3700000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Cancel by left-multiplying by the inverse of f(e</a:t>
            </a:r>
            <a:r>
              <a:rPr sz="900" b="0" i="0" baseline="-25000">
                <a:solidFill>
                  <a:srgbClr val="FF0000"/>
                </a:solidFill>
                <a:latin typeface="Calibri"/>
              </a:rPr>
              <a:t>G</a:t>
            </a:r>
            <a:r>
              <a:rPr sz="900" b="0" i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Isomorphism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f: G → H is an isomorphism then, for all a ∈ G and n ∈ ℤ: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f(e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G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) = e</a:t>
            </a:r>
            <a:r>
              <a:rPr sz="1100" b="0" i="0" baseline="-25000">
                <a:solidFill>
                  <a:srgbClr val="000000"/>
                </a:solidFill>
                <a:latin typeface="Calibri"/>
              </a:rPr>
              <a:t>H</a:t>
            </a:r>
            <a:r>
              <a:rPr sz="1100" b="0" i="0">
                <a:solidFill>
                  <a:srgbClr val="000000"/>
                </a:solidFill>
                <a:latin typeface="Calibri"/>
              </a:rPr>
              <a:t>,   f(a⁻¹) = (f(a))⁻¹,   f(aⁿ) = (f(a))ⁿ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Isomorphisms also preserve order and subgroups: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|G| = |H|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if G has k elements of order n, then so does H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if G has k subgroups of order n, then so does H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• if J is a subgroup of G, then H has a subgroup isomorphic to J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So if G is cyclic, then H is cyclic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Cayley tables for two isomorphic groups G and H are shown.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State the identity element of each group.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Describe an isomorphism from G onto H.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00000" y="19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(G, ∗)</a:t>
            </a:r>
          </a:p>
        </p:txBody>
      </p:sp>
      <p:sp>
        <p:nvSpPr>
          <p:cNvPr id="7" name="Rectangle 6"/>
          <p:cNvSpPr/>
          <p:nvPr/>
        </p:nvSpPr>
        <p:spPr>
          <a:xfrm>
            <a:off x="4500000" y="1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4880000" y="1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" name="Rectangle 8"/>
          <p:cNvSpPr/>
          <p:nvPr/>
        </p:nvSpPr>
        <p:spPr>
          <a:xfrm>
            <a:off x="5260000" y="1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40000" y="1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00000" y="21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00000" y="21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80000" y="21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60000" y="21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40000" y="21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00000" y="24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00000" y="24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80000" y="24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60000" y="24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40000" y="24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00000" y="26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00000" y="26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880000" y="26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260000" y="26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40000" y="26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00000" y="29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00000" y="2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880000" y="2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60000" y="2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40000" y="2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400000" y="19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(H, ∘)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00000" y="1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380000" y="1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760000" y="1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140000" y="1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00000" y="21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000000" y="21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380000" y="21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60000" y="21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140000" y="21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00000" y="24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00000" y="24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380000" y="24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760000" y="24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40000" y="24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400000" y="265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000000" y="26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380000" y="26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760000" y="26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40000" y="265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400000" y="2900000"/>
            <a:ext cx="6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00000" y="2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380000" y="2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760000" y="2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140000" y="2900000"/>
            <a:ext cx="38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6" name="Oval 55"/>
          <p:cNvSpPr/>
          <p:nvPr/>
        </p:nvSpPr>
        <p:spPr>
          <a:xfrm>
            <a:off x="3860000" y="2375000"/>
            <a:ext cx="220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360000" y="2125000"/>
            <a:ext cx="2200000" cy="300000"/>
          </a:xfrm>
          <a:prstGeom prst="ellipse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3800000" y="335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In group G, b is the identity.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150000" y="3610000"/>
            <a:ext cx="4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group H, 1 is the identity.</a:t>
            </a:r>
          </a:p>
        </p:txBody>
      </p:sp>
      <p:sp>
        <p:nvSpPr>
          <p:cNvPr id="60" name="Right Brace 59"/>
          <p:cNvSpPr/>
          <p:nvPr/>
        </p:nvSpPr>
        <p:spPr>
          <a:xfrm>
            <a:off x="6600000" y="3350000"/>
            <a:ext cx="90000" cy="5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710000" y="345000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row for the identity matches the top row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00000" y="391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f(b) = 1</a:t>
            </a:r>
          </a:p>
        </p:txBody>
      </p:sp>
      <p:sp>
        <p:nvSpPr>
          <p:cNvPr id="63" name="Right Brace 62"/>
          <p:cNvSpPr/>
          <p:nvPr/>
        </p:nvSpPr>
        <p:spPr>
          <a:xfrm>
            <a:off x="5200000" y="3910000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310000" y="3860000"/>
            <a:ext cx="2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identity must map to the identity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150000" y="4170000"/>
            <a:ext cx="47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f(a) = 3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50000" y="4430000"/>
            <a:ext cx="47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f(c) = 7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150000" y="4690000"/>
            <a:ext cx="47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f(d) = 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800000" y="4950000"/>
            <a:ext cx="5100000" cy="390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Check: a ∗ c = d and 3 ∘ 7 = 5;  c ∗ d = a and 7 ∘ 5 = 3, ...  Try mappings until one preserves the structure of the table.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Isomorphism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You can use the generators of each group to define an isomorphism between two cyclic groups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Once you have defined the mapping, show that it is an isomorphism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To show a mapping is one-to-one, it is enough to show that f(a) = f(b) ⇒ a = b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There is only one cyclic group of any given order. Map corresponding powers of the generators onto each other: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{e, g, g², g³, ..., gⁿ⁻¹}  →  {e, h, h², h³, ..., hⁿ⁻¹}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G and H are cyclic groups with |G| = |H|. Prove that G ≅ 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50000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G and H are both cyclic, so they both contain generators, g and h respectively.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192322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Define a mapping f: G → H as f(gʳ) = hʳ for r ∈ 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22322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f maps all elements of G to all elements of 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46322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g is a generator of G, so {gʳ : r ∈ ℤ} is exactly the elements of G.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 is a generator of H, so {hʳ : r ∈ ℤ} is exactly the elements of 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288644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f is one-to-one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12644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hʲ = hᵏ then j ≡ k (mod n) ⇒ gʲ = gᵏ, where n = |G| = |H|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36644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So f(gʲ) = f(gᵏ) ⇒ gʲ = gᵏ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666440"/>
            <a:ext cx="5100000" cy="24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f preserves structure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90644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f(gʲ ∘ gᵏ) = f(gʲ⁺ᵏ) = hʲ⁺ᵏ = hʲ ∘ hᵏ = f(gʲ) ∘ f(gᵏ)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20644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f is an isomorphism from G onto H, and G ≅ 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Isomorphism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find isomorphisms between finite groups by classifying all possible groups of a given order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the exam you only need to consider groups of order 8 or less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Groups of order 8 or less can be classified entirely by the orders of their elements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There are two different groups of order 4, two of order 6 and five of order 8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do not need to know the names of the groups of order 8</a:t>
            </a:r>
          </a:p>
        </p:txBody>
      </p:sp>
      <p:sp>
        <p:nvSpPr>
          <p:cNvPr id="5" name="Rectangle 4"/>
          <p:cNvSpPr/>
          <p:nvPr/>
        </p:nvSpPr>
        <p:spPr>
          <a:xfrm>
            <a:off x="3800000" y="1000000"/>
            <a:ext cx="5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Order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000000"/>
            <a:ext cx="130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Name</a:t>
            </a:r>
          </a:p>
        </p:txBody>
      </p:sp>
      <p:sp>
        <p:nvSpPr>
          <p:cNvPr id="7" name="Rectangle 6"/>
          <p:cNvSpPr/>
          <p:nvPr/>
        </p:nvSpPr>
        <p:spPr>
          <a:xfrm>
            <a:off x="5650000" y="1000000"/>
            <a:ext cx="3250000" cy="27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Properties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000" y="127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0000" y="127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ℤ₁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50000" y="127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Trivial group: only group of order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00000" y="15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50000" y="153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50000" y="153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Only group of order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00000" y="17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50000" y="179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ℤ₃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50000" y="179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Only group of order 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00000" y="205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50000" y="205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ℤ₄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50000" y="205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Cyclic group of order 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00000" y="231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50000" y="231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Klein four-group, K₄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50000" y="231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Non-cyclic; every element except e has order 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0000" y="257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50000" y="257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ℤ₅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50000" y="257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Cyclic group of order 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00000" y="28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0000" y="283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ℤ₆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50000" y="283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Cyclic group of order 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800000" y="3090000"/>
            <a:ext cx="5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50000" y="3090000"/>
            <a:ext cx="13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S₃, D₆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50000" y="3090000"/>
            <a:ext cx="32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No element of order 6 (permutations of 3 objects, symmetries of an equilateral triangle)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800000" y="343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350000" y="343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ℤ₇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650000" y="343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Cyclic group of order 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00000" y="36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50000" y="369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ℤ₈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50000" y="369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Cyclic group of order 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00000" y="3950000"/>
            <a:ext cx="5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350000" y="3950000"/>
            <a:ext cx="130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D₈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50000" y="3950000"/>
            <a:ext cx="32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No element of order 8; exactly 2 elements of order 4 (symmetries of a square)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800000" y="429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350000" y="429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ℤ₄ × ℤ₂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50000" y="429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No element of order 8; exactly 4 elements of order 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800000" y="455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350000" y="455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ℤ₂ × ℤ₂ × ℤ₂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650000" y="455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Every element except e has order 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800000" y="4810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350000" y="4810000"/>
            <a:ext cx="13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Quaternion group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650000" y="4810000"/>
            <a:ext cx="32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No element of order 8; exactly 6 elements of order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Isomorphism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Problem-solving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Many problems about group isomorphisms are solved by finding the orders of the elements in each group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order of an element in a subgroup must be the same as its order in the group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G has no element of order 4, so it is not cyclic: it must be the Klein four-group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H is finite, so if K ⊂ H is closed under the operation then K is a subgroup of 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group G consists of the elements</a:t>
            </a:r>
          </a:p>
        </p:txBody>
      </p:sp>
      <p:pic>
        <p:nvPicPr>
          <p:cNvPr id="6" name="Picture 5" descr="8bd37ec30eb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000" y="1250000"/>
            <a:ext cx="2904744" cy="3261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70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under matrix multiplication. The set H = {1, 3, 5, 7, 9, 11, 13, 15} forms a group under multiplication modulo 16.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Show that H contains a subgroup that is isomorphic to 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50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Orders of elements in 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73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identity matrix has order 1.</a:t>
            </a:r>
          </a:p>
        </p:txBody>
      </p:sp>
      <p:pic>
        <p:nvPicPr>
          <p:cNvPr id="10" name="Picture 9" descr="aef5568b38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2960000"/>
            <a:ext cx="2767584" cy="3261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00000" y="3380000"/>
            <a:ext cx="51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so these three elements each have order 2. So G is the Klein four-group.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66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1" i="0">
                <a:solidFill>
                  <a:srgbClr val="000000"/>
                </a:solidFill>
                <a:latin typeface="Calibri"/>
              </a:rPr>
              <a:t>Orders of elements in 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389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 is the identity so has order 1.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12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3² ≡₁₆ 5² ≡₁₆ 11² ≡₁₆ 13² ≡₁₆ 9, so none of these have order 2.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435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However 3⁴ ≡₁₆ 5⁴ ≡₁₆ 11⁴ ≡₁₆ 13⁴ ≡₁₆ 1, so 3, 5, 11, 13 all have order 4.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458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7² ≡₁₆ 9² ≡₁₆ 15² ≡₁₆ 1, so 7, 9 and 15 all have order 2.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484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If H has a subgroup isomorphic to G then it must be K = {1, 7, 9, 15}.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5100000"/>
            <a:ext cx="51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Check: 7 × 9 ≡₁₆ 15,  7 × 15 ≡₁₆ 9,  9 × 15 ≡₁₆ 7 (and in reverse order)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5330000"/>
            <a:ext cx="51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so K is closed under ×₁₆, so K is a subgroup of 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5580000"/>
            <a:ext cx="5100000" cy="42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K has three elements of order 2, so K is also the Klein four-group: K ≅ G and K is a subgroup of H, as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Isomorphism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Isomorphic groups must contain exactly the same number of elements of each order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out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Show your working by stating the order of each element, and write a clear 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 = {1, 3, 5, 7, 9, 11, 13, 15} under ×₁₆ (from part a).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Determine whether H is isomorphic to the symmetry group of a square, giving reasons for your answer.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80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symmetry group of a square, D₈, consists of: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2100000"/>
            <a:ext cx="4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Identity  (order 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2360000"/>
            <a:ext cx="4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Rotation 90°  (order 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00000" y="2620000"/>
            <a:ext cx="4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Rotation 180°  (order 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0000" y="2880000"/>
            <a:ext cx="4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Rotation 270°  (order 4)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0000" y="3140000"/>
            <a:ext cx="48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Four different reflections  (each of order 2)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6400000" y="2880000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10000" y="2830000"/>
            <a:ext cx="2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Clockwise 270° = anticlockwise 90°: 4 turns to get back to the start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348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D₈ contains exactly 2 elements of order 4.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378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 contains 4 elements of order 4 (3, 5, 11, 13),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404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so H is not isomorphic to D₈.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