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 finite group G has n distinct elements, then the order of G is n, written |G| =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order of an element a, |a|, is the smallest positive integer k such that aᵏ = 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(G, ∗) is finite with a ∈ G, then |a| divides |G|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(G, ∗) is cyclic if and only if there is an element a with |a| = |G|. This a is a generator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Groups with infinitely many elements, such as (ℤ, +), have infinite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Let (G, ∘) be a finite group. Prove that every element in G must have finite order.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|G| = n</a:t>
            </a:r>
          </a:p>
        </p:txBody>
      </p:sp>
      <p:sp>
        <p:nvSpPr>
          <p:cNvPr id="7" name="Right Brace 6"/>
          <p:cNvSpPr/>
          <p:nvPr/>
        </p:nvSpPr>
        <p:spPr>
          <a:xfrm>
            <a:off x="4800000" y="165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910000" y="1610000"/>
            <a:ext cx="2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 is finite, so it has a finite number of elements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93000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a be any element in G, and consider a, a², a³, ..., aⁿ⁺¹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18812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Since G is closed, these values are n + 1 elements of a group with n distinct elements.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64436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at least two of them must be equal, say aʲ = aᵏ, with j &gt; 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90248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Then aʲa⁻ᵏ = aᵏa⁻ᵏ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5600000" y="2902480"/>
            <a:ext cx="90000" cy="27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0000" y="2857480"/>
            <a:ext cx="2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a⁻ᵏ means a⁻¹ ∘ a⁻¹ ∘ ... ∘ a⁻¹ (k times)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17248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aʲ⁻ᵏ = 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347248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|a| ≤ j − k, and must be finite, as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the order of an element, keep combining it with itself until you reach the identity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identity element always has order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Any element of order 2 is self-inverse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an element has order |G|, it generates the group, so the group is cyclic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 each of the following groups, write down the order of the group, and the order of each element in the group.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{1, −1, i, −i} under complex multiplication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{1, 3, 7, 9} under multiplication modulo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The group contains 4 elements so it has order 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0000" y="240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|1| =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0000" y="266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|−1| = 2</a:t>
            </a:r>
          </a:p>
        </p:txBody>
      </p:sp>
      <p:sp>
        <p:nvSpPr>
          <p:cNvPr id="9" name="Right Brace 8"/>
          <p:cNvSpPr/>
          <p:nvPr/>
        </p:nvSpPr>
        <p:spPr>
          <a:xfrm>
            <a:off x="5200000" y="266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10000" y="2610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(−1)² =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0000" y="292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|i| =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0000" y="318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|−i| = 4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5200000" y="292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10000" y="3000000"/>
            <a:ext cx="2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i² = −1, i³ = −i, i⁴ = 1: i and −i both generate the group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59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The group contains 4 elements so it has order 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50000" y="389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|1| = 1,  |3| = 4,  |7| = 4  and  |9| =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000" y="417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3⁴ = 81 ≡₁₀ 1,   7⁴ = 2401 ≡₁₀ 1   and   9² = 81 ≡₁₀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Use the associative law, the orders of p and q and the existing entries to write each product as an element of the set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p³ × pq = p⁴q = q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q × pq = qp × q = p³q × q = p³q² = p³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pq × p³q = p(qp³)q = p(pq)q = p²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p²q × p²q = p²(qp²)q = p⁴q² = 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p³q × p²q = p³(qp²)q = p⁵q² = 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cannot assume that pq = qp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G has elements {e, p, p², p³, q, pq, p²q, p³q} under multiplication, where e is the identity. Assume associativity. A partially completed Cayley table is shown.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State the order of the group.   b) State the order of p and q.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c) Complete the Cayley table and verify that G forms a group.   d) Find the order of pq, p²q and p³q.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" name="Rectangle 6"/>
          <p:cNvSpPr/>
          <p:nvPr/>
        </p:nvSpPr>
        <p:spPr>
          <a:xfrm>
            <a:off x="42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8" name="Rectangle 7"/>
          <p:cNvSpPr/>
          <p:nvPr/>
        </p:nvSpPr>
        <p:spPr>
          <a:xfrm>
            <a:off x="46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9" name="Rectangle 8"/>
          <p:cNvSpPr/>
          <p:nvPr/>
        </p:nvSpPr>
        <p:spPr>
          <a:xfrm>
            <a:off x="50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00000" y="21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00000" y="23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00000" y="26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8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00000" y="28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8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66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7000000" y="30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38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2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4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8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6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7000000" y="327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38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2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6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4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8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2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66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7000000" y="350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2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6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0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4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8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2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6" name="Rectangle 75"/>
          <p:cNvSpPr/>
          <p:nvPr/>
        </p:nvSpPr>
        <p:spPr>
          <a:xfrm>
            <a:off x="66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7000000" y="3725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38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2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p³q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6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p²q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pq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4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8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p³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2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5" name="Rectangle 84"/>
          <p:cNvSpPr/>
          <p:nvPr/>
        </p:nvSpPr>
        <p:spPr>
          <a:xfrm>
            <a:off x="66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6" name="Rectangle 85"/>
          <p:cNvSpPr/>
          <p:nvPr/>
        </p:nvSpPr>
        <p:spPr>
          <a:xfrm>
            <a:off x="7000000" y="3950000"/>
            <a:ext cx="400000" cy="2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480000" y="2150000"/>
            <a:ext cx="142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|G| = 8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480000" y="2450000"/>
            <a:ext cx="142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p has order 4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(p × p³ = e)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480000" y="3000000"/>
            <a:ext cx="142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q has order 2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(q × q = e)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00000" y="30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q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600000" y="30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pq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000000" y="30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p²q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00000" y="327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p³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600000" y="327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p²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000000" y="327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200000" y="350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600000" y="350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p³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000000" y="350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p²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00000" y="372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600000" y="372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000000" y="3725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p³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00000" y="39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p²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600000" y="39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p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000000" y="3950000"/>
            <a:ext cx="400000" cy="225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800000" y="4255000"/>
            <a:ext cx="5100000" cy="39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c)  Closure: every entry is a member of G.   Identity: e.   Inverses: e appears in every row and column.   Associativity: assumed.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00000" y="46452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Hence G is a group under multiplication.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800000" y="48852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d)  (pq)² = (p²q)² = (p³q)² = e, so pq, p²q and p³q are of order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element x is self-inverse if x = x⁻¹, i.e. x ∘ x = 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self-inverse element other than the identity has order 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identity of any group is always self-inverse, since e ∘ e = 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Any group with odd order cannot contain a self-inverse element, other than the identity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{0, 1, 2, 3, 4} forms a group under addition modulo 5.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Explain why no element of this group, other than the identity, can be self-inverse.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order of the group is 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0000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Any self-inverse element a, other than the identity, must have order 2  (a +₅ a = 0).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56240"/>
            <a:ext cx="5100000" cy="65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But the order of an element must divide the order of the group. Since 2 does not divide 5, there can be no such self-inverse element in the group.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000" y="450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Let a be an element in a group (G, ∗). Then: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if a has finite order n, then aᵐ = e if and only if n | m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if a has infinite order, then x ≠ y ⇒ aˣ ≠ aʸ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if aˣ = aʸ with x ≠ y, then a must have finite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 non-empty subset H of a group G is itself a group under the binary operation of G, H is a subgroup of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 ⊆ G: H is a subgroup of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 ⊂ G: H is a proper subgroup of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Every group has at least two subgroups: ({e}, ∗), the trivial subgroup, and (G, ∗) itself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Any other subgroups are non-trivial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 ⊂ G ⇒ |H| &lt; |G|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the set S = {5ⁿ : n ∈ ℤ} forms a group under multiplication.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Determine, with reasons, whether each of the following subsets of S forms a subgroup of (S, ×).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i)  T = {5²ⁿ : n ∈ ℤ}        ii)  U = {5ⁿ : n ∈ ℤ⁺}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5000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Closure: 5ᵃ × 5ᵇ = 5ᵃ⁺ᵇ. For any a, b ∈ ℤ, a + b ∈ ℤ, so 5ᵃ⁺ᵇ ∈ 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9161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Identity: 5⁰ ∈ S, and 5⁰ × 5ⁿ = 5ⁿ × 5⁰ = 5ⁿ for all n ∈ ℤ, so 5⁰ (= 1) is the identity.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61483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Inverses: 5⁻ᵃ × 5ᵃ = 5ᵃ × 5⁻ᵃ = 5⁰. For any a ∈ ℤ, −a ∈ ℤ, so 5⁻ᵃ ∈ 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85644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Associativity:  5ᵃ × (5ᵇ × 5ᶜ) = 5ᵃ × 5ᵇ⁺ᶜ = 5ᵃ⁺ᵇ⁺ᶜ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80000" y="3086440"/>
            <a:ext cx="382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(5ᵃ × 5ᵇ) × 5ᶜ = 5ᵃ⁺ᵇ × 5ᶜ = 5ᵃ⁺ᵇ⁺ᶜ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80000" y="3316440"/>
            <a:ext cx="382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associativity holds for all a, b, c ∈ 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56644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Hence (S, ×) forms a group.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89644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i)  5²ᵃ × 5²ᵇ = 5²⁽ᵃ⁺ᵇ⁾, so T is closed.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0000" y="4126440"/>
            <a:ext cx="463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5⁰ = 5²⁽⁰⁾, so the identity element exists.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70000" y="4356440"/>
            <a:ext cx="463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5⁻²ᵃ = 5²⁽⁻ᵃ⁾, so inverses exist in 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70000" y="4586440"/>
            <a:ext cx="463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Associativity holds in S so must hold in T.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300000" y="4586440"/>
            <a:ext cx="90000" cy="2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10000" y="452144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 is a subset of 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70000" y="4816440"/>
            <a:ext cx="463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(T, ×) is a subgroup of (S, ×).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508644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ii)  5⁰ is not a member of U, so U has no identity element.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70000" y="5316440"/>
            <a:ext cx="463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U does not form a subgroup of (S, ×).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Let G be a group and H a finite non-empty subset of G. Then H is a subgroup of G if H is closed under the operation of 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does not necessarily hold for infinite subsets (Example 22 b ii)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Any subgroup must contain the identity element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Reorder or delete rows and columns of the Cayley table. A block that is closed (contains only its own headings) is a subgroup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S = {0, 1, 2, 3, 4, 5, 6, 7} forms a group under addition modulo 8.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two nontrivial proper subgroups of (S, +₈).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+₈</a:t>
            </a:r>
          </a:p>
        </p:txBody>
      </p:sp>
      <p:sp>
        <p:nvSpPr>
          <p:cNvPr id="7" name="Rectangle 6"/>
          <p:cNvSpPr/>
          <p:nvPr/>
        </p:nvSpPr>
        <p:spPr>
          <a:xfrm>
            <a:off x="438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514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2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8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6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40000" y="1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0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8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6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4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2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0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8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6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40000" y="1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0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8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6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4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2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0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8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6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40000" y="2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0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8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6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4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52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0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8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6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40000" y="2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00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8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6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4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52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0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8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66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40000" y="2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0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38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76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14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2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90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8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66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40000" y="29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00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8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6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4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52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90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28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66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40000" y="32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0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38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76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14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52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90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28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66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040000" y="34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00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38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76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14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52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90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28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66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40000" y="37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380000" y="1950000"/>
            <a:ext cx="1520000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380000" y="2922000"/>
            <a:ext cx="1520000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4380000" y="1950000"/>
            <a:ext cx="28000" cy="100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5872000" y="1950000"/>
            <a:ext cx="28000" cy="100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4340000" y="1925000"/>
            <a:ext cx="46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5100000" y="1925000"/>
            <a:ext cx="46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4340000" y="2425000"/>
            <a:ext cx="46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5100000" y="2425000"/>
            <a:ext cx="46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3800000" y="410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block for {0, 2, 4, 6} only contains 0, 2, 4, 6, so it is closed; so is the block for {0, 4} (circled).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800000" y="452322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two possible subgroups:  A = {0, 2, 4, 6}  and  B = {0, 4}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00000" y="480322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is also a subgroup of A.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800000" y="5063220"/>
            <a:ext cx="5100000" cy="24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{0, 2, 4, 6} is generated by 2 and {0, 4} is generated by 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Order and Subgroups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G is a finite group, any element a ∈ G generates a subgroup of G, written ⟨a⟩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Not every subgroup can be generated by a single element: only cyclic subgroups are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Lagrange's theorem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H is a subgroup of a finite group G, then |H| divides |G|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quote this theorem by name in the exam. You do not need to prove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set G = {1, 2, 4, 5, 8, 10, 11, 13, 16, 17, 19, 20} forms a group under multiplication modulo 21.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elements in the subgroup of (G, ×₂₁) generated by the element 5, and state its order.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Explain why (G, ×₂₁) has no subgroup of order 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10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0000" y="2100000"/>
            <a:ext cx="47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5² ≡₂₁ 4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300000" y="2100000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10000" y="204500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5 × 5 = 25 ≡ 4 (mod 21)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50000" y="2350000"/>
            <a:ext cx="47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5³ ≡₂₁ 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0000" y="2600000"/>
            <a:ext cx="47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5⁴ ≡₂₁ 16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5300000" y="2600000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10000" y="2545000"/>
            <a:ext cx="2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5⁴ = 5³ × 5 = 100 ≡ 16 (mod 21)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50000" y="2850000"/>
            <a:ext cx="47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5⁵ ≡₂₁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50000" y="3100000"/>
            <a:ext cx="47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5⁶ ≡₂₁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50000" y="3410000"/>
            <a:ext cx="475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subgroup ⟨5⟩ ⊂ (G, ×₂₁) consists of the set {1, 4, 5, 16, 17, 20}.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000" y="386624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order of ⟨5⟩ is 6.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24624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 The order of the group is 12, and 5 does not divide 12, so by Lagrange's theorem there can be no subgroup of order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