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Cayley Tables and Finite 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finite group contains only a finite number of elements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Cayley table fully describes the structure of a finite group by showing all possible products of elements of the group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All the elements are written as row and column headings, in the same order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Watch out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row heading is always the first element in the operation and the column heading is the second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entry in row c, column b is c ∗ 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set {1, −1, i, −i}, where i² = −1, forms a group under multiplication.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Draw a Cayley table for this group.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Write down:  i) the identity element   ii) the inverse of i   iii) the inverse of −1</a:t>
            </a:r>
          </a:p>
        </p:txBody>
      </p:sp>
      <p:sp>
        <p:nvSpPr>
          <p:cNvPr id="6" name="Rectangle 5"/>
          <p:cNvSpPr/>
          <p:nvPr/>
        </p:nvSpPr>
        <p:spPr>
          <a:xfrm>
            <a:off x="4100000" y="195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7" name="Rectangle 6"/>
          <p:cNvSpPr/>
          <p:nvPr/>
        </p:nvSpPr>
        <p:spPr>
          <a:xfrm>
            <a:off x="4600000" y="195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5100000" y="195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9" name="Rectangle 8"/>
          <p:cNvSpPr/>
          <p:nvPr/>
        </p:nvSpPr>
        <p:spPr>
          <a:xfrm>
            <a:off x="5600000" y="195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00000" y="195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−i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00000" y="223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00000" y="223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00000" y="223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00000" y="223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00000" y="223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−i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00000" y="251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00000" y="251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100000" y="251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00000" y="251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−i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00000" y="251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00000" y="279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600000" y="279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100000" y="279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−i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00000" y="279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00000" y="279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00000" y="307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−i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00000" y="307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−i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00000" y="307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00000" y="307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00000" y="3070000"/>
            <a:ext cx="5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1" name="Right Brace 30"/>
          <p:cNvSpPr/>
          <p:nvPr/>
        </p:nvSpPr>
        <p:spPr>
          <a:xfrm>
            <a:off x="6650000" y="251000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760000" y="2470000"/>
            <a:ext cx="12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−1 × (−i) = 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50000" y="2790000"/>
            <a:ext cx="20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All entries are in {1, −1, i, −i}, so the set is closed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00000" y="355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i)   1 is the identity</a:t>
            </a:r>
          </a:p>
        </p:txBody>
      </p:sp>
      <p:sp>
        <p:nvSpPr>
          <p:cNvPr id="35" name="Right Brace 34"/>
          <p:cNvSpPr/>
          <p:nvPr/>
        </p:nvSpPr>
        <p:spPr>
          <a:xfrm>
            <a:off x="5800000" y="355000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910000" y="3510000"/>
            <a:ext cx="2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Row for 1 matches the column headings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00000" y="383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ii)  −i</a:t>
            </a:r>
          </a:p>
        </p:txBody>
      </p:sp>
      <p:sp>
        <p:nvSpPr>
          <p:cNvPr id="38" name="Right Brace 37"/>
          <p:cNvSpPr/>
          <p:nvPr/>
        </p:nvSpPr>
        <p:spPr>
          <a:xfrm>
            <a:off x="5800000" y="383000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10000" y="3790000"/>
            <a:ext cx="2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Find the identity in the row for i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00000" y="411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iii) −1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1" grpId="0" animBg="1"/>
      <p:bldP spid="32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Cayley Tables and Finite 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In a Cayley table for a group: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all entries must be members of the group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every entry appears exactly once in every row and every column (latin square property)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the identity element must appear in every row and column (every element has an inverse)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the identity elements are symmetric across the leading diagonal (a⁻¹ ∗ a = a ∗ a⁻¹)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×ₙ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: the remainder when ab is divided by n</a:t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+ₙ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: the remainder when a + b is divided by 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e.g. 4 × 3 ≡₁₀ 2 and 6 + 5 ≡₇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set S = {0, 1, 2, 3, 4}. Use the Cayley tables below to determine whether S forms a group under: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addition modulo 5          b)  multiplication modulo 5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170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+₅</a:t>
            </a:r>
          </a:p>
        </p:txBody>
      </p:sp>
      <p:sp>
        <p:nvSpPr>
          <p:cNvPr id="7" name="Rectangle 6"/>
          <p:cNvSpPr/>
          <p:nvPr/>
        </p:nvSpPr>
        <p:spPr>
          <a:xfrm>
            <a:off x="4130000" y="170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" name="Rectangle 7"/>
          <p:cNvSpPr/>
          <p:nvPr/>
        </p:nvSpPr>
        <p:spPr>
          <a:xfrm>
            <a:off x="4460000" y="170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4790000" y="170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20000" y="170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50000" y="170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00000" y="191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30000" y="191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60000" y="191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90000" y="191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120000" y="191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50000" y="191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00000" y="212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130000" y="212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60000" y="212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90000" y="212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120000" y="212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50000" y="212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00000" y="233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30000" y="233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460000" y="233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790000" y="233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20000" y="233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50000" y="233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00000" y="254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130000" y="254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460000" y="254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790000" y="254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120000" y="254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50000" y="254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800000" y="275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130000" y="275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460000" y="275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790000" y="275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120000" y="275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50000" y="275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200000" y="170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×₅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530000" y="170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860000" y="170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190000" y="170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20000" y="170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850000" y="170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200000" y="191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530000" y="191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860000" y="191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190000" y="191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520000" y="191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850000" y="191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200000" y="212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530000" y="212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860000" y="212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190000" y="212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520000" y="212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850000" y="212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200000" y="233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530000" y="233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860000" y="233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3" name="Rectangle 62"/>
          <p:cNvSpPr/>
          <p:nvPr/>
        </p:nvSpPr>
        <p:spPr>
          <a:xfrm>
            <a:off x="7190000" y="233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520000" y="233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850000" y="233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200000" y="254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530000" y="254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860000" y="254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190000" y="254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520000" y="254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850000" y="254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200000" y="275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530000" y="275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860000" y="275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190000" y="275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520000" y="275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850000" y="2750000"/>
            <a:ext cx="33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800000" y="3100000"/>
            <a:ext cx="5100000" cy="24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Closure: all entries are members of S, so S is closed under +₅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800000" y="334161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Identity: the identity element is 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800000" y="3571610"/>
            <a:ext cx="5100000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Inverses: 0 appears in every row and every column, so every element has an inverse (e.g. the inverse of 2 is 3)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800000" y="3994830"/>
            <a:ext cx="5100000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Associativity: addition on the integers is associative, so +₅ is associative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800000" y="441805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 Hence (S, +₅) is a group.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800000" y="469805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The identity element is 1.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800000" y="492805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1 does not appear in the 0 row, or the 0 column.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800000" y="515805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 (S, ×₅) is not a group since 0 does not have an inverse.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00000" y="5000000"/>
            <a:ext cx="33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Note: the set {1, 2, 3, 4} does form a group under multiplication modulo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Cayley Tables and Finite 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show a finite set is a group, construct a Cayley table and use it to check the axioms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a small set you can write down all the inverses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Problem-solving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Under multiplication modulo n, an element (other than 1) that shares a factor with n cannot have an inverse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Work out a × 3 (mod 12) for every a ∈ S to show that no inverse exists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7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 = {1, 3, 7, 9}. Determine whether each of the following are groups. You may assume that the associative law holds in each case.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(S, ×₁₀)          b)  (S, ×₁₂)</a:t>
            </a:r>
          </a:p>
        </p:txBody>
      </p:sp>
      <p:sp>
        <p:nvSpPr>
          <p:cNvPr id="6" name="Rectangle 5"/>
          <p:cNvSpPr/>
          <p:nvPr/>
        </p:nvSpPr>
        <p:spPr>
          <a:xfrm>
            <a:off x="4100000" y="185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×₁₀</a:t>
            </a:r>
          </a:p>
        </p:txBody>
      </p:sp>
      <p:sp>
        <p:nvSpPr>
          <p:cNvPr id="7" name="Rectangle 6"/>
          <p:cNvSpPr/>
          <p:nvPr/>
        </p:nvSpPr>
        <p:spPr>
          <a:xfrm>
            <a:off x="4520000" y="185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4940000" y="185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9" name="Rectangle 8"/>
          <p:cNvSpPr/>
          <p:nvPr/>
        </p:nvSpPr>
        <p:spPr>
          <a:xfrm>
            <a:off x="5360000" y="185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80000" y="185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00000" y="209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20000" y="209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40000" y="209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60000" y="209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80000" y="209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00000" y="233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20000" y="233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40000" y="233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60000" y="233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80000" y="233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00000" y="257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20000" y="257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940000" y="257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360000" y="257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780000" y="257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00000" y="281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20000" y="281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940000" y="281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60000" y="281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780000" y="281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00000" y="1850000"/>
            <a:ext cx="3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000" y="1850000"/>
            <a:ext cx="2500000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Closure: from the table, S is closed under ×₁₀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0000" y="2273220"/>
            <a:ext cx="2500000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Identity: 1, since 1 × a = a × 1 = a for all a ∈ 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000" y="2696440"/>
            <a:ext cx="2500000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Inverses: 1 and 9 are self-inverse; 3 and 7 are inverses of each other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000" y="3119660"/>
            <a:ext cx="25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Associativity: assumed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000" y="3359660"/>
            <a:ext cx="25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Hence (S, ×₁₀) is a group.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00000" y="3500000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00000" y="3500000"/>
            <a:ext cx="48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 × 3 ≡₁₂ 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00000" y="3750000"/>
            <a:ext cx="48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 × 3 ≡₁₂ 9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00000" y="4000000"/>
            <a:ext cx="48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7 × 3 ≡₁₂ 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100000" y="4250000"/>
            <a:ext cx="48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9 × 3 ≡₁₂ 3</a:t>
            </a:r>
          </a:p>
        </p:txBody>
      </p:sp>
      <p:sp>
        <p:nvSpPr>
          <p:cNvPr id="42" name="Right Brace 41"/>
          <p:cNvSpPr/>
          <p:nvPr/>
        </p:nvSpPr>
        <p:spPr>
          <a:xfrm>
            <a:off x="5300000" y="3500000"/>
            <a:ext cx="90000" cy="10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410000" y="3820000"/>
            <a:ext cx="16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No product is 1, so 3 has no inverse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00000" y="452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3 has no inverse, so S is not a group under ×₁₂.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Cayley Tables and Finite 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permutation is a way of rearranging objects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3 cups can be arranged in 6 ways. The cups move but the positions 1, 2, 3 stay the same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Composition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 ∘ q means do q first, then p (like functions)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e.g. p ∘ q = 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symmetric group Sₙ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all possible permutations of n objects, together with composition</a:t>
            </a:r>
          </a:p>
        </p:txBody>
      </p:sp>
      <p:pic>
        <p:nvPicPr>
          <p:cNvPr id="5" name="Picture 4" descr="cup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350000"/>
            <a:ext cx="3037224" cy="390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For the set of permutations of 3 cups, {e, p, q, r, s, t}, find:   a)  q ∘ p     b)  r ∘ 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87224" y="1600000"/>
            <a:ext cx="1912776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BGY  →  GBY  →  GYB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87224" y="1860000"/>
            <a:ext cx="1912776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      apply p, then apply 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87224" y="2090000"/>
            <a:ext cx="1912776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So q ∘ p = 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87224" y="2390000"/>
            <a:ext cx="1912776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Note: q ∘ p ≠ p ∘ q (p ∘ q = t)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87224" y="2963220"/>
            <a:ext cx="1912776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BGY  →  YGB  →  BGY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87224" y="3223220"/>
            <a:ext cx="1912776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      apply r, then apply r again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87224" y="3453220"/>
            <a:ext cx="1912776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So r ∘ r = 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87224" y="3753220"/>
            <a:ext cx="1912776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r ∘ r is the identity permutation, so r is self-inverse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535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B, G, Y = the colours of the cups in positions 1, 2, 3 at the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Cayley Tables and Finite 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Two-row notation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top row lists the positions; the bottom row shows where each one goes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Composition α ∘ β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Do β first, then α: follow each number down through β, then through α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Inverse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Read from the bottom row to the top row: if 1 appears below 2 in α, then 2 appears below 1 in α⁻¹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identity is the permutation that leaves every position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permutations of 3 cups in two-row notation:</a:t>
            </a:r>
          </a:p>
        </p:txBody>
      </p:sp>
      <p:pic>
        <p:nvPicPr>
          <p:cNvPr id="6" name="Picture 5" descr="bd381bb8d03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300000"/>
            <a:ext cx="3493008" cy="377952"/>
          </a:xfrm>
          <a:prstGeom prst="rect">
            <a:avLst/>
          </a:prstGeom>
        </p:spPr>
      </p:pic>
      <p:pic>
        <p:nvPicPr>
          <p:cNvPr id="7" name="Picture 6" descr="b0e20a8ee07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800000"/>
            <a:ext cx="3471672" cy="3779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24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Two permutations on 5 objects:</a:t>
            </a:r>
          </a:p>
        </p:txBody>
      </p:sp>
      <p:pic>
        <p:nvPicPr>
          <p:cNvPr id="9" name="Picture 8" descr="0f676dab39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700000"/>
            <a:ext cx="3560064" cy="377952"/>
          </a:xfrm>
          <a:prstGeom prst="rect">
            <a:avLst/>
          </a:prstGeom>
        </p:spPr>
      </p:pic>
      <p:pic>
        <p:nvPicPr>
          <p:cNvPr id="10" name="Picture 9" descr="1ba67204cef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350000"/>
            <a:ext cx="1880616" cy="377952"/>
          </a:xfrm>
          <a:prstGeom prst="rect">
            <a:avLst/>
          </a:prstGeom>
        </p:spPr>
      </p:pic>
      <p:sp>
        <p:nvSpPr>
          <p:cNvPr id="11" name="Right Brace 10"/>
          <p:cNvSpPr/>
          <p:nvPr/>
        </p:nvSpPr>
        <p:spPr>
          <a:xfrm>
            <a:off x="5800000" y="3350000"/>
            <a:ext cx="90000" cy="4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10000" y="3395000"/>
            <a:ext cx="22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1 → 5 under β, then 5 → 3 under α</a:t>
            </a:r>
          </a:p>
        </p:txBody>
      </p:sp>
      <p:pic>
        <p:nvPicPr>
          <p:cNvPr id="13" name="Picture 12" descr="5b676af14a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777952"/>
            <a:ext cx="1880616" cy="377952"/>
          </a:xfrm>
          <a:prstGeom prst="rect">
            <a:avLst/>
          </a:prstGeom>
        </p:spPr>
      </p:pic>
      <p:pic>
        <p:nvPicPr>
          <p:cNvPr id="14" name="Picture 13" descr="6f8851ee2b8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4205904"/>
            <a:ext cx="1813560" cy="377952"/>
          </a:xfrm>
          <a:prstGeom prst="rect">
            <a:avLst/>
          </a:prstGeom>
        </p:spPr>
      </p:pic>
      <p:sp>
        <p:nvSpPr>
          <p:cNvPr id="15" name="Right Brace 14"/>
          <p:cNvSpPr/>
          <p:nvPr/>
        </p:nvSpPr>
        <p:spPr>
          <a:xfrm>
            <a:off x="5800000" y="4133856"/>
            <a:ext cx="90000" cy="4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10000" y="4178856"/>
            <a:ext cx="24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In α, 1 is below 2, so in α⁻¹, 2 is below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Cayley Tables and Finite 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Use the Cayley table to show that the four group axioms hold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Work out each composition in two-row notation (right-hand permutation first)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Notation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group is called the Klein four-group, K₄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Show that the permutations</a:t>
            </a:r>
          </a:p>
        </p:txBody>
      </p:sp>
      <p:pic>
        <p:nvPicPr>
          <p:cNvPr id="6" name="Picture 5" descr="3d36cf36356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270000"/>
            <a:ext cx="5233416" cy="3535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750000"/>
            <a:ext cx="510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form a group under composition. You may assume the associativity axiom is satisfied.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00000" y="230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∘</a:t>
            </a:r>
          </a:p>
        </p:txBody>
      </p:sp>
      <p:sp>
        <p:nvSpPr>
          <p:cNvPr id="9" name="Rectangle 8"/>
          <p:cNvSpPr/>
          <p:nvPr/>
        </p:nvSpPr>
        <p:spPr>
          <a:xfrm>
            <a:off x="4200000" y="230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00000" y="230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00000" y="230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00000" y="230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00000" y="255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00000" y="255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00000" y="255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00000" y="255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00000" y="255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00000" y="280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00000" y="280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00000" y="280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00000" y="280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00000" y="280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00000" y="305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200000" y="305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600000" y="305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00000" y="305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00000" y="305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00000" y="330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200000" y="330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600000" y="330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00000" y="330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00000" y="3300000"/>
            <a:ext cx="4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33" name="Oval 32"/>
          <p:cNvSpPr/>
          <p:nvPr/>
        </p:nvSpPr>
        <p:spPr>
          <a:xfrm>
            <a:off x="4960000" y="2775000"/>
            <a:ext cx="480000" cy="3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b6e4aeabae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0000" y="2450000"/>
            <a:ext cx="2368296" cy="326136"/>
          </a:xfrm>
          <a:prstGeom prst="rect">
            <a:avLst/>
          </a:prstGeom>
        </p:spPr>
      </p:pic>
      <p:pic>
        <p:nvPicPr>
          <p:cNvPr id="35" name="Picture 34" descr="8bee7fc9ec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0000" y="2900000"/>
            <a:ext cx="1322832" cy="32613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800000" y="3700000"/>
            <a:ext cx="51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Closure: all entries are members of the set, so it is closed.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00000" y="3940000"/>
            <a:ext cx="51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Identity: e is the identity element.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00000" y="4180000"/>
            <a:ext cx="5100000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Inverses: e is in every row and column, so every element has an inverse (e∘e = p∘p = q∘q = r∘r = e).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00000" y="4603220"/>
            <a:ext cx="51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Associativity: assumed.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00000" y="484322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Hence the set is a group under composition.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33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Cayley Tables and Finite 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Groups of symmetries: label the positions (outside) and the vertices (inside). The positions stay fixed; the vertices move</a:t>
            </a:r>
          </a:p>
        </p:txBody>
      </p:sp>
      <p:pic>
        <p:nvPicPr>
          <p:cNvPr id="5" name="Picture 4" descr="triang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950000"/>
            <a:ext cx="3100000" cy="32948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Show that G = {I, R, S, L, M, N} forms a group under composition of transformations. You may assume that the associative law holds.</a:t>
            </a:r>
          </a:p>
        </p:txBody>
      </p:sp>
      <p:sp>
        <p:nvSpPr>
          <p:cNvPr id="7" name="Rectangle 6"/>
          <p:cNvSpPr/>
          <p:nvPr/>
        </p:nvSpPr>
        <p:spPr>
          <a:xfrm>
            <a:off x="3800000" y="170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∘</a:t>
            </a:r>
          </a:p>
        </p:txBody>
      </p:sp>
      <p:sp>
        <p:nvSpPr>
          <p:cNvPr id="8" name="Rectangle 7"/>
          <p:cNvSpPr/>
          <p:nvPr/>
        </p:nvSpPr>
        <p:spPr>
          <a:xfrm>
            <a:off x="4180000" y="170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9" name="Rectangle 8"/>
          <p:cNvSpPr/>
          <p:nvPr/>
        </p:nvSpPr>
        <p:spPr>
          <a:xfrm>
            <a:off x="4560000" y="170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40000" y="170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20000" y="170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00000" y="170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000" y="170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00000" y="194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80000" y="194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60000" y="194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40000" y="194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20000" y="194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00000" y="194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80000" y="194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00000" y="219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80000" y="219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60000" y="219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940000" y="219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20000" y="219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700000" y="219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80000" y="219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00000" y="243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80000" y="243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60000" y="243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940000" y="243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320000" y="243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700000" y="243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080000" y="243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800000" y="268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180000" y="268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L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60000" y="268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940000" y="268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320000" y="268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700000" y="268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080000" y="268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800000" y="292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180000" y="292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560000" y="292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L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940000" y="292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320000" y="292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700000" y="292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080000" y="2925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800000" y="317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180000" y="317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60000" y="317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940000" y="317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L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320000" y="317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700000" y="317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080000" y="3170000"/>
            <a:ext cx="38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56" name="Oval 55"/>
          <p:cNvSpPr/>
          <p:nvPr/>
        </p:nvSpPr>
        <p:spPr>
          <a:xfrm>
            <a:off x="5280000" y="2165000"/>
            <a:ext cx="460000" cy="295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7" name="Picture 56" descr="ef21bcad42b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000" y="1950000"/>
            <a:ext cx="2017776" cy="326136"/>
          </a:xfrm>
          <a:prstGeom prst="rect">
            <a:avLst/>
          </a:prstGeom>
        </p:spPr>
      </p:pic>
      <p:pic>
        <p:nvPicPr>
          <p:cNvPr id="58" name="Picture 57" descr="7cf4e4923e0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000" y="2400000"/>
            <a:ext cx="1185672" cy="326136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6550000" y="2800000"/>
            <a:ext cx="2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Do L first, then R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800000" y="3535000"/>
            <a:ext cx="5100000" cy="23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Closure: all entries are in G, so G is closed.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800000" y="3770000"/>
            <a:ext cx="5100000" cy="23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Identity: I is the identity element.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800000" y="4005000"/>
            <a:ext cx="5100000" cy="24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Inverses: I appears in every row and column, so every element has an inverse.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800000" y="4246610"/>
            <a:ext cx="5100000" cy="23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Associativity: assumed for composition of transformations.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800000" y="4481610"/>
            <a:ext cx="5100000" cy="24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So the symmetries of the equilateral triangle form a group under composition.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00000" y="535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The symmetry group of a regular n-sided polygon is a dihedral group, D₂ₙ (it has 2n elements)</a:t>
            </a:r>
          </a:p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S is sometimes called R², because S = R ∘ 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56" grpId="0" animBg="1"/>
      <p:bldP spid="59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Cayley Tables and Finite 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Problem-solving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Label the positions of the vertices, and the vertices themselves, with integers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two-row notation to define the image of each transformation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compare with groups you already know</a:t>
            </a:r>
          </a:p>
        </p:txBody>
      </p:sp>
      <p:pic>
        <p:nvPicPr>
          <p:cNvPr id="5" name="Picture 4" descr="rectang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00" y="3700000"/>
            <a:ext cx="2500000" cy="16666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Show that the symmetries of a rectangle form a group under composition of transformations. You may assume that the associativity axiom holds.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810000"/>
            <a:ext cx="2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Identity transformation:</a:t>
            </a:r>
          </a:p>
        </p:txBody>
      </p:sp>
      <p:pic>
        <p:nvPicPr>
          <p:cNvPr id="8" name="Picture 7" descr="50342a9acc0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000" y="1750000"/>
            <a:ext cx="1261872" cy="3535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2370000"/>
            <a:ext cx="2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Rotation π about the centre:</a:t>
            </a:r>
          </a:p>
        </p:txBody>
      </p:sp>
      <p:pic>
        <p:nvPicPr>
          <p:cNvPr id="10" name="Picture 9" descr="1ae37db8a80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0000" y="2310000"/>
            <a:ext cx="1267968" cy="3535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2930000"/>
            <a:ext cx="2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Reflection in the horizontal axis of symmetry:</a:t>
            </a:r>
          </a:p>
        </p:txBody>
      </p:sp>
      <p:pic>
        <p:nvPicPr>
          <p:cNvPr id="12" name="Picture 11" descr="ef5b5af8b36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0000" y="2870000"/>
            <a:ext cx="1258824" cy="3535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3490000"/>
            <a:ext cx="2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Reflection in the vertical axis of symmetry:</a:t>
            </a:r>
          </a:p>
        </p:txBody>
      </p:sp>
      <p:pic>
        <p:nvPicPr>
          <p:cNvPr id="14" name="Picture 13" descr="52d960e15c3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0000" y="3430000"/>
            <a:ext cx="1258824" cy="3535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00000" y="3990000"/>
            <a:ext cx="5100000" cy="45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These are the same permutations as in Example 13 (previous slide), so they form a group under composition.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0000" y="4446240"/>
            <a:ext cx="5100000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This group is also the Klein four-group. It is not a dihedral group, because a rectangle is not a regular polygon.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Cayley Tables and Finite 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cyclic group is a group in which every element can be written in the form aᵏ, where a is the generator and k is a positive integer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aᵏ means applying the group operation k times, e.g. a³ = a ∘ a ∘ a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(ℤ, +) is cyclic: repeatedly adding 1 generates every element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{0, 1, 2, ..., n − 1} is cyclic under +ₙ, with generators 1 and n − 1. This group is sometimes written ℤₙ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set S = {0, 1, 2, 3, 4, 5, 6, 7} is a group under addition modulo 8. Show that 3 is a generator of this group and write each element in terms of this generator.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00000" y="1900000"/>
            <a:ext cx="49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 ≡₈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00000" y="2150000"/>
            <a:ext cx="49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3² ≡₈ 6</a:t>
            </a:r>
          </a:p>
        </p:txBody>
      </p:sp>
      <p:sp>
        <p:nvSpPr>
          <p:cNvPr id="8" name="Right Brace 7"/>
          <p:cNvSpPr/>
          <p:nvPr/>
        </p:nvSpPr>
        <p:spPr>
          <a:xfrm>
            <a:off x="5100000" y="2150000"/>
            <a:ext cx="90000" cy="2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210000" y="2095000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3² means 3 + 3, not 3 ×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00000" y="2400000"/>
            <a:ext cx="49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3³ ≡₈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00000" y="2650000"/>
            <a:ext cx="49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3⁴ ≡₈ 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00000" y="2900000"/>
            <a:ext cx="49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3⁵ ≡₈ 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00000" y="3150000"/>
            <a:ext cx="49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3⁶ ≡₈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00000" y="3400000"/>
            <a:ext cx="49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3⁷ ≡₈ 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00000" y="3650000"/>
            <a:ext cx="49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3⁸ ≡₈ 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0000" y="3980000"/>
            <a:ext cx="5100000" cy="45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All the elements of S can be written in the form 3ᵏ for some positive integer k, so 3 generates the group.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0000" y="443624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This group also has generators 1, 7 and 5.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Cayley Tables and Finite 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show a group is not cyclic, show that no element generates every element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Check each element in turn. If the powers start repeating before every element has appeared, that element is not a generator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Links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is another example of the Klein four-group. It is the smallest non-cyclic group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set {1, 3, 5, 7} forms a group under multiplication modulo 8.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Show that this group is not cyclic.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8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 can only generate 1.</a:t>
            </a:r>
          </a:p>
        </p:txBody>
      </p:sp>
      <p:sp>
        <p:nvSpPr>
          <p:cNvPr id="7" name="Right Brace 6"/>
          <p:cNvSpPr/>
          <p:nvPr/>
        </p:nvSpPr>
        <p:spPr>
          <a:xfrm>
            <a:off x="6200000" y="180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10000" y="1770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1 is the identity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1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3² ≡₈ 1,  3³ ≡₈ 3, ...  so 3 can only generate 1 and 3.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4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5² ≡₈ 1,  5³ ≡₈ 5, ...  so 5 can only generate 1 and 5.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27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7² ≡₈ 1,  7³ ≡₈ 7, ...  so 7 can only generate 1 and 7.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080000"/>
            <a:ext cx="5100000" cy="45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There is no element that can generate every element of the group, so the group is not cyclic.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