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Number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Combinatorics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3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The product rule of counting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If you can choose one item in m different ways, and a second item in n different ways, then the total number of ways of choosing both items is m × n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If you need to choose k items, and the kth item can be chosen in n</a:t>
            </a:r>
            <a:r>
              <a:rPr sz="1200" b="0" baseline="-25000">
                <a:solidFill>
                  <a:srgbClr val="000000"/>
                </a:solidFill>
                <a:latin typeface="Calibri"/>
              </a:rPr>
              <a:t>k</a:t>
            </a:r>
            <a:r>
              <a:rPr sz="1200" b="0">
                <a:solidFill>
                  <a:srgbClr val="000000"/>
                </a:solidFill>
                <a:latin typeface="Calibri"/>
              </a:rPr>
              <a:t> different ways, then the total number of ways of choosing all k items is n</a:t>
            </a:r>
            <a:r>
              <a:rPr sz="1200" b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>
                <a:solidFill>
                  <a:srgbClr val="000000"/>
                </a:solidFill>
                <a:latin typeface="Calibri"/>
              </a:rPr>
              <a:t> × n</a:t>
            </a:r>
            <a:r>
              <a:rPr sz="1200" b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× … × n</a:t>
            </a:r>
            <a:r>
              <a:rPr sz="1200" b="0" baseline="-25000">
                <a:solidFill>
                  <a:srgbClr val="000000"/>
                </a:solidFill>
                <a:latin typeface="Calibri"/>
              </a:rPr>
              <a:t>k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e.g. 7 t-shirts and 3 pairs of jeans: 7 × 3 = 21 outfits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178335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number plate consists of two letters, followed by two digits, followed by three more letters. The letters can be chosen from the entire alphabet except the letters I, O, Q or Z, and the digits can be chosen from 0 up to 9.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Find the total number of different number plates that can be generated in this way.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All number plates registered in one particular region must start with the letter combinations CW or CX.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Find the total number of different number plates that can be generated in this way.</a:t>
            </a:r>
          </a:p>
        </p:txBody>
      </p:sp>
      <p:pic>
        <p:nvPicPr>
          <p:cNvPr id="6" name="Picture 5" descr="pl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000" y="3150000"/>
            <a:ext cx="2500000" cy="6711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0000" y="4000000"/>
            <a:ext cx="37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a)  26 − 4 = 22 letters can be used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4266700"/>
            <a:ext cx="37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22 × 22 × 10 × 10 × 22 × 22 × 22</a:t>
            </a:r>
          </a:p>
        </p:txBody>
      </p:sp>
      <p:sp>
        <p:nvSpPr>
          <p:cNvPr id="9" name="Right Brace 8"/>
          <p:cNvSpPr/>
          <p:nvPr/>
        </p:nvSpPr>
        <p:spPr>
          <a:xfrm>
            <a:off x="7450000" y="4020000"/>
            <a:ext cx="90000" cy="4934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60000" y="4086700"/>
            <a:ext cx="1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You could not list all the plates: use the product rule of counting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4533400"/>
            <a:ext cx="37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      = 515 363 200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4800100"/>
            <a:ext cx="37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b)  2 × 10 × 10 × 22 × 22 × 22</a:t>
            </a:r>
          </a:p>
        </p:txBody>
      </p:sp>
      <p:sp>
        <p:nvSpPr>
          <p:cNvPr id="13" name="Right Brace 12"/>
          <p:cNvSpPr/>
          <p:nvPr/>
        </p:nvSpPr>
        <p:spPr>
          <a:xfrm>
            <a:off x="7450000" y="4820100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560000" y="4753450"/>
            <a:ext cx="1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The first two letters can be chosen in one of two ways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5066800"/>
            <a:ext cx="37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      = 2 129 600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Combinatorics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338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Think about how many choices there are for each position in turn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The first digit of a number cannot be 0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An even number ends in 0, 2, 4, 6 or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 the total number of 3-digit even numbers.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40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The first digit can be chosen in 9 different ways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750000" y="14514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0000" y="1384772"/>
            <a:ext cx="11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The first digit cannot be 0, but the second digit can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698122"/>
            <a:ext cx="40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The second digit can be chosen in 10 different ways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1964822"/>
            <a:ext cx="40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The third digit can be chosen in 5 different ways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7750000" y="19848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0000" y="1918172"/>
            <a:ext cx="11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0, 2, 4, 6 or 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2231522"/>
            <a:ext cx="40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Total number of possibilities = 9 × 10 × 5 = 450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Combinatorics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195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You can find the number of combinations in more complicated situations by adding or subtracting possibilities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Consider each possible position of the 5 separately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If a 3-digit number is </a:t>
            </a:r>
            <a:r>
              <a:rPr sz="1200" b="0">
                <a:solidFill>
                  <a:srgbClr val="000000"/>
                </a:solidFill>
                <a:latin typeface="Calibri"/>
              </a:rPr>
              <a:t>_</a:t>
            </a:r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  <a:r>
              <a:rPr sz="1200" b="0">
                <a:solidFill>
                  <a:srgbClr val="000000"/>
                </a:solidFill>
                <a:latin typeface="Calibri"/>
              </a:rPr>
              <a:t>_</a:t>
            </a:r>
            <a:r>
              <a:rPr sz="1200" b="0">
                <a:solidFill>
                  <a:srgbClr val="000000"/>
                </a:solidFill>
                <a:latin typeface="Calibri"/>
              </a:rPr>
              <a:t>, the first digit cannot be 0 or 5, so there are 8 × 1 × 9 possibilities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There are 999 positive integers less than 1000: count those that do not contain 5 and subtract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71426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 the total number of positive integers less than 1000 that contain the digit 5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  exactly once          b)  at least once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834266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a)  1-digit: 1 possibility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100966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2-digit: 1 × 9 + 8 × 1 = 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367666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3-digit: 1 × 9 × 9 + 8 × 1 × 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634366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              + 8 × 9 × 1 = 225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901066"/>
            <a:ext cx="26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      In total, 1 + 17 + 225 = 243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0000" y="1834266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b)  Not containing the digit 5: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0000" y="2100966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1-digit: 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50000" y="2367666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2-digit: 8 × 9 = 72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50000" y="2634366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3-digit: 8 × 9 × 9 = 648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0000" y="2901066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In total, 8 + 72 + 648 = 728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50000" y="3167766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      So 999 − 728 = 271 contain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50000" y="3434466"/>
            <a:ext cx="26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      the digit 5 at least once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50000" y="4400000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Or, allowing 0 in the first or second digit: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000" y="4666700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a)  1 × 9 × 9 + 9 × 1 × 9 + 9 × 9 × 1 = 243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50000" y="4933400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b)  9 × 9 × 9 − 1 = 728 do not contain a 5 (removing 000)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Combinatorics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75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If a set S contains n elements, then the total number of possible subsets of S is 2</a:t>
            </a:r>
            <a:r>
              <a:rPr sz="1300" b="1" baseline="30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 subset of S is a set whose elements are all contained in S, e.g. {2, 4, 6} and {3}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S itself and the empty set, {}, are also subsets of 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 set S = {1, 2, 3, 4, 5, 6}. Find the total number of possible subsets of 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 contains 6 elements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Each element can be either selected for the subset or not selected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19648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the total number of possible subsets is given by: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2315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2 × 2 × 2 × 2 × 2 × 2 = 2</a:t>
            </a:r>
            <a:r>
              <a:rPr sz="1400" b="0" baseline="30000">
                <a:solidFill>
                  <a:srgbClr val="FF0000"/>
                </a:solidFill>
                <a:latin typeface="Calibri"/>
              </a:rPr>
              <a:t>6</a:t>
            </a:r>
            <a:r>
              <a:rPr sz="1400" b="0">
                <a:solidFill>
                  <a:srgbClr val="FF0000"/>
                </a:solidFill>
                <a:latin typeface="Calibri"/>
              </a:rPr>
              <a:t> = 64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Combinatorics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131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Each subset represents a different possible group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Watch out: subtract 1 if the empty set (nobody selected) is not allowed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71426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 group of 10 students are being selected to clean up a local park. Given that at least one student must be selected, how many different groups of students could be selected to clean up the park?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834266"/>
            <a:ext cx="43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There are 10 students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100966"/>
            <a:ext cx="4300000" cy="533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there are 2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10</a:t>
            </a:r>
            <a:r>
              <a:rPr sz="1400" b="0">
                <a:solidFill>
                  <a:srgbClr val="000000"/>
                </a:solidFill>
                <a:latin typeface="Calibri"/>
              </a:rPr>
              <a:t> = 1024 possible subsets of the group of students</a:t>
            </a:r>
          </a:p>
        </p:txBody>
      </p:sp>
      <p:sp>
        <p:nvSpPr>
          <p:cNvPr id="8" name="Right Brace 7"/>
          <p:cNvSpPr/>
          <p:nvPr/>
        </p:nvSpPr>
        <p:spPr>
          <a:xfrm>
            <a:off x="8050000" y="2120966"/>
            <a:ext cx="90000" cy="4934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160000" y="2187666"/>
            <a:ext cx="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Each subset is a possible group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634366"/>
            <a:ext cx="4300000" cy="533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At least one student must be selected, so the total number of possible groups 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167766"/>
            <a:ext cx="43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2</a:t>
            </a:r>
            <a:r>
              <a:rPr sz="1400" b="0" baseline="30000">
                <a:solidFill>
                  <a:srgbClr val="FF0000"/>
                </a:solidFill>
                <a:latin typeface="Calibri"/>
              </a:rPr>
              <a:t>10</a:t>
            </a:r>
            <a:r>
              <a:rPr sz="1400" b="0">
                <a:solidFill>
                  <a:srgbClr val="FF0000"/>
                </a:solidFill>
                <a:latin typeface="Calibri"/>
              </a:rPr>
              <a:t> − 1 = 1023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Combinatorics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3701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There are n! different ways of placing n items in order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This is the number of permutations of n items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e.g. 5 different books on a shelf: 5 × 4 × 3 × 2 × 1 = 5! = 120 ways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To keep some items together, treat them as a single block, then multiply by the number of ways of arranging the block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11171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Consider the letters ABCDEF.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  Find the number of different strings of length 6 that can be written using these letters exactly once each.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  Find the number of these strings that contain: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      i)  the substring DEF          ii)  the letters DEF together in any order.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237110"/>
            <a:ext cx="33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a)  6! = 720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484760"/>
            <a:ext cx="33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  i)  Consider 4 items: A, B, C and DEF</a:t>
            </a:r>
          </a:p>
        </p:txBody>
      </p:sp>
      <p:sp>
        <p:nvSpPr>
          <p:cNvPr id="8" name="Right Brace 7"/>
          <p:cNvSpPr/>
          <p:nvPr/>
        </p:nvSpPr>
        <p:spPr>
          <a:xfrm>
            <a:off x="7050000" y="2504760"/>
            <a:ext cx="90000" cy="20765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60000" y="2428585"/>
            <a:ext cx="1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DEF must appear in this order: treat it as one block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732410"/>
            <a:ext cx="33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            Permutations of these four items: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980060"/>
            <a:ext cx="33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            4! = 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3227710"/>
            <a:ext cx="33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            There are 24 strings containing DEF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3475360"/>
            <a:ext cx="33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      ii)  4! = 24 permutations contain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3723010"/>
            <a:ext cx="33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            the string DEF in order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3970660"/>
            <a:ext cx="33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            DEF can be arranged in 3! = 6 ways</a:t>
            </a:r>
          </a:p>
        </p:txBody>
      </p:sp>
      <p:sp>
        <p:nvSpPr>
          <p:cNvPr id="16" name="Right Brace 15"/>
          <p:cNvSpPr/>
          <p:nvPr/>
        </p:nvSpPr>
        <p:spPr>
          <a:xfrm>
            <a:off x="7050000" y="3990660"/>
            <a:ext cx="90000" cy="20765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60000" y="3914485"/>
            <a:ext cx="1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Use the product rule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50000" y="4218310"/>
            <a:ext cx="33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            So there are 4! × 3! = 144 strings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Combinatorics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50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The number of possible permutations of r items taken from a set of n items, where n ≥ r, is</a:t>
            </a:r>
          </a:p>
        </p:txBody>
      </p:sp>
      <p:pic>
        <p:nvPicPr>
          <p:cNvPr id="5" name="Picture 4" descr="1422becf6d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336" y="1562844"/>
            <a:ext cx="1481328" cy="579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261964"/>
            <a:ext cx="3350000" cy="11071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>
                <a:solidFill>
                  <a:srgbClr val="000000"/>
                </a:solidFill>
                <a:latin typeface="Calibri"/>
              </a:rPr>
              <a:t>P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r</a:t>
            </a:r>
            <a:r>
              <a:rPr sz="1300" b="0">
                <a:solidFill>
                  <a:srgbClr val="000000"/>
                </a:solidFill>
                <a:latin typeface="Calibri"/>
              </a:rPr>
              <a:t>, or ‘n permute r’, is sometimes written 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>
                <a:solidFill>
                  <a:srgbClr val="000000"/>
                </a:solidFill>
                <a:latin typeface="Calibri"/>
              </a:rPr>
              <a:t>P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r</a:t>
            </a:r>
            <a:r>
              <a:rPr sz="1300" b="0">
                <a:solidFill>
                  <a:srgbClr val="000000"/>
                </a:solidFill>
                <a:latin typeface="Calibri"/>
              </a:rPr>
              <a:t> or P(n, r)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e.g. shelving 3 of 5 books: 5 × 4 × 3 = 5! ÷ 2! = 60 ways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200000" cy="51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15 runners compete in a cross-country race.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 the number of different ways the top 6 positions can be filled.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16328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The runners are all different and the order matters</a:t>
            </a:r>
          </a:p>
        </p:txBody>
      </p:sp>
      <p:pic>
        <p:nvPicPr>
          <p:cNvPr id="9" name="Picture 8" descr="91eed953efb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919544"/>
            <a:ext cx="1655064" cy="579120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6350000" y="1919544"/>
            <a:ext cx="90000" cy="59912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60000" y="2039104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 permutation of 6 items taken from a set of 15 items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53866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= 15 × 14 × 13 × 12 × 11 × 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280536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= 3 603 600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Combinatorics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50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The number of permutations of n items, of which r are identical, is</a:t>
            </a:r>
          </a:p>
        </p:txBody>
      </p:sp>
      <p:pic>
        <p:nvPicPr>
          <p:cNvPr id="5" name="Picture 4" descr="c48e803d59b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028" y="1562844"/>
            <a:ext cx="313944" cy="518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201004"/>
            <a:ext cx="3350000" cy="50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If r</a:t>
            </a:r>
            <a:r>
              <a:rPr sz="1300" b="1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300" b="1">
                <a:solidFill>
                  <a:srgbClr val="000000"/>
                </a:solidFill>
                <a:latin typeface="Calibri"/>
              </a:rPr>
              <a:t> are identical, r</a:t>
            </a:r>
            <a:r>
              <a:rPr sz="1300" b="1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300" b="1">
                <a:solidFill>
                  <a:srgbClr val="000000"/>
                </a:solidFill>
                <a:latin typeface="Calibri"/>
              </a:rPr>
              <a:t> are identical, and so on, it is</a:t>
            </a:r>
          </a:p>
        </p:txBody>
      </p:sp>
      <p:pic>
        <p:nvPicPr>
          <p:cNvPr id="7" name="Picture 6" descr="0f4704fe72c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624" y="2763848"/>
            <a:ext cx="1444752" cy="548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000" y="3432488"/>
            <a:ext cx="3350000" cy="50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e.g. CARRIER has three Rs, so it has 7! ÷ 3! = 840 different permutations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000000"/>
            <a:ext cx="5200000" cy="51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 the number of possible different permutations of the letters in the word WINNINGS.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16328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This is a set of 8 items in which: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18995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2 are identical (I)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1662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3 are identical (N)</a:t>
            </a:r>
          </a:p>
        </p:txBody>
      </p:sp>
      <p:sp>
        <p:nvSpPr>
          <p:cNvPr id="13" name="Right Brace 12"/>
          <p:cNvSpPr/>
          <p:nvPr/>
        </p:nvSpPr>
        <p:spPr>
          <a:xfrm>
            <a:off x="6450000" y="1652844"/>
            <a:ext cx="90000" cy="7601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60000" y="1852894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n = 8, r</a:t>
            </a:r>
            <a:r>
              <a:rPr sz="1000" b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000" b="0">
                <a:solidFill>
                  <a:srgbClr val="FF0000"/>
                </a:solidFill>
                <a:latin typeface="Calibri"/>
              </a:rPr>
              <a:t> = 2, r</a:t>
            </a:r>
            <a:r>
              <a:rPr sz="1000" b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000" b="0">
                <a:solidFill>
                  <a:srgbClr val="FF0000"/>
                </a:solidFill>
                <a:latin typeface="Calibri"/>
              </a:rPr>
              <a:t> = 3. There are no other repeated letters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24329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the total number of permutations is</a:t>
            </a:r>
          </a:p>
        </p:txBody>
      </p:sp>
      <p:pic>
        <p:nvPicPr>
          <p:cNvPr id="16" name="Picture 15" descr="f63d97a725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719644"/>
            <a:ext cx="1508760" cy="521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Combinatorics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70426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The number of possible combinations of r items (in any order) taken from a set of n items, where n ≥ r, is</a:t>
            </a:r>
          </a:p>
        </p:txBody>
      </p:sp>
      <p:pic>
        <p:nvPicPr>
          <p:cNvPr id="5" name="Picture 4" descr="2b6f6692490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912" y="1764266"/>
            <a:ext cx="2170176" cy="548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432906"/>
            <a:ext cx="3350000" cy="13085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This is the number of ways of choosing r items in order divided by the number of possible orderings of those r items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>
                <a:solidFill>
                  <a:srgbClr val="000000"/>
                </a:solidFill>
                <a:latin typeface="Calibri"/>
              </a:rPr>
              <a:t>C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r</a:t>
            </a:r>
            <a:r>
              <a:rPr sz="1300" b="0">
                <a:solidFill>
                  <a:srgbClr val="000000"/>
                </a:solidFill>
                <a:latin typeface="Calibri"/>
              </a:rPr>
              <a:t>, or ‘n choose r’, is sometimes written 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>
                <a:solidFill>
                  <a:srgbClr val="000000"/>
                </a:solidFill>
                <a:latin typeface="Calibri"/>
              </a:rPr>
              <a:t>C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r</a:t>
            </a:r>
            <a:r>
              <a:rPr sz="1300" b="0">
                <a:solidFill>
                  <a:srgbClr val="000000"/>
                </a:solidFill>
                <a:latin typeface="Calibri"/>
              </a:rPr>
              <a:t> or C(n, 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200000" cy="11171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In a lottery game you choose 6 numbers from a choice of 45 by shading in a grid.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6 numbers are selected at random and if you match all six you win a jackpot prize.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 the probability of winning a jackpot prize.</a:t>
            </a:r>
          </a:p>
        </p:txBody>
      </p:sp>
      <p:pic>
        <p:nvPicPr>
          <p:cNvPr id="8" name="Picture 7" descr="lot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0000" y="2250000"/>
            <a:ext cx="1000000" cy="1375000"/>
          </a:xfrm>
          <a:prstGeom prst="rect">
            <a:avLst/>
          </a:prstGeom>
        </p:spPr>
      </p:pic>
      <p:pic>
        <p:nvPicPr>
          <p:cNvPr id="9" name="Picture 8" descr="2cacd3a1834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370000"/>
            <a:ext cx="1572768" cy="329184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6450000" y="2370000"/>
            <a:ext cx="90000" cy="3491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60000" y="2364592"/>
            <a:ext cx="11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Order is not important, and you need the exact combination to win</a:t>
            </a:r>
          </a:p>
        </p:txBody>
      </p:sp>
      <p:pic>
        <p:nvPicPr>
          <p:cNvPr id="12" name="Picture 11" descr="26d78f0a7f1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759184"/>
            <a:ext cx="2328672" cy="509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Combinatorics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131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A hand of cards is a combination: the order of the cards does not matter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Count in stages and use the product rule of counting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159742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In poker, a deck of 52 different cards is used. There are 13 cards in each of four suits. A hand is made up of five cards, arranged in any order.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Work out the total number of different hands that are possible.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flush is a hand containing five cards of the same suit.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Work out the number of hands containing five cards of the same suit.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Four-of-a-kind is a hand containing four cards of the same value, such as four 7s, or four queens.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 Work out the number of four-of-a-kind hands.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71742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7" name="Picture 6" descr="d7de6ed5616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720" y="2737424"/>
            <a:ext cx="1487424" cy="313944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6700000" y="2737424"/>
            <a:ext cx="90000" cy="33394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10000" y="2724396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The player can arrange their cards in any order, so work out ⁵²C₅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650000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1" name="Picture 10" descr="b8aaa0a644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20" y="3670000"/>
            <a:ext cx="1453896" cy="313944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6700000" y="3670000"/>
            <a:ext cx="90000" cy="33394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10000" y="3656972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¹³C₅ ways to get a flush in each suit, and four suits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4400000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c)  13 × 48 = 624</a:t>
            </a:r>
          </a:p>
        </p:txBody>
      </p:sp>
      <p:sp>
        <p:nvSpPr>
          <p:cNvPr id="15" name="Right Brace 14"/>
          <p:cNvSpPr/>
          <p:nvPr/>
        </p:nvSpPr>
        <p:spPr>
          <a:xfrm>
            <a:off x="6350000" y="4420000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0000" y="4353350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13 values for the four-of-a-kind; the fifth card can be any of the other 52 − 4 = 48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Combinatorics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338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Decide whether order matters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 subset: order is not important, so use 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>
                <a:solidFill>
                  <a:srgbClr val="000000"/>
                </a:solidFill>
                <a:latin typeface="Calibri"/>
              </a:rPr>
              <a:t>C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r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 number: the order of the digits matters, so use 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>
                <a:solidFill>
                  <a:srgbClr val="000000"/>
                </a:solidFill>
                <a:latin typeface="Calibri"/>
              </a:rPr>
              <a:t>P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9156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The set S = {1, 2, 3, 4, 5, 6, 7, 8}. Find: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  the number of subsets of S containing exactly 4 elements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  the number of different 4-digit numbers that can be made using the elements of S. (Each element can be used only once.)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035688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7" name="Picture 6" descr="14d8da4fe98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720" y="2055688"/>
            <a:ext cx="798576" cy="310896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6700000" y="2055688"/>
            <a:ext cx="90000" cy="33089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10000" y="2041136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Order is not important in a subset, so use ⁸C₄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900000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1" name="Picture 10" descr="7235e5bb9ca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20" y="2920000"/>
            <a:ext cx="2496312" cy="295656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7400000" y="2920000"/>
            <a:ext cx="90000" cy="31565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510000" y="2897828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Each element is distinct and you need to choose 4 of them in 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