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Number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Fermat’s Little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78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Fermat’s little theorem states that, if p is a prime number and a is any number not divisible by p, then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p−1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1 (mod p)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p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a (mod p)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two statements are equivalent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You can use them without any calculation, for example: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22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1 (mod 23), as 23 is prime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500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101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500 ≡ 96 (mod 101), as 101 is prime and 101 ∤ 500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least residue of 3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202</a:t>
            </a:r>
            <a:r>
              <a:rPr sz="1300" b="0">
                <a:solidFill>
                  <a:srgbClr val="000000"/>
                </a:solidFill>
                <a:latin typeface="Calibri"/>
              </a:rPr>
              <a:t> modulo 11.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38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By Fermat’s little theorem,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10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 (mod 11)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650000" y="14514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60000" y="138477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State that you are using Fermat’s little theorem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698122"/>
            <a:ext cx="38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⇒ 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202</a:t>
            </a:r>
            <a:r>
              <a:rPr sz="1400" b="0">
                <a:solidFill>
                  <a:srgbClr val="000000"/>
                </a:solidFill>
                <a:latin typeface="Calibri"/>
              </a:rPr>
              <a:t> =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200</a:t>
            </a:r>
            <a:r>
              <a:rPr sz="1400" b="0">
                <a:solidFill>
                  <a:srgbClr val="000000"/>
                </a:solidFill>
                <a:latin typeface="Calibri"/>
              </a:rPr>
              <a:t> ×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(3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10</a:t>
            </a:r>
            <a:r>
              <a:rPr sz="1400" b="0">
                <a:solidFill>
                  <a:srgbClr val="000000"/>
                </a:solidFill>
                <a:latin typeface="Calibri"/>
              </a:rPr>
              <a:t>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20</a:t>
            </a:r>
            <a:r>
              <a:rPr sz="1400" b="0">
                <a:solidFill>
                  <a:srgbClr val="000000"/>
                </a:solidFill>
                <a:latin typeface="Calibri"/>
              </a:rPr>
              <a:t> ×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38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         ≡ 1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20</a:t>
            </a:r>
            <a:r>
              <a:rPr sz="1400" b="0">
                <a:solidFill>
                  <a:srgbClr val="000000"/>
                </a:solidFill>
                <a:latin typeface="Calibri"/>
              </a:rPr>
              <a:t> × 9 (mod 11)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385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3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202</a:t>
            </a:r>
            <a:r>
              <a:rPr sz="1400" b="0">
                <a:solidFill>
                  <a:srgbClr val="FF0000"/>
                </a:solidFill>
                <a:latin typeface="Calibri"/>
              </a:rPr>
              <a:t> ≡ 9 (mod 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Fermat’s Little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3195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Calibri"/>
              </a:rPr>
              <a:t>If a and b are positive integers and p is a prime number with p ∤ a, then: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p−2</a:t>
            </a:r>
            <a:r>
              <a:rPr sz="1300" b="0">
                <a:solidFill>
                  <a:srgbClr val="000000"/>
                </a:solidFill>
                <a:latin typeface="Calibri"/>
              </a:rPr>
              <a:t> is a multiplicative inverse of a modulo p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•  the solution to ax ≡ b (mod p) is x ≡ 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p−2</a:t>
            </a:r>
            <a:r>
              <a:rPr sz="1300" b="0">
                <a:solidFill>
                  <a:srgbClr val="000000"/>
                </a:solidFill>
                <a:latin typeface="Calibri"/>
              </a:rPr>
              <a:t>b (mod p)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This works because 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p−2</a:t>
            </a:r>
            <a:r>
              <a:rPr sz="1300" b="0">
                <a:solidFill>
                  <a:srgbClr val="000000"/>
                </a:solidFill>
                <a:latin typeface="Calibri"/>
              </a:rPr>
              <a:t> × a = 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p−1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1 (mod p)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Use multiplication modulo p to find the least residue of a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p−2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If p ∤ a then gcd(a, p) = 1, so ax ≡ b (mod p) has exactly one solution in the set of least residues modulo 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solution to the linear congruence 7x ≡ 10 (mod 11).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By Fermat’s little theorem,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6981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</a:t>
            </a:r>
            <a:r>
              <a:rPr sz="1400" b="0">
                <a:solidFill>
                  <a:srgbClr val="000000"/>
                </a:solidFill>
                <a:latin typeface="Calibri"/>
              </a:rPr>
              <a:t> × 7x ≡ 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</a:t>
            </a:r>
            <a:r>
              <a:rPr sz="1400" b="0">
                <a:solidFill>
                  <a:srgbClr val="000000"/>
                </a:solidFill>
                <a:latin typeface="Calibri"/>
              </a:rPr>
              <a:t> × 10 (mod 11)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050000" y="1451422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60000" y="1518122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7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9</a:t>
            </a:r>
            <a:r>
              <a:rPr sz="1000" b="0">
                <a:solidFill>
                  <a:srgbClr val="FF0000"/>
                </a:solidFill>
                <a:latin typeface="Calibri"/>
              </a:rPr>
              <a:t> is a multiplicative inverse of 7 modulo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x ≡ 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</a:t>
            </a:r>
            <a:r>
              <a:rPr sz="1400" b="0">
                <a:solidFill>
                  <a:srgbClr val="000000"/>
                </a:solidFill>
                <a:latin typeface="Calibri"/>
              </a:rPr>
              <a:t> × 10 (mod 11)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050000" y="19848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60000" y="1918172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x ≡ a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p−2</a:t>
            </a:r>
            <a:r>
              <a:rPr sz="1000" b="0">
                <a:solidFill>
                  <a:srgbClr val="FF0000"/>
                </a:solidFill>
                <a:latin typeface="Calibri"/>
              </a:rPr>
              <a:t>b (mod p)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2315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= 49 ≡ 5 (mod 11)  ⇒  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35 ≡ 2 (mod 11)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4982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⇒  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6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4 (mod 11)  ⇒  7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4 × 2 (mod 11)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7649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x ≡ 8 × 10 (mod 11)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30316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x ≡ 3 (mod 11)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3298322"/>
            <a:ext cx="4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Check: 7 × 3 = 21 ≡ 10 (mod 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Fermat’s Little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338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Use a</a:t>
            </a:r>
            <a:r>
              <a:rPr sz="1300" b="1" baseline="30000">
                <a:solidFill>
                  <a:srgbClr val="000000"/>
                </a:solidFill>
                <a:latin typeface="Calibri"/>
              </a:rPr>
              <a:t>p−1</a:t>
            </a:r>
            <a:r>
              <a:rPr sz="1300" b="1">
                <a:solidFill>
                  <a:srgbClr val="000000"/>
                </a:solidFill>
                <a:latin typeface="Calibri"/>
              </a:rPr>
              <a:t> ≡ 1 (mod p) to remove multiples of p − 1 from a large power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13 is prime and 13 ∤ 2, so 2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12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1 (mod 13)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1000 = 12 × 83 + 4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remainder when 2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1000</a:t>
            </a:r>
            <a:r>
              <a:rPr sz="1300" b="0">
                <a:solidFill>
                  <a:srgbClr val="000000"/>
                </a:solidFill>
                <a:latin typeface="Calibri"/>
              </a:rPr>
              <a:t> is divided by 13.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12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 (mod 13)  ⇒ 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996</a:t>
            </a:r>
            <a:r>
              <a:rPr sz="1400" b="0">
                <a:solidFill>
                  <a:srgbClr val="000000"/>
                </a:solidFill>
                <a:latin typeface="Calibri"/>
              </a:rPr>
              <a:t> = (2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12</a:t>
            </a:r>
            <a:r>
              <a:rPr sz="1400" b="0">
                <a:solidFill>
                  <a:srgbClr val="000000"/>
                </a:solidFill>
                <a:latin typeface="Calibri"/>
              </a:rPr>
              <a:t>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83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1 (mod 13)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8050000" y="14514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60000" y="1384772"/>
            <a:ext cx="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Fermat’s little theorem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⇒ 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1000</a:t>
            </a:r>
            <a:r>
              <a:rPr sz="1400" b="0">
                <a:solidFill>
                  <a:srgbClr val="000000"/>
                </a:solidFill>
                <a:latin typeface="Calibri"/>
              </a:rPr>
              <a:t> =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996</a:t>
            </a:r>
            <a:r>
              <a:rPr sz="1400" b="0">
                <a:solidFill>
                  <a:srgbClr val="000000"/>
                </a:solidFill>
                <a:latin typeface="Calibri"/>
              </a:rPr>
              <a:t> ×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≡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400" b="0">
                <a:solidFill>
                  <a:srgbClr val="000000"/>
                </a:solidFill>
                <a:latin typeface="Calibri"/>
              </a:rPr>
              <a:t> = 16 ≡ 3 (mod 13)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the remainder is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Fermat’s Little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54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Use Fermat’s little theorem in the form a</a:t>
            </a:r>
            <a:r>
              <a:rPr sz="1300" b="1" baseline="30000">
                <a:solidFill>
                  <a:srgbClr val="000000"/>
                </a:solidFill>
                <a:latin typeface="Calibri"/>
              </a:rPr>
              <a:t>p</a:t>
            </a:r>
            <a:r>
              <a:rPr sz="1300" b="1">
                <a:solidFill>
                  <a:srgbClr val="000000"/>
                </a:solidFill>
                <a:latin typeface="Calibri"/>
              </a:rPr>
              <a:t> ≡ a (mod p) to reduce large powers of x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x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11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x (mod 11) is also true when 11 | x, as both sides are then ≡ 0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Then solve the simpler equation by inspection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31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Find the solution to the congruence equation x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103</a:t>
            </a:r>
            <a:r>
              <a:rPr sz="1300" b="0">
                <a:solidFill>
                  <a:srgbClr val="000000"/>
                </a:solidFill>
                <a:latin typeface="Calibri"/>
              </a:rPr>
              <a:t> ≡ 4 (mod 11).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4314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11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x (mod 11)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150000" y="1451422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0000" y="1384772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Fermat’s little theorem in the form a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p</a:t>
            </a:r>
            <a:r>
              <a:rPr sz="1000" b="0">
                <a:solidFill>
                  <a:srgbClr val="FF0000"/>
                </a:solidFill>
                <a:latin typeface="Calibri"/>
              </a:rPr>
              <a:t> ≡ a (mod 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6981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103</a:t>
            </a:r>
            <a:r>
              <a:rPr sz="1400" b="0">
                <a:solidFill>
                  <a:srgbClr val="000000"/>
                </a:solidFill>
                <a:latin typeface="Calibri"/>
              </a:rPr>
              <a:t> = (x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11</a:t>
            </a:r>
            <a:r>
              <a:rPr sz="1400" b="0">
                <a:solidFill>
                  <a:srgbClr val="000000"/>
                </a:solidFill>
                <a:latin typeface="Calibri"/>
              </a:rPr>
              <a:t>)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</a:t>
            </a:r>
            <a:r>
              <a:rPr sz="1400" b="0">
                <a:solidFill>
                  <a:srgbClr val="000000"/>
                </a:solidFill>
                <a:latin typeface="Calibri"/>
              </a:rPr>
              <a:t> ·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9</a:t>
            </a:r>
            <a:r>
              <a:rPr sz="1400" b="0">
                <a:solidFill>
                  <a:srgbClr val="000000"/>
                </a:solidFill>
                <a:latin typeface="Calibri"/>
              </a:rPr>
              <a:t> ·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400" b="0">
                <a:solidFill>
                  <a:srgbClr val="000000"/>
                </a:solidFill>
                <a:latin typeface="Calibri"/>
              </a:rPr>
              <a:t> =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13</a:t>
            </a:r>
            <a:r>
              <a:rPr sz="1400" b="0">
                <a:solidFill>
                  <a:srgbClr val="000000"/>
                </a:solidFill>
                <a:latin typeface="Calibri"/>
              </a:rPr>
              <a:t> =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11</a:t>
            </a:r>
            <a:r>
              <a:rPr sz="1400" b="0">
                <a:solidFill>
                  <a:srgbClr val="000000"/>
                </a:solidFill>
                <a:latin typeface="Calibri"/>
              </a:rPr>
              <a:t> ·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648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   ≡ x ·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400" b="0">
                <a:solidFill>
                  <a:srgbClr val="000000"/>
                </a:solidFill>
                <a:latin typeface="Calibri"/>
              </a:rPr>
              <a:t> (mod 11)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2315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Now we only need to solve x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4 (mod 11)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498222"/>
            <a:ext cx="5200000" cy="533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By inspection, the perfect cube that leaves a remainder of 4 when divided by 11 is 5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400" b="0">
                <a:solidFill>
                  <a:srgbClr val="000000"/>
                </a:solidFill>
                <a:latin typeface="Calibri"/>
              </a:rPr>
              <a:t> = 125 = 11 × 11 + 4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0316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Therefore x ≡ 5 (mod 11).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298322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In general, the solution is 5 + 11k for any integer 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