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Number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Divisibility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576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>
                <a:solidFill>
                  <a:srgbClr val="000000"/>
                </a:solidFill>
                <a:latin typeface="Calibri"/>
              </a:rPr>
              <a:t>An integer is divisible by: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2 if and only if its last digit is even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5 if and only if its last digit is 5 or 0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10 if and only if its last digit is 0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A number N with decimal digits a</a:t>
            </a:r>
            <a:r>
              <a:rPr sz="1200" b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>
                <a:solidFill>
                  <a:srgbClr val="000000"/>
                </a:solidFill>
                <a:latin typeface="Calibri"/>
              </a:rPr>
              <a:t> a</a:t>
            </a:r>
            <a:r>
              <a:rPr sz="1200" b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… a</a:t>
            </a:r>
            <a:r>
              <a:rPr sz="1200" b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>
                <a:solidFill>
                  <a:srgbClr val="000000"/>
                </a:solidFill>
                <a:latin typeface="Calibri"/>
              </a:rPr>
              <a:t> a</a:t>
            </a:r>
            <a:r>
              <a:rPr sz="1200" b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200" b="0">
                <a:solidFill>
                  <a:srgbClr val="000000"/>
                </a:solidFill>
                <a:latin typeface="Calibri"/>
              </a:rPr>
              <a:t> can be written as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200" b="0">
                <a:solidFill>
                  <a:srgbClr val="000000"/>
                </a:solidFill>
                <a:latin typeface="Calibri"/>
              </a:rPr>
              <a:t> + 10</a:t>
            </a:r>
            <a:r>
              <a:rPr sz="1200" b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200" b="0">
                <a:solidFill>
                  <a:srgbClr val="000000"/>
                </a:solidFill>
                <a:latin typeface="Calibri"/>
              </a:rPr>
              <a:t> + … + 10a</a:t>
            </a:r>
            <a:r>
              <a:rPr sz="1200" b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>
                <a:solidFill>
                  <a:srgbClr val="000000"/>
                </a:solidFill>
                <a:latin typeface="Calibri"/>
              </a:rPr>
              <a:t> + a</a:t>
            </a:r>
            <a:r>
              <a:rPr sz="1200" b="0" baseline="-25000">
                <a:solidFill>
                  <a:srgbClr val="000000"/>
                </a:solidFill>
                <a:latin typeface="Calibri"/>
              </a:rPr>
              <a:t>0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e.g. 7835 = 1000 × 7 + 100 × 8 + 10 × 3 + 5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Watch out: an ‘if and only if’ proof needs both directions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51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Prove that a positive integer N is divisible by 10 if and only if its last digit is 0.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632844"/>
            <a:ext cx="37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Let N have decimal digits a</a:t>
            </a:r>
            <a:r>
              <a:rPr sz="1400" b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400" b="0">
                <a:solidFill>
                  <a:srgbClr val="000000"/>
                </a:solidFill>
                <a:latin typeface="Calibri"/>
              </a:rPr>
              <a:t> a</a:t>
            </a:r>
            <a:r>
              <a:rPr sz="1400" b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400" b="0">
                <a:solidFill>
                  <a:srgbClr val="000000"/>
                </a:solidFill>
                <a:latin typeface="Calibri"/>
              </a:rPr>
              <a:t> … a</a:t>
            </a:r>
            <a:r>
              <a:rPr sz="1400" b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400" b="0">
                <a:solidFill>
                  <a:srgbClr val="000000"/>
                </a:solidFill>
                <a:latin typeface="Calibri"/>
              </a:rPr>
              <a:t> a</a:t>
            </a:r>
            <a:r>
              <a:rPr sz="1400" b="0" baseline="-2500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1899544"/>
            <a:ext cx="37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N = 10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n</a:t>
            </a:r>
            <a:r>
              <a:rPr sz="1400" b="0">
                <a:solidFill>
                  <a:srgbClr val="000000"/>
                </a:solidFill>
                <a:latin typeface="Calibri"/>
              </a:rPr>
              <a:t>a</a:t>
            </a:r>
            <a:r>
              <a:rPr sz="1400" b="0" baseline="-25000">
                <a:solidFill>
                  <a:srgbClr val="000000"/>
                </a:solidFill>
                <a:latin typeface="Calibri"/>
              </a:rPr>
              <a:t>n</a:t>
            </a:r>
            <a:r>
              <a:rPr sz="1400" b="0">
                <a:solidFill>
                  <a:srgbClr val="000000"/>
                </a:solidFill>
                <a:latin typeface="Calibri"/>
              </a:rPr>
              <a:t> + 10</a:t>
            </a:r>
            <a:r>
              <a:rPr sz="1400" b="0" baseline="30000">
                <a:solidFill>
                  <a:srgbClr val="000000"/>
                </a:solidFill>
                <a:latin typeface="Calibri"/>
              </a:rPr>
              <a:t>n−1</a:t>
            </a:r>
            <a:r>
              <a:rPr sz="1400" b="0">
                <a:solidFill>
                  <a:srgbClr val="000000"/>
                </a:solidFill>
                <a:latin typeface="Calibri"/>
              </a:rPr>
              <a:t>a</a:t>
            </a:r>
            <a:r>
              <a:rPr sz="1400" b="0" baseline="-25000">
                <a:solidFill>
                  <a:srgbClr val="000000"/>
                </a:solidFill>
                <a:latin typeface="Calibri"/>
              </a:rPr>
              <a:t>n−1</a:t>
            </a:r>
            <a:r>
              <a:rPr sz="1400" b="0">
                <a:solidFill>
                  <a:srgbClr val="000000"/>
                </a:solidFill>
                <a:latin typeface="Calibri"/>
              </a:rPr>
              <a:t> + … + 10a</a:t>
            </a:r>
            <a:r>
              <a:rPr sz="1400" b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400" b="0">
                <a:solidFill>
                  <a:srgbClr val="000000"/>
                </a:solidFill>
                <a:latin typeface="Calibri"/>
              </a:rPr>
              <a:t> + a</a:t>
            </a:r>
            <a:r>
              <a:rPr sz="1400" b="0" baseline="-2500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166244"/>
            <a:ext cx="37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N ≡ 0 + 0 + … + 0 + a</a:t>
            </a:r>
            <a:r>
              <a:rPr sz="1400" b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400" b="0">
                <a:solidFill>
                  <a:srgbClr val="000000"/>
                </a:solidFill>
                <a:latin typeface="Calibri"/>
              </a:rPr>
              <a:t> (mod 10)</a:t>
            </a:r>
          </a:p>
        </p:txBody>
      </p:sp>
      <p:sp>
        <p:nvSpPr>
          <p:cNvPr id="9" name="Right Brace 8"/>
          <p:cNvSpPr/>
          <p:nvPr/>
        </p:nvSpPr>
        <p:spPr>
          <a:xfrm>
            <a:off x="7450000" y="2186244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560000" y="2119594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Every positive power of 10 is ≡ 0 (mod 10)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432944"/>
            <a:ext cx="37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N ≡ a</a:t>
            </a:r>
            <a:r>
              <a:rPr sz="1400" b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400" b="0">
                <a:solidFill>
                  <a:srgbClr val="000000"/>
                </a:solidFill>
                <a:latin typeface="Calibri"/>
              </a:rPr>
              <a:t> (mod 10)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450000" y="2452944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560000" y="2386294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</a:t>
            </a:r>
            <a:r>
              <a:rPr sz="1000" b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1000" b="0">
                <a:solidFill>
                  <a:srgbClr val="FF0000"/>
                </a:solidFill>
                <a:latin typeface="Calibri"/>
              </a:rPr>
              <a:t> is the last digit of 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2699644"/>
            <a:ext cx="37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a</a:t>
            </a:r>
            <a:r>
              <a:rPr sz="1400" b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400" b="0">
                <a:solidFill>
                  <a:srgbClr val="000000"/>
                </a:solidFill>
                <a:latin typeface="Calibri"/>
              </a:rPr>
              <a:t> = 0  ⇒  N ≡ 0 (mod 10)  ⇒  10 | 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2966344"/>
            <a:ext cx="37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Conversely, 10 | N  ⇒  N ≡ 0 (mod 10)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50000" y="3233044"/>
            <a:ext cx="37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               ⇒  a</a:t>
            </a:r>
            <a:r>
              <a:rPr sz="1400" b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400" b="0">
                <a:solidFill>
                  <a:srgbClr val="000000"/>
                </a:solidFill>
                <a:latin typeface="Calibri"/>
              </a:rPr>
              <a:t> ≡ 0 (mod 10)  ⇒  a</a:t>
            </a:r>
            <a:r>
              <a:rPr sz="1400" b="0" baseline="-25000">
                <a:solidFill>
                  <a:srgbClr val="000000"/>
                </a:solidFill>
                <a:latin typeface="Calibri"/>
              </a:rPr>
              <a:t>0</a:t>
            </a:r>
            <a:r>
              <a:rPr sz="1400" b="0">
                <a:solidFill>
                  <a:srgbClr val="000000"/>
                </a:solidFill>
                <a:latin typeface="Calibri"/>
              </a:rPr>
              <a:t> = 0</a:t>
            </a:r>
          </a:p>
        </p:txBody>
      </p:sp>
      <p:sp>
        <p:nvSpPr>
          <p:cNvPr id="17" name="Right Brace 16"/>
          <p:cNvSpPr/>
          <p:nvPr/>
        </p:nvSpPr>
        <p:spPr>
          <a:xfrm>
            <a:off x="7450000" y="2986344"/>
            <a:ext cx="90000" cy="4934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60000" y="3053044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a</a:t>
            </a:r>
            <a:r>
              <a:rPr sz="1000" b="0" baseline="-25000">
                <a:solidFill>
                  <a:srgbClr val="FF0000"/>
                </a:solidFill>
                <a:latin typeface="Calibri"/>
              </a:rPr>
              <a:t>0</a:t>
            </a:r>
            <a:r>
              <a:rPr sz="1000" b="0">
                <a:solidFill>
                  <a:srgbClr val="FF0000"/>
                </a:solidFill>
                <a:latin typeface="Calibri"/>
              </a:rPr>
              <a:t> is an integer between 0 and 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50000" y="3499744"/>
            <a:ext cx="37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So 10 | N if and only if the last digit of N is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Divisibility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767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>
                <a:solidFill>
                  <a:srgbClr val="000000"/>
                </a:solidFill>
                <a:latin typeface="Calibri"/>
              </a:rPr>
              <a:t>An integer is divisible by: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3 if and only if the sum of its digits is divisible by 3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4 if and only if its last two digits are divisible by 4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6 if and only if it is divisible by both 2 and 3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9 if and only if the sum of its digits is divisible by 9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11 if and only if the alternating sum of its digits is divisible by 11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If a number has digits abcde…, then it is divisible by 11 if and only if a − b + c − d + e − … is divisible by 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71426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N is a 3-digit number abc, so that N = 100a + 10b + c, where a, b, c ∈ {0, 1, 2, 3, 4, 5, 6, 7, 8, 9} and a ≠ 0.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Prove that 11 | N if and only if 11 | (a − b + c).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8342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Let N = 100a + 10b + 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1009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100 ≡ 1 (mod 11)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3676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10 ≡ −1 (mod 11)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6343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N ≡ a − b + c (mod 11)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6550000" y="2654366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60000" y="2587716"/>
            <a:ext cx="16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Use the addition and multiplication rules for modular arithmetic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29010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So N ≡ 0 (mod 11) if and only if a − b + c ≡ 0 (mod 11)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31677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FF0000"/>
                </a:solidFill>
                <a:latin typeface="Calibri"/>
              </a:rPr>
              <a:t>So 11 | N if and only if 11 | (a − b + c)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Divisibility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2767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>
                <a:solidFill>
                  <a:srgbClr val="000000"/>
                </a:solidFill>
                <a:latin typeface="Calibri"/>
              </a:rPr>
              <a:t>An integer is divisible by: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3 if and only if the sum of its digits is divisible by 3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4 if and only if its last two digits are divisible by 4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6 if and only if it is divisible by both 2 and 3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9 if and only if the sum of its digits is divisible by 9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11 if and only if the alternating sum of its digits is divisible by 11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If a number has digits abcde…, then it is divisible by 11 if and only if a − b + c − d + e − … is divisible by 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71426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Use the divisibility rules to determine whether: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a)  7146 is divisible by 9               b)  5838 is divisible by 6</a:t>
            </a:r>
          </a:p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c)  2 261 914 is divisible by 4        d)  813 747 is divisible by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8342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a)  7 + 1 + 4 + 6 = 18 and 9 | 18, so 9 | 7146</a:t>
            </a:r>
          </a:p>
        </p:txBody>
      </p:sp>
      <p:sp>
        <p:nvSpPr>
          <p:cNvPr id="7" name="Right Brace 6"/>
          <p:cNvSpPr/>
          <p:nvPr/>
        </p:nvSpPr>
        <p:spPr>
          <a:xfrm>
            <a:off x="7450000" y="1854266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60000" y="1787616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Sum of the digits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1009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b)  2 | 8, so 2 | 5838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3676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5 + 8 + 3 + 8 = 24 and 3 | 24, so 3 | 5838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26343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Hence 6 | 5838</a:t>
            </a:r>
          </a:p>
        </p:txBody>
      </p:sp>
      <p:sp>
        <p:nvSpPr>
          <p:cNvPr id="12" name="Right Brace 11"/>
          <p:cNvSpPr/>
          <p:nvPr/>
        </p:nvSpPr>
        <p:spPr>
          <a:xfrm>
            <a:off x="7450000" y="2654366"/>
            <a:ext cx="90000" cy="2267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560000" y="2587716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Divisible by both 2 and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29010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c)  14 = 3 × 4 + 2, so 4 ∤ 14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50000" y="31677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So 4 ∤ 2 261 914</a:t>
            </a:r>
          </a:p>
        </p:txBody>
      </p:sp>
      <p:sp>
        <p:nvSpPr>
          <p:cNvPr id="16" name="Right Brace 15"/>
          <p:cNvSpPr/>
          <p:nvPr/>
        </p:nvSpPr>
        <p:spPr>
          <a:xfrm>
            <a:off x="7450000" y="2921066"/>
            <a:ext cx="90000" cy="4934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560000" y="2987766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Check the last two digits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50000" y="34344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d)  8 − 1 + 3 − 7 + 4 − 7 = 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50000" y="3701166"/>
            <a:ext cx="5200000" cy="2667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000000"/>
                </a:solidFill>
                <a:latin typeface="Calibri"/>
              </a:rPr>
              <a:t>      11 | 0, so 11 | 813 747</a:t>
            </a:r>
          </a:p>
        </p:txBody>
      </p:sp>
      <p:sp>
        <p:nvSpPr>
          <p:cNvPr id="20" name="Right Brace 19"/>
          <p:cNvSpPr/>
          <p:nvPr/>
        </p:nvSpPr>
        <p:spPr>
          <a:xfrm>
            <a:off x="7450000" y="3454466"/>
            <a:ext cx="90000" cy="4934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560000" y="3521166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>
                <a:solidFill>
                  <a:srgbClr val="FF0000"/>
                </a:solidFill>
                <a:latin typeface="Calibri"/>
              </a:rPr>
              <a:t>0 is divisible by any integer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Divisibility Tests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50000" cy="195737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300" b="1">
                <a:solidFill>
                  <a:srgbClr val="000000"/>
                </a:solidFill>
                <a:latin typeface="Calibri"/>
              </a:rPr>
              <a:t>Write each property out mathematically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a, b and c are digits, so they are integers between 0 and 9: use this to limit the possibilities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a − b + c = (a + b + c) − 2b</a:t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300" b="0">
                <a:solidFill>
                  <a:srgbClr val="000000"/>
                </a:solidFill>
                <a:latin typeface="Calibri"/>
              </a:rPr>
              <a:t>Write down all of your reasoning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200000" cy="85371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N is a 3-digit number abc, so that N = 100a + 10b + c, where a, b and c are integers between 0 and 9, with a ≠ 0. N has the following properties: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•  N is divisible by 9      •  The sum of the digits of N is even      •  N ≡ 3 (mod 11)</a:t>
            </a:r>
          </a:p>
          <a:p>
            <a:pPr algn="l"/>
            <a:r>
              <a:rPr sz="1200" b="0">
                <a:solidFill>
                  <a:srgbClr val="000000"/>
                </a:solidFill>
                <a:latin typeface="Calibri"/>
              </a:rPr>
              <a:t>Find all possible values for N, showing your working clearly.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50000" y="197371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9 | a + b + c, so a + b + c = 9p, p ∈ 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750000" y="222136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 + b + c = 2q for some q ∈ 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50000" y="246901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a, b, c ≤ 9, so a + b + c ≤ 27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50000" y="271666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So a + b + c = 9, 18 or 27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50000" y="296431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 + b + c is even, so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50000" y="321196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 + b + c = 18     (1)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50000" y="345961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100a + 10b + c ≡ 3 (mod 11)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50000" y="370726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100 ≡ 1 and 10 ≡ −1 (mod 11)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50000" y="395491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so a − b + c ≡ 3 (mod 11)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000" y="197371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Since 0 ≤ a, b, c ≤ 9,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000" y="222136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 − b + c = −8, 3 or 14     (2)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000" y="246901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From (1) and (2):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000" y="271666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18 − 2b = −8, 3 or 14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000" y="296431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So 2b = 26, 15 or 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000" y="321196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b is an integer from 0 to 9, so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000" y="345961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2b = 4 and b =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000" y="370726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From (1): a + c = 16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000" y="395491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a = 7, c = 9  or  a = 8, c = 8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000" y="420256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000000"/>
                </a:solidFill>
                <a:latin typeface="Calibri"/>
              </a:rPr>
              <a:t>or  a = 9, c = 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000" y="4450212"/>
            <a:ext cx="2600000" cy="2476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FF0000"/>
                </a:solidFill>
                <a:latin typeface="Calibri"/>
              </a:rPr>
              <a:t>So N = 729, 828 or 927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