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Number Theory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Further Pure 2 Chapter 1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1C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Modular Arithmetic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25765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300" b="1">
                <a:solidFill>
                  <a:srgbClr val="000000"/>
                </a:solidFill>
                <a:latin typeface="Calibri"/>
              </a:rPr>
              <a:t>Let m be a positive integer. If a and b are integers, then a is congruent to b modulo m if m | (a − b)</a:t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We write a ≡ b (mod m), or a ≢ b (mod m) if not</a:t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a ≡ b (mod m) if and only if a and b leave the same remainder when they are divided by m</a:t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Neither a nor b is necessarily the remainder</a:t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e.g. on a clock face, 29 ≡ 17 ≡ 5 (mod 12)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200000" cy="51284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Decide whether the following statements are true or false.</a:t>
            </a:r>
          </a:p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a)  24 ≡ 9 (mod 5)          b)  5 ≡ −11 (mod 8)          c)  4 ≡ 17 (mod 2)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50000" y="1632844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a)  24 − 9 = 15 and 5 | 15, so true</a:t>
            </a:r>
          </a:p>
        </p:txBody>
      </p:sp>
      <p:sp>
        <p:nvSpPr>
          <p:cNvPr id="7" name="Right Brace 6"/>
          <p:cNvSpPr/>
          <p:nvPr/>
        </p:nvSpPr>
        <p:spPr>
          <a:xfrm>
            <a:off x="7150000" y="1652844"/>
            <a:ext cx="90000" cy="2267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60000" y="1586194"/>
            <a:ext cx="16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24 and 9 both leave a remainder of 4 when divided by 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50000" y="1899544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b)  5 − (−11) = 16 and 8 | 16, so true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50000" y="2166244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c)  4 − 17 = −13 and 2 ∤ −13, so false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Modular Arithmetic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113187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300" b="1">
                <a:solidFill>
                  <a:srgbClr val="000000"/>
                </a:solidFill>
                <a:latin typeface="Calibri"/>
              </a:rPr>
              <a:t>If a, b ∈ ℤ, then a ≡ b (mod m) if and only if there exists an integer k such that a = b + km</a:t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Adding or subtracting integer multiples of the modulus produces congruent numbers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200000" cy="91568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Given that n ≡ 10 (mod 3), write down:</a:t>
            </a:r>
          </a:p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a)  three different possible values of n</a:t>
            </a:r>
          </a:p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b)  the greatest negative value of n</a:t>
            </a:r>
          </a:p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c)  the value of n contained in the set {0, 1, 2}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50000" y="2035688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a)  10, 13, 16</a:t>
            </a:r>
          </a:p>
        </p:txBody>
      </p:sp>
      <p:sp>
        <p:nvSpPr>
          <p:cNvPr id="7" name="Right Brace 6"/>
          <p:cNvSpPr/>
          <p:nvPr/>
        </p:nvSpPr>
        <p:spPr>
          <a:xfrm>
            <a:off x="6150000" y="2055688"/>
            <a:ext cx="90000" cy="2267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260000" y="1989038"/>
            <a:ext cx="289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n = 10 + 3k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50000" y="2302388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b)  −2</a:t>
            </a:r>
          </a:p>
        </p:txBody>
      </p:sp>
      <p:sp>
        <p:nvSpPr>
          <p:cNvPr id="10" name="Right Brace 9"/>
          <p:cNvSpPr/>
          <p:nvPr/>
        </p:nvSpPr>
        <p:spPr>
          <a:xfrm>
            <a:off x="6150000" y="2322388"/>
            <a:ext cx="90000" cy="2267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60000" y="2255738"/>
            <a:ext cx="289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10 − 4 × 3 = −2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50000" y="2569088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c)  1</a:t>
            </a:r>
          </a:p>
        </p:txBody>
      </p:sp>
      <p:sp>
        <p:nvSpPr>
          <p:cNvPr id="13" name="Right Brace 12"/>
          <p:cNvSpPr/>
          <p:nvPr/>
        </p:nvSpPr>
        <p:spPr>
          <a:xfrm>
            <a:off x="6150000" y="2589088"/>
            <a:ext cx="90000" cy="2267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260000" y="2522438"/>
            <a:ext cx="289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10 = 3 × 3 + 1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Modular Arithmetic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195737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1">
                <a:solidFill>
                  <a:srgbClr val="000000"/>
                </a:solidFill>
                <a:latin typeface="Calibri"/>
              </a:rPr>
              <a:t>Properties of congruences:</a:t>
            </a:r>
          </a:p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•  a ≡ 0 (mod m) if and only if m | a</a:t>
            </a:r>
          </a:p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•  a ≡ a (mod m)</a:t>
            </a:r>
          </a:p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•  If a ≡ b (mod m), then b ≡ a (mod m)</a:t>
            </a:r>
          </a:p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•  If a ≡ b (mod m) and b ≡ c (mod m), then a ≡ c (mod m)</a:t>
            </a:r>
          </a:p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e.g. 11 ≡ 8 (mod 3) and 8 ≡ 2 (mod 3), so 11 ≡ 2 (mod 3)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200000" cy="31142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Given that a ≡ b (mod m) and b ≡ c (mod m), prove that a ≡ c (mod m).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50000" y="1431422"/>
            <a:ext cx="4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a ≡ b (mod m)  ⇒  m | (a − b)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50000" y="1698122"/>
            <a:ext cx="4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So there exists an integer k such that km = a − b   (1)</a:t>
            </a:r>
          </a:p>
        </p:txBody>
      </p:sp>
      <p:sp>
        <p:nvSpPr>
          <p:cNvPr id="8" name="Right Brace 7"/>
          <p:cNvSpPr/>
          <p:nvPr/>
        </p:nvSpPr>
        <p:spPr>
          <a:xfrm>
            <a:off x="7950000" y="1451422"/>
            <a:ext cx="90000" cy="4934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60000" y="1518122"/>
            <a:ext cx="10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Use the definitions of congruence and divisibility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50000" y="1964822"/>
            <a:ext cx="4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b ≡ c (mod m)  ⇒  m | (b − c)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50000" y="2231522"/>
            <a:ext cx="4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So there exists an integer j such that jm = b − c   (2)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50000" y="2498222"/>
            <a:ext cx="4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Add together (1) and (2):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50000" y="2764922"/>
            <a:ext cx="4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(k + j)m = a − c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50000" y="3031622"/>
            <a:ext cx="4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Since k and j are integers, k + j must be an integer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50000" y="3298322"/>
            <a:ext cx="4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FF0000"/>
                </a:solidFill>
                <a:latin typeface="Calibri"/>
              </a:rPr>
              <a:t>So m | (a − c)  ⇒  a ≡ c (mod m)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Modular Arithmetic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195737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1">
                <a:solidFill>
                  <a:srgbClr val="000000"/>
                </a:solidFill>
                <a:latin typeface="Calibri"/>
              </a:rPr>
              <a:t>Rules of arithmetic. If a ≡ b (mod m) and c ≡ d (mod m), then:</a:t>
            </a:r>
          </a:p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•  a ± c ≡ b ± d (mod m)</a:t>
            </a:r>
          </a:p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•  ac ≡ bd (mod m)</a:t>
            </a:r>
          </a:p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•  ka ≡ kb (mod m)</a:t>
            </a:r>
          </a:p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•  a</a:t>
            </a:r>
            <a:r>
              <a:rPr sz="1300" b="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300" b="0">
                <a:solidFill>
                  <a:srgbClr val="000000"/>
                </a:solidFill>
                <a:latin typeface="Calibri"/>
              </a:rPr>
              <a:t> ≡ b</a:t>
            </a:r>
            <a:r>
              <a:rPr sz="1300" b="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300" b="0">
                <a:solidFill>
                  <a:srgbClr val="000000"/>
                </a:solidFill>
                <a:latin typeface="Calibri"/>
              </a:rPr>
              <a:t> (mod m)</a:t>
            </a:r>
          </a:p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To work with a large power, first reduce the base modulo 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200000" cy="31142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Show that 23</a:t>
            </a:r>
            <a:r>
              <a:rPr sz="1300" b="0" baseline="30000">
                <a:solidFill>
                  <a:srgbClr val="000000"/>
                </a:solidFill>
                <a:latin typeface="Calibri"/>
              </a:rPr>
              <a:t>753</a:t>
            </a:r>
            <a:r>
              <a:rPr sz="1300" b="0">
                <a:solidFill>
                  <a:srgbClr val="000000"/>
                </a:solidFill>
                <a:latin typeface="Calibri"/>
              </a:rPr>
              <a:t> ≡ 1 (mod 11).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50000" y="1431422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23 = 2 × 11 + 1, so 23 ≡ 1 (mod 11)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50000" y="1698122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FF0000"/>
                </a:solidFill>
                <a:latin typeface="Calibri"/>
              </a:rPr>
              <a:t>⇒  23</a:t>
            </a:r>
            <a:r>
              <a:rPr sz="1400" b="0" baseline="30000">
                <a:solidFill>
                  <a:srgbClr val="FF0000"/>
                </a:solidFill>
                <a:latin typeface="Calibri"/>
              </a:rPr>
              <a:t>753</a:t>
            </a:r>
            <a:r>
              <a:rPr sz="1400" b="0">
                <a:solidFill>
                  <a:srgbClr val="FF0000"/>
                </a:solidFill>
                <a:latin typeface="Calibri"/>
              </a:rPr>
              <a:t> ≡ 1</a:t>
            </a:r>
            <a:r>
              <a:rPr sz="1400" b="0" baseline="30000">
                <a:solidFill>
                  <a:srgbClr val="FF0000"/>
                </a:solidFill>
                <a:latin typeface="Calibri"/>
              </a:rPr>
              <a:t>753</a:t>
            </a:r>
            <a:r>
              <a:rPr sz="1400" b="0">
                <a:solidFill>
                  <a:srgbClr val="FF0000"/>
                </a:solidFill>
                <a:latin typeface="Calibri"/>
              </a:rPr>
              <a:t> ≡ 1 (mod 11)</a:t>
            </a:r>
          </a:p>
        </p:txBody>
      </p:sp>
      <p:sp>
        <p:nvSpPr>
          <p:cNvPr id="8" name="Right Brace 7"/>
          <p:cNvSpPr/>
          <p:nvPr/>
        </p:nvSpPr>
        <p:spPr>
          <a:xfrm>
            <a:off x="7050000" y="1718122"/>
            <a:ext cx="90000" cy="2267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160000" y="1651472"/>
            <a:ext cx="199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a ≡ b (mod m) ⇒ a</a:t>
            </a:r>
            <a:r>
              <a:rPr sz="1000" b="0" baseline="30000">
                <a:solidFill>
                  <a:srgbClr val="FF0000"/>
                </a:solidFill>
                <a:latin typeface="Calibri"/>
              </a:rPr>
              <a:t>n</a:t>
            </a:r>
            <a:r>
              <a:rPr sz="1000" b="0">
                <a:solidFill>
                  <a:srgbClr val="FF0000"/>
                </a:solidFill>
                <a:latin typeface="Calibri"/>
              </a:rPr>
              <a:t> ≡ b</a:t>
            </a:r>
            <a:r>
              <a:rPr sz="1000" b="0" baseline="30000">
                <a:solidFill>
                  <a:srgbClr val="FF0000"/>
                </a:solidFill>
                <a:latin typeface="Calibri"/>
              </a:rPr>
              <a:t>n</a:t>
            </a:r>
            <a:r>
              <a:rPr sz="1000" b="0">
                <a:solidFill>
                  <a:srgbClr val="FF0000"/>
                </a:solidFill>
                <a:latin typeface="Calibri"/>
              </a:rPr>
              <a:t> (mod m)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Modular Arithmetic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154462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300" b="1">
                <a:solidFill>
                  <a:srgbClr val="000000"/>
                </a:solidFill>
                <a:latin typeface="Calibri"/>
              </a:rPr>
              <a:t>To find the remainder when a number is divided by m, work modulo m</a:t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Reduce the base first, then use a</a:t>
            </a:r>
            <a:r>
              <a:rPr sz="1300" b="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300" b="0">
                <a:solidFill>
                  <a:srgbClr val="000000"/>
                </a:solidFill>
                <a:latin typeface="Calibri"/>
              </a:rPr>
              <a:t> ≡ b</a:t>
            </a:r>
            <a:r>
              <a:rPr sz="1300" b="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300" b="0">
                <a:solidFill>
                  <a:srgbClr val="000000"/>
                </a:solidFill>
                <a:latin typeface="Calibri"/>
              </a:rPr>
              <a:t> (mod m)</a:t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The remainder is the value from 0 to m − 1 that the number is congruent to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200000" cy="31142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Find the remainder when 343</a:t>
            </a:r>
            <a:r>
              <a:rPr sz="1300" b="0" baseline="30000">
                <a:solidFill>
                  <a:srgbClr val="000000"/>
                </a:solidFill>
                <a:latin typeface="Calibri"/>
              </a:rPr>
              <a:t>5</a:t>
            </a:r>
            <a:r>
              <a:rPr sz="1300" b="0">
                <a:solidFill>
                  <a:srgbClr val="000000"/>
                </a:solidFill>
                <a:latin typeface="Calibri"/>
              </a:rPr>
              <a:t> is divided by 11.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50000" y="1431422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343 = 31 × 11 + 2, so 343 ≡ 2 (mod 11)</a:t>
            </a:r>
          </a:p>
        </p:txBody>
      </p:sp>
      <p:sp>
        <p:nvSpPr>
          <p:cNvPr id="7" name="Right Brace 6"/>
          <p:cNvSpPr/>
          <p:nvPr/>
        </p:nvSpPr>
        <p:spPr>
          <a:xfrm>
            <a:off x="7250000" y="1451422"/>
            <a:ext cx="90000" cy="2267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60000" y="1384772"/>
            <a:ext cx="15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Remainder when 343 ÷ 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50000" y="1698122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So 343</a:t>
            </a:r>
            <a:r>
              <a:rPr sz="1400" b="0" baseline="30000">
                <a:solidFill>
                  <a:srgbClr val="000000"/>
                </a:solidFill>
                <a:latin typeface="Calibri"/>
              </a:rPr>
              <a:t>5</a:t>
            </a:r>
            <a:r>
              <a:rPr sz="1400" b="0">
                <a:solidFill>
                  <a:srgbClr val="000000"/>
                </a:solidFill>
                <a:latin typeface="Calibri"/>
              </a:rPr>
              <a:t> ≡ 2</a:t>
            </a:r>
            <a:r>
              <a:rPr sz="1400" b="0" baseline="30000">
                <a:solidFill>
                  <a:srgbClr val="000000"/>
                </a:solidFill>
                <a:latin typeface="Calibri"/>
              </a:rPr>
              <a:t>5</a:t>
            </a:r>
            <a:r>
              <a:rPr sz="1400" b="0">
                <a:solidFill>
                  <a:srgbClr val="000000"/>
                </a:solidFill>
                <a:latin typeface="Calibri"/>
              </a:rPr>
              <a:t> ≡ 32 (mod 11)</a:t>
            </a:r>
          </a:p>
        </p:txBody>
      </p:sp>
      <p:sp>
        <p:nvSpPr>
          <p:cNvPr id="10" name="Right Brace 9"/>
          <p:cNvSpPr/>
          <p:nvPr/>
        </p:nvSpPr>
        <p:spPr>
          <a:xfrm>
            <a:off x="7250000" y="1718122"/>
            <a:ext cx="90000" cy="2267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60000" y="1651472"/>
            <a:ext cx="15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a ≡ b ⇒ a</a:t>
            </a:r>
            <a:r>
              <a:rPr sz="1000" b="0" baseline="30000">
                <a:solidFill>
                  <a:srgbClr val="FF0000"/>
                </a:solidFill>
                <a:latin typeface="Calibri"/>
              </a:rPr>
              <a:t>n</a:t>
            </a:r>
            <a:r>
              <a:rPr sz="1000" b="0">
                <a:solidFill>
                  <a:srgbClr val="FF0000"/>
                </a:solidFill>
                <a:latin typeface="Calibri"/>
              </a:rPr>
              <a:t> ≡ b</a:t>
            </a:r>
            <a:r>
              <a:rPr sz="1000" b="0" baseline="30000">
                <a:solidFill>
                  <a:srgbClr val="FF0000"/>
                </a:solidFill>
                <a:latin typeface="Calibri"/>
              </a:rPr>
              <a:t>n</a:t>
            </a:r>
            <a:r>
              <a:rPr sz="1000" b="0">
                <a:solidFill>
                  <a:srgbClr val="FF0000"/>
                </a:solidFill>
                <a:latin typeface="Calibri"/>
              </a:rPr>
              <a:t> (mod m)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50000" y="1964822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32 = 2 × 11 + 10, so 32 ≡ 10 (mod 11)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50000" y="2231522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So 343</a:t>
            </a:r>
            <a:r>
              <a:rPr sz="1400" b="0" baseline="30000">
                <a:solidFill>
                  <a:srgbClr val="000000"/>
                </a:solidFill>
                <a:latin typeface="Calibri"/>
              </a:rPr>
              <a:t>5</a:t>
            </a:r>
            <a:r>
              <a:rPr sz="1400" b="0">
                <a:solidFill>
                  <a:srgbClr val="000000"/>
                </a:solidFill>
                <a:latin typeface="Calibri"/>
              </a:rPr>
              <a:t> ≡ 10 (mod 11)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50000" y="2498222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FF0000"/>
                </a:solidFill>
                <a:latin typeface="Calibri"/>
              </a:rPr>
              <a:t>So the remainder when 343</a:t>
            </a:r>
            <a:r>
              <a:rPr sz="1400" b="0" baseline="30000">
                <a:solidFill>
                  <a:srgbClr val="FF0000"/>
                </a:solidFill>
                <a:latin typeface="Calibri"/>
              </a:rPr>
              <a:t>5</a:t>
            </a:r>
            <a:r>
              <a:rPr sz="1400" b="0">
                <a:solidFill>
                  <a:srgbClr val="FF0000"/>
                </a:solidFill>
                <a:latin typeface="Calibri"/>
              </a:rPr>
              <a:t> is divided by 11 is 10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Modular Arithmetic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21637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300" b="1">
                <a:solidFill>
                  <a:srgbClr val="000000"/>
                </a:solidFill>
                <a:latin typeface="Calibri"/>
              </a:rPr>
              <a:t>Finding the last digit of a number is the same as finding its remainder when you divide by 10</a:t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3</a:t>
            </a:r>
            <a:r>
              <a:rPr sz="1300" b="0" baseline="30000">
                <a:solidFill>
                  <a:srgbClr val="000000"/>
                </a:solidFill>
                <a:latin typeface="Calibri"/>
              </a:rPr>
              <a:t>50</a:t>
            </a:r>
            <a:r>
              <a:rPr sz="1300" b="0">
                <a:solidFill>
                  <a:srgbClr val="000000"/>
                </a:solidFill>
                <a:latin typeface="Calibri"/>
              </a:rPr>
              <a:t> is still too large for a calculator</a:t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Look for ways of simplifying the power: 3</a:t>
            </a:r>
            <a:r>
              <a:rPr sz="1300" b="0" baseline="30000">
                <a:solidFill>
                  <a:srgbClr val="000000"/>
                </a:solidFill>
                <a:latin typeface="Calibri"/>
              </a:rPr>
              <a:t>50</a:t>
            </a:r>
            <a:r>
              <a:rPr sz="1300" b="0">
                <a:solidFill>
                  <a:srgbClr val="000000"/>
                </a:solidFill>
                <a:latin typeface="Calibri"/>
              </a:rPr>
              <a:t> = (3</a:t>
            </a:r>
            <a:r>
              <a:rPr sz="1300" b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300" b="0">
                <a:solidFill>
                  <a:srgbClr val="000000"/>
                </a:solidFill>
                <a:latin typeface="Calibri"/>
              </a:rPr>
              <a:t>)</a:t>
            </a:r>
            <a:r>
              <a:rPr sz="1300" b="0" baseline="30000">
                <a:solidFill>
                  <a:srgbClr val="000000"/>
                </a:solidFill>
                <a:latin typeface="Calibri"/>
              </a:rPr>
              <a:t>25</a:t>
            </a:r>
            <a:r>
              <a:rPr sz="1300" b="0">
                <a:solidFill>
                  <a:srgbClr val="000000"/>
                </a:solidFill>
                <a:latin typeface="Calibri"/>
              </a:rPr>
              <a:t> = 9</a:t>
            </a:r>
            <a:r>
              <a:rPr sz="1300" b="0" baseline="30000">
                <a:solidFill>
                  <a:srgbClr val="000000"/>
                </a:solidFill>
                <a:latin typeface="Calibri"/>
              </a:rPr>
              <a:t>25</a:t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Because 9 ≡ −1 (mod 10) it is easy to work out large powers of 9 (mod 10)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200000" cy="31142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Work out the final digit in the number 513</a:t>
            </a:r>
            <a:r>
              <a:rPr sz="1300" b="0" baseline="30000">
                <a:solidFill>
                  <a:srgbClr val="000000"/>
                </a:solidFill>
                <a:latin typeface="Calibri"/>
              </a:rPr>
              <a:t>50</a:t>
            </a:r>
            <a:r>
              <a:rPr sz="1300" b="0">
                <a:solidFill>
                  <a:srgbClr val="000000"/>
                </a:solidFill>
                <a:latin typeface="Calibri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50000" y="1431422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513 ≡ 3 (mod 10)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50000" y="1698122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So 513</a:t>
            </a:r>
            <a:r>
              <a:rPr sz="1400" b="0" baseline="30000">
                <a:solidFill>
                  <a:srgbClr val="000000"/>
                </a:solidFill>
                <a:latin typeface="Calibri"/>
              </a:rPr>
              <a:t>50</a:t>
            </a:r>
            <a:r>
              <a:rPr sz="1400" b="0">
                <a:solidFill>
                  <a:srgbClr val="000000"/>
                </a:solidFill>
                <a:latin typeface="Calibri"/>
              </a:rPr>
              <a:t> ≡ 3</a:t>
            </a:r>
            <a:r>
              <a:rPr sz="1400" b="0" baseline="30000">
                <a:solidFill>
                  <a:srgbClr val="000000"/>
                </a:solidFill>
                <a:latin typeface="Calibri"/>
              </a:rPr>
              <a:t>50</a:t>
            </a:r>
            <a:r>
              <a:rPr sz="1400" b="0">
                <a:solidFill>
                  <a:srgbClr val="000000"/>
                </a:solidFill>
                <a:latin typeface="Calibri"/>
              </a:rPr>
              <a:t> (mod 10)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50000" y="1964822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3</a:t>
            </a:r>
            <a:r>
              <a:rPr sz="1400" b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400" b="0">
                <a:solidFill>
                  <a:srgbClr val="000000"/>
                </a:solidFill>
                <a:latin typeface="Calibri"/>
              </a:rPr>
              <a:t> = 9 ≡ −1 (mod 10)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50000" y="2231522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(3</a:t>
            </a:r>
            <a:r>
              <a:rPr sz="1400" b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400" b="0">
                <a:solidFill>
                  <a:srgbClr val="000000"/>
                </a:solidFill>
                <a:latin typeface="Calibri"/>
              </a:rPr>
              <a:t>)</a:t>
            </a:r>
            <a:r>
              <a:rPr sz="1400" b="0" baseline="30000">
                <a:solidFill>
                  <a:srgbClr val="000000"/>
                </a:solidFill>
                <a:latin typeface="Calibri"/>
              </a:rPr>
              <a:t>25</a:t>
            </a:r>
            <a:r>
              <a:rPr sz="1400" b="0">
                <a:solidFill>
                  <a:srgbClr val="000000"/>
                </a:solidFill>
                <a:latin typeface="Calibri"/>
              </a:rPr>
              <a:t> ≡ (−1)</a:t>
            </a:r>
            <a:r>
              <a:rPr sz="1400" b="0" baseline="30000">
                <a:solidFill>
                  <a:srgbClr val="000000"/>
                </a:solidFill>
                <a:latin typeface="Calibri"/>
              </a:rPr>
              <a:t>25</a:t>
            </a:r>
            <a:r>
              <a:rPr sz="1400" b="0">
                <a:solidFill>
                  <a:srgbClr val="000000"/>
                </a:solidFill>
                <a:latin typeface="Calibri"/>
              </a:rPr>
              <a:t> ≡ −1 ≡ 9 (mod 10)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50000" y="2498222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FF0000"/>
                </a:solidFill>
                <a:latin typeface="Calibri"/>
              </a:rPr>
              <a:t>So the last digit of 513</a:t>
            </a:r>
            <a:r>
              <a:rPr sz="1400" b="0" baseline="30000">
                <a:solidFill>
                  <a:srgbClr val="FF0000"/>
                </a:solidFill>
                <a:latin typeface="Calibri"/>
              </a:rPr>
              <a:t>50</a:t>
            </a:r>
            <a:r>
              <a:rPr sz="1400" b="0">
                <a:solidFill>
                  <a:srgbClr val="FF0000"/>
                </a:solidFill>
                <a:latin typeface="Calibri"/>
              </a:rPr>
              <a:t> is 9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Modular Arithmetic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1751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300" b="1">
                <a:solidFill>
                  <a:srgbClr val="000000"/>
                </a:solidFill>
                <a:latin typeface="Calibri"/>
              </a:rPr>
              <a:t>If a ≡ b (mod m) and c ≡ d (mod m) then ac ≡ bd (mod m)</a:t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7</a:t>
            </a:r>
            <a:r>
              <a:rPr sz="1300" b="0" baseline="30000">
                <a:solidFill>
                  <a:srgbClr val="000000"/>
                </a:solidFill>
                <a:latin typeface="Calibri"/>
              </a:rPr>
              <a:t>273</a:t>
            </a:r>
            <a:r>
              <a:rPr sz="1300" b="0">
                <a:solidFill>
                  <a:srgbClr val="000000"/>
                </a:solidFill>
                <a:latin typeface="Calibri"/>
              </a:rPr>
              <a:t> is still much too large to calculate</a:t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If there is a small power of 7 for which 7</a:t>
            </a:r>
            <a:r>
              <a:rPr sz="1300" b="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300" b="0">
                <a:solidFill>
                  <a:srgbClr val="000000"/>
                </a:solidFill>
                <a:latin typeface="Calibri"/>
              </a:rPr>
              <a:t> ≡ 1 (mod 12), you can use powers of powers to simplify your working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200000" cy="31142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Find the remainder when 19</a:t>
            </a:r>
            <a:r>
              <a:rPr sz="1300" b="0" baseline="30000">
                <a:solidFill>
                  <a:srgbClr val="000000"/>
                </a:solidFill>
                <a:latin typeface="Calibri"/>
              </a:rPr>
              <a:t>273</a:t>
            </a:r>
            <a:r>
              <a:rPr sz="1300" b="0">
                <a:solidFill>
                  <a:srgbClr val="000000"/>
                </a:solidFill>
                <a:latin typeface="Calibri"/>
              </a:rPr>
              <a:t> is divided by 12.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50000" y="1431422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19 ≡ 7 (mod 12)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50000" y="1698122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19</a:t>
            </a:r>
            <a:r>
              <a:rPr sz="1400" b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400" b="0">
                <a:solidFill>
                  <a:srgbClr val="000000"/>
                </a:solidFill>
                <a:latin typeface="Calibri"/>
              </a:rPr>
              <a:t> ≡ 7</a:t>
            </a:r>
            <a:r>
              <a:rPr sz="1400" b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400" b="0">
                <a:solidFill>
                  <a:srgbClr val="000000"/>
                </a:solidFill>
                <a:latin typeface="Calibri"/>
              </a:rPr>
              <a:t> = 49 (mod 12), but 49 ≡ 1 (mod 12)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50000" y="1964822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⇒  19</a:t>
            </a:r>
            <a:r>
              <a:rPr sz="1400" b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400" b="0">
                <a:solidFill>
                  <a:srgbClr val="000000"/>
                </a:solidFill>
                <a:latin typeface="Calibri"/>
              </a:rPr>
              <a:t> ≡ 1 (mod 12)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50000" y="2231522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19</a:t>
            </a:r>
            <a:r>
              <a:rPr sz="1400" b="0" baseline="30000">
                <a:solidFill>
                  <a:srgbClr val="000000"/>
                </a:solidFill>
                <a:latin typeface="Calibri"/>
              </a:rPr>
              <a:t>273</a:t>
            </a:r>
            <a:r>
              <a:rPr sz="1400" b="0">
                <a:solidFill>
                  <a:srgbClr val="000000"/>
                </a:solidFill>
                <a:latin typeface="Calibri"/>
              </a:rPr>
              <a:t> = 19</a:t>
            </a:r>
            <a:r>
              <a:rPr sz="1400" b="0" baseline="30000">
                <a:solidFill>
                  <a:srgbClr val="000000"/>
                </a:solidFill>
                <a:latin typeface="Calibri"/>
              </a:rPr>
              <a:t>272</a:t>
            </a:r>
            <a:r>
              <a:rPr sz="1400" b="0">
                <a:solidFill>
                  <a:srgbClr val="000000"/>
                </a:solidFill>
                <a:latin typeface="Calibri"/>
              </a:rPr>
              <a:t> × 19 = (19</a:t>
            </a:r>
            <a:r>
              <a:rPr sz="1400" b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400" b="0">
                <a:solidFill>
                  <a:srgbClr val="000000"/>
                </a:solidFill>
                <a:latin typeface="Calibri"/>
              </a:rPr>
              <a:t>)</a:t>
            </a:r>
            <a:r>
              <a:rPr sz="1400" b="0" baseline="30000">
                <a:solidFill>
                  <a:srgbClr val="000000"/>
                </a:solidFill>
                <a:latin typeface="Calibri"/>
              </a:rPr>
              <a:t>136</a:t>
            </a:r>
            <a:r>
              <a:rPr sz="1400" b="0">
                <a:solidFill>
                  <a:srgbClr val="000000"/>
                </a:solidFill>
                <a:latin typeface="Calibri"/>
              </a:rPr>
              <a:t> × 19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50000" y="2498222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(19</a:t>
            </a:r>
            <a:r>
              <a:rPr sz="1400" b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400" b="0">
                <a:solidFill>
                  <a:srgbClr val="000000"/>
                </a:solidFill>
                <a:latin typeface="Calibri"/>
              </a:rPr>
              <a:t>)</a:t>
            </a:r>
            <a:r>
              <a:rPr sz="1400" b="0" baseline="30000">
                <a:solidFill>
                  <a:srgbClr val="000000"/>
                </a:solidFill>
                <a:latin typeface="Calibri"/>
              </a:rPr>
              <a:t>136</a:t>
            </a:r>
            <a:r>
              <a:rPr sz="1400" b="0">
                <a:solidFill>
                  <a:srgbClr val="000000"/>
                </a:solidFill>
                <a:latin typeface="Calibri"/>
              </a:rPr>
              <a:t> ≡ 1</a:t>
            </a:r>
            <a:r>
              <a:rPr sz="1400" b="0" baseline="30000">
                <a:solidFill>
                  <a:srgbClr val="000000"/>
                </a:solidFill>
                <a:latin typeface="Calibri"/>
              </a:rPr>
              <a:t>136</a:t>
            </a:r>
            <a:r>
              <a:rPr sz="1400" b="0">
                <a:solidFill>
                  <a:srgbClr val="000000"/>
                </a:solidFill>
                <a:latin typeface="Calibri"/>
              </a:rPr>
              <a:t> ≡ 1 (mod 12)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50000" y="2764922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So 19</a:t>
            </a:r>
            <a:r>
              <a:rPr sz="1400" b="0" baseline="30000">
                <a:solidFill>
                  <a:srgbClr val="000000"/>
                </a:solidFill>
                <a:latin typeface="Calibri"/>
              </a:rPr>
              <a:t>273</a:t>
            </a:r>
            <a:r>
              <a:rPr sz="1400" b="0">
                <a:solidFill>
                  <a:srgbClr val="000000"/>
                </a:solidFill>
                <a:latin typeface="Calibri"/>
              </a:rPr>
              <a:t> ≡ 1 × 7 ≡ 7 (mod 12)</a:t>
            </a:r>
          </a:p>
        </p:txBody>
      </p:sp>
      <p:sp>
        <p:nvSpPr>
          <p:cNvPr id="12" name="Right Brace 11"/>
          <p:cNvSpPr/>
          <p:nvPr/>
        </p:nvSpPr>
        <p:spPr>
          <a:xfrm>
            <a:off x="7350000" y="2784922"/>
            <a:ext cx="90000" cy="2267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460000" y="2718272"/>
            <a:ext cx="13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ac ≡ bd (mod m)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50000" y="3031622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FF0000"/>
                </a:solidFill>
                <a:latin typeface="Calibri"/>
              </a:rPr>
              <a:t>So the remainder when 19</a:t>
            </a:r>
            <a:r>
              <a:rPr sz="1400" b="0" baseline="30000">
                <a:solidFill>
                  <a:srgbClr val="FF0000"/>
                </a:solidFill>
                <a:latin typeface="Calibri"/>
              </a:rPr>
              <a:t>273</a:t>
            </a:r>
            <a:r>
              <a:rPr sz="1400" b="0">
                <a:solidFill>
                  <a:srgbClr val="FF0000"/>
                </a:solidFill>
                <a:latin typeface="Calibri"/>
              </a:rPr>
              <a:t> is divided by 12 is 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Modular Arithmetic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154462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300" b="1">
                <a:solidFill>
                  <a:srgbClr val="000000"/>
                </a:solidFill>
                <a:latin typeface="Calibri"/>
              </a:rPr>
              <a:t>For all n ≥ 5, n! contains factors of both 3 and 5, and hence contains a factor of 15</a:t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So n! ≡ 0 (mod 15) for n ≥ 5</a:t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If a ≡ b (mod m) and c ≡ d (mod m) then a + c ≡ b + d (mod m)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200000" cy="31142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Find the remainder when 1! + 2! + … + 100! is divided by 15.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50000" y="1431422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When n ≥ 5,  n! ≡ 0 (mod 15)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50000" y="1698122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1! + 2! + … + 100! ≡ 1! + 2! + 3! + 4! + 0 + … + 0 (mod 15)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50000" y="1964822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                              ≡ 1 + 2 + 6 + 24 (mod 15)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50000" y="2231522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                              ≡ 33 ≡ 3 (mod 15)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50000" y="2498222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FF0000"/>
                </a:solidFill>
                <a:latin typeface="Calibri"/>
              </a:rPr>
              <a:t>So the remainder is 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