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Number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Euclidean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163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If a, b and c are integers and c ≠ 0, then c is a common divisor of a and b if c | a and c | b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 greatest common divisor, gcd(a, b), is the positive integer d that satisfies: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•  d | a and d | b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•  if c is a common divisor of a and b, then c ≤ d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gcd(a, b) is also called the highest common factor of a and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gcd(3, 12)          b)  gcd(25, 25)          c)  gcd(90, 84)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  gcd(3, 12) = 3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150000" y="16528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60000" y="1586194"/>
            <a:ext cx="28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If a | b, then gcd(a, b) =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8995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  gcd(25, 25) = 25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6150000" y="19195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60000" y="1852894"/>
            <a:ext cx="28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gcd(a, a) = 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1662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c)  90 = 2 × 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× 5        84 = 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× 3 × 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4329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So gcd(90, 84) = 2 × 3 = 6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350000" y="24529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60000" y="2386294"/>
            <a:ext cx="16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Product of the common prime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Euclidean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78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000000"/>
                </a:solidFill>
                <a:latin typeface="Calibri"/>
              </a:rPr>
              <a:t>The Euclidean algorithm</a:t>
            </a:r>
            <a:r>
              <a:rPr sz="1300" b="0">
                <a:solidFill>
                  <a:srgbClr val="000000"/>
                </a:solidFill>
                <a:latin typeface="Calibri"/>
              </a:rPr>
              <a:t> finds gcd(a, b) quickly, for positive integers a ≥ b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1   Apply the division algorithm to a and b:  a = q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>
                <a:solidFill>
                  <a:srgbClr val="000000"/>
                </a:solidFill>
                <a:latin typeface="Calibri"/>
              </a:rPr>
              <a:t>b + r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1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2   If r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>
                <a:solidFill>
                  <a:srgbClr val="000000"/>
                </a:solidFill>
                <a:latin typeface="Calibri"/>
              </a:rPr>
              <a:t> ≠ 0, apply it to b and r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>
                <a:solidFill>
                  <a:srgbClr val="000000"/>
                </a:solidFill>
                <a:latin typeface="Calibri"/>
              </a:rPr>
              <a:t>:  b = q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300" b="0">
                <a:solidFill>
                  <a:srgbClr val="000000"/>
                </a:solidFill>
                <a:latin typeface="Calibri"/>
              </a:rPr>
              <a:t>r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>
                <a:solidFill>
                  <a:srgbClr val="000000"/>
                </a:solidFill>
                <a:latin typeface="Calibri"/>
              </a:rPr>
              <a:t> + r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2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3   Continue, dividing each divisor by its remainder, until the remainder is 0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The last non-zero remainder is gcd(a, b)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The remainders strictly decrease, so the process always stops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Use the Euclidean algorithm to find the greatest common divisor of 306 and 657.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657 = 2 × 306 + 45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050000" y="16528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60000" y="1586194"/>
            <a:ext cx="29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Apply the division algorithm to 306 and 657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8995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306 = 6 × 45 + 36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6050000" y="19195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60000" y="1852894"/>
            <a:ext cx="29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the previous divisor and remainder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1662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45 = 1 × 36 + 9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4329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36 = 4 × 9 + 0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6050000" y="24529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60000" y="2386294"/>
            <a:ext cx="29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Show every step, including the final one with remainder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26996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gcd(306, 657) = 9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6050000" y="27196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60000" y="2652994"/>
            <a:ext cx="29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9 is the last non-zero remainder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Euclidean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3701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Bezout’s identity: if a and b are non-zero integers, then there exist integers x and y such that gcd(a, b) = ax + by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ax + by is a linear combination of a and b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Find x and y by working backwards through the Euclidean algorithm (back substitution)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gcd(a, b) is the smallest positive integer that can be written as a linear combination of a and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Use the Euclidean algorithm to find integers x and y such that 306x + 657y = 9.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0000" y="4000000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000000"/>
                </a:solidFill>
                <a:latin typeface="Calibri"/>
              </a:rPr>
              <a:t>From Example 8: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0000" y="4266700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657 = 2 × 306 + 45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000" y="4533400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306 = 6 × 45 + 36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0000" y="4800100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45 = 1 × 36 + 9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000" y="5066800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36 = 4 × 9 + 0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1632844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9 = 45 − 1(36)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0000" y="1632844"/>
            <a:ext cx="2250000" cy="3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Rearrange 45 = 1 × 36 + 9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1899544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45 − (306 − 6(45))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00000" y="1899544"/>
            <a:ext cx="2250000" cy="3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Substitute 36 = 306 − 6(45)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2166244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7(45) − 1(306)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2432944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7(657 − 2(306)) − 1(306)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0000" y="2432944"/>
            <a:ext cx="2250000" cy="3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Substitute 45 = 657 − 2(306)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2699644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7(657) − 14(306) − 1(306)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2966344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−15(306) + 7(657)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3233044"/>
            <a:ext cx="29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Hence x = −15 and y =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Euclidean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163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Work backwards through the steps of the Euclidean algorithm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At each stage substitute for the smaller number using the line above, then collect terms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Keep the numbers from the algorithm in brackets: do not multiply them out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Check your answer by multiplying out at the 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Use the Euclidean algorithm to find x, y ∈ ℤ such that gcd(143, 252) = 143x + 252y.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252 = 1 × 143 + 109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8995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143 = 1 × 109 + 34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1662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109 = 3 × 34 + 7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4329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34 = 4 × 7 + 6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6996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7 = 1 × 6 + 1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9663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6 = 6 × 1 + 0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32330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gcd(143, 252) =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0000" y="16328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 = 7 − 6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0000" y="18995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7 − (34 − 4(7))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000" y="21662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5(7) − 34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0000" y="24329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5(109 − 3(34)) − 34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0000" y="26996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5(109) − 16(34)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000" y="29663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5(109) − 16(143 − 109)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0000" y="32330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21(109) − 16(143)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000" y="34997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21(252 − 143) − 16(143)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000" y="37664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−37(143) + 21(252)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50000" y="40331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Hence x = −37 and y = 21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0000" y="42998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Check: −37(143) + 21(252)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000" y="4566544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= −5291 + 5292 =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Euclidean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9573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Two integers a and b are relatively prime (coprime) if gcd(a, b) = 1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 integers a and b are relatively prime if and only if there exist integers x and y such that ax + by = 1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Multiplying ax + by = 1 through by k gives a solution of ax + by = 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9156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Use the Euclidean algorithm to show that 49 and 60 are relatively prime.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Find integers x and y such that 49x + 60y = 1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c)  Hence find integers p and q such that 49p + 60q =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035688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  60 = 1 × 49 + 11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302388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49 = 4 × 11 + 5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569088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11 = 2 × 5 + 1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835788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5 = 5 × 1 + 0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102488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So gcd(49, 60) = 1, so 49 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369188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60 are relatively prime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0000" y="2035688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  1 = 11 − 2(5)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0000" y="2302388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= 11 − 2(49 − 4(11))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0000" y="2569088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= 9(11) − 2(49)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0000" y="2835788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= 9(60 − 49) − 2(49)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50000" y="3102488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= 9(60) − 11(49)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50000" y="3369188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= −11(49) + 9(60)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0000" y="3635888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Hence x = −11 and y = 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4300000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c)  −11(49) + 9(60) =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4566700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⇒ −55(49) + 45(60) = 5</a:t>
            </a:r>
          </a:p>
        </p:txBody>
      </p:sp>
      <p:sp>
        <p:nvSpPr>
          <p:cNvPr id="21" name="Right Brace 20"/>
          <p:cNvSpPr/>
          <p:nvPr/>
        </p:nvSpPr>
        <p:spPr>
          <a:xfrm>
            <a:off x="6100000" y="4320000"/>
            <a:ext cx="90000" cy="49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10000" y="4386700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Multiply by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50000" y="4833400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Therefore p = −55 and q = 45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