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Number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Division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78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If a and b are integers with a ≠ 0, then b is divisible by a if there exists an integer k such that b = ka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In this case we say that a divides b and write a | b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If a does not divide b we write a ∤ b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 is called a divisor or factor of b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 definition applies to both positive and negative integers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Given that a | b, show that −a | b.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 = ka for some integer k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050000" y="14514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60000" y="1384772"/>
            <a:ext cx="29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This is the definition of divisibility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If k is an integer, then −k is also an integer,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and b = (−k)(−a)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2315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−a | b, as required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Division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54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To show that a | b, write b as an integer multiple of a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To show that a ∤ b, show that b lies strictly between two consecutive multiples of a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If a &gt; b &gt; 0 then a ∤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71426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For each pair of integers below, determine whether the first integer divides the second.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11, 143          b)  −4, 28          c)  15, 47          d)  3,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8342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  143 = 13 × 11  ⇒  11 | 143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1009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  28 = (−7)(−4)  ⇒  −4 | 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3676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c)  3 × 15 = 45 and 4 × 15 = 60, so 15 ∤ 47</a:t>
            </a:r>
          </a:p>
        </p:txBody>
      </p:sp>
      <p:sp>
        <p:nvSpPr>
          <p:cNvPr id="9" name="Right Brace 8"/>
          <p:cNvSpPr/>
          <p:nvPr/>
        </p:nvSpPr>
        <p:spPr>
          <a:xfrm>
            <a:off x="7300000" y="2387666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10000" y="2321016"/>
            <a:ext cx="174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47 lies between 45 and 60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6343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d)  0 × 3 = 0 and 1 × 3 = 3, so 3 ∤ 2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300000" y="2654366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10000" y="2587716"/>
            <a:ext cx="174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If a &gt; b &gt; 0 then a ∤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Division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338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Divisors can be positive or negative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If a | b then −a | b as well, so divisors come in pairs ±a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 prime number p has only the divisors ±1 and ±p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all the divisors of: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8          b) 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6328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  ±1, ±2, ±4, ±8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8995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  ±1 and ±11</a:t>
            </a:r>
          </a:p>
        </p:txBody>
      </p:sp>
      <p:sp>
        <p:nvSpPr>
          <p:cNvPr id="8" name="Right Brace 7"/>
          <p:cNvSpPr/>
          <p:nvPr/>
        </p:nvSpPr>
        <p:spPr>
          <a:xfrm>
            <a:off x="5750000" y="19195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860000" y="1852894"/>
            <a:ext cx="32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11 is a prime number, so its only divisors are ±1 and ±11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Division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957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>
                <a:solidFill>
                  <a:srgbClr val="000000"/>
                </a:solidFill>
                <a:latin typeface="Calibri"/>
              </a:rPr>
              <a:t>Properties of divisibility. For any a, b, c ∈ ℤ, with a ≠ 0: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a | a  (every integer divides itself)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a | 0  (0 is divisible by any integer)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a | b and b | c  ⇒  a | c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a | b and a | c  ⇒  a | bn + cm for all m, n ∈ ℤ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a | b  ⇔  an | bn for all n ∈ ℤ, n ≠ 0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If a and b are positive integers and a | b then a ≤ b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⇔ means ‘if and only if’: the implication works in both directions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bn + cm, where m, n ∈ ℤ, is called a linear combination of b and 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Given a, b, c ∈ ℤ, prove that if a | b and a | c then a | bn + cm for all m, n ∈ 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 = ja for some j ∈ 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c = ka for some k ∈ ℤ</a:t>
            </a:r>
          </a:p>
        </p:txBody>
      </p:sp>
      <p:sp>
        <p:nvSpPr>
          <p:cNvPr id="8" name="Right Brace 7"/>
          <p:cNvSpPr/>
          <p:nvPr/>
        </p:nvSpPr>
        <p:spPr>
          <a:xfrm>
            <a:off x="5750000" y="1451422"/>
            <a:ext cx="90000" cy="4934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860000" y="1518122"/>
            <a:ext cx="32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Write down the facts you know from the definition of divisibility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bn + cm = (ja)n + (ka)m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2315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     = (jn + km)a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5750000" y="1984822"/>
            <a:ext cx="90000" cy="4934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60000" y="2051522"/>
            <a:ext cx="32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Show that bn + cm is an integer multiple of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24982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Since j, k, n, m ∈ ℤ,  jn + km ∈ ℤ,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27649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a | bn + cm, as required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Division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957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The division algorithm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If a and b are integers such that b &gt; 0, then there exist unique integers q and r such that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 = bq + r,  with 0 ≤ r &lt; b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   Begin with values of a and b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   Set q equal to the greatest integer that is less than or equal to a ÷ b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   Set r = a − bq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 is the quotient and r the remainder; a is the dividend and b the divisor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 is divisible by b if and only if r =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Use the division algorithm to find integers q and r such that: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94 = 13q + r          b)  −232 = 11q + 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6328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7" name="Picture 6" descr="245ce01b12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20" y="1652844"/>
            <a:ext cx="1648968" cy="377952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6950000" y="1652844"/>
            <a:ext cx="90000" cy="39795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060000" y="1671820"/>
            <a:ext cx="20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 = 94 and b = 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50000" y="2070796"/>
            <a:ext cx="50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r = a − bq = 94 − 13 × 7 =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50000" y="2337496"/>
            <a:ext cx="50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94 = 13 × 7 + 3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900000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3" name="Picture 12" descr="0916450538f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20" y="2920000"/>
            <a:ext cx="2282952" cy="374904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7350000" y="2920000"/>
            <a:ext cx="90000" cy="39490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60000" y="2937452"/>
            <a:ext cx="1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q is the greatest integer less than or equal to −21.09…, which is −22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0000" y="3334904"/>
            <a:ext cx="50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r = a − bq = −232 − 11 × (−22) = 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50000" y="3601604"/>
            <a:ext cx="50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−232 = 11 × (−22) + 10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Division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163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Proof by exhaustion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By the division algorithm, any integer n can be written as n = 4q + r with q ∈ ℤ and r ∈ {0, 1, 2, 3}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Consider each possible value of r separately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Because of the division algorithm, this covers all possible cases for 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Use the division algorithm to prove that, for all integers n, n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300" b="0">
                <a:solidFill>
                  <a:srgbClr val="000000"/>
                </a:solidFill>
                <a:latin typeface="Calibri"/>
              </a:rPr>
              <a:t> leaves a remainder of 0 or 1 when divided by 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632844"/>
            <a:ext cx="44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n = 4q + r, where q ∈ ℤ and r ∈ {0, 1, 2, 3}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899544"/>
            <a:ext cx="44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Consider n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= (4q + r)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= 16q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+ 8qr + r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166244"/>
            <a:ext cx="44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r = 0  ⇒  n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= 16q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= 4(4q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00000" y="2166244"/>
            <a:ext cx="800000" cy="3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remainder 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432944"/>
            <a:ext cx="44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r = 1  ⇒  n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= 16q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+ 8q + 1 = 4(4q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+ 2q) + 1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00000" y="2432944"/>
            <a:ext cx="800000" cy="3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remainder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699644"/>
            <a:ext cx="44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r = 2  ⇒  n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= 16q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+ 16q + 4 = 4(4q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+ 4q + 1)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0000" y="2699644"/>
            <a:ext cx="800000" cy="3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remainder 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2966344"/>
            <a:ext cx="44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r = 3  ⇒  n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= 16q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+ 24q + 9 = 4(4q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+ 6q + 2) + 1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00000" y="2966344"/>
            <a:ext cx="800000" cy="3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remainder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3233044"/>
            <a:ext cx="4450000" cy="533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Therefore, in all cases, the remainder when n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400" b="0">
                <a:solidFill>
                  <a:srgbClr val="FF0000"/>
                </a:solidFill>
                <a:latin typeface="Calibri"/>
              </a:rPr>
              <a:t> is divided by 4 is 0 or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