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Dynamics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5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5E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Vertical Oscillation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3123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 particle hanging on a spring or string, pulled down and released, oscillates about its equilibrium position</a:t>
            </a:r>
          </a:p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In equilibrium the extension e satisfies mg = λe/l</a:t>
            </a:r>
          </a:p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Taking down as positive, x below the equilibrium position:</a:t>
            </a:r>
          </a:p>
        </p:txBody>
      </p:sp>
      <p:pic>
        <p:nvPicPr>
          <p:cNvPr id="5" name="Picture 4" descr="973ce3c127c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92" y="2327375"/>
            <a:ext cx="2566416" cy="3962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2758615"/>
            <a:ext cx="3350000" cy="11377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Spring:</a:t>
            </a:r>
            <a:r>
              <a:rPr sz="1100" b="0">
                <a:solidFill>
                  <a:srgbClr val="000000"/>
                </a:solidFill>
                <a:latin typeface="Calibri"/>
              </a:rPr>
              <a:t> complete S.H.M. about the equilibrium position</a:t>
            </a:r>
          </a:p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String:</a:t>
            </a:r>
            <a:r>
              <a:rPr sz="1100" b="0">
                <a:solidFill>
                  <a:srgbClr val="000000"/>
                </a:solidFill>
                <a:latin typeface="Calibri"/>
              </a:rPr>
              <a:t> S.H.M. while taut; if the amplitude is greater than e the particle moves freely under gravity while the string is slack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200000" cy="162390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 particle P of mass 1.2 kg is attached to one end of a light elastic spring of modulus of elasticity 60 N and natural length 60 cm. The other end of the spring is attached to a fixed point A on a ceiling. The particle hangs in equilibrium at the point B.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a)  Find the extension of the spring.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The particle is now raised vertically a distance 15 cm and released from rest.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b)  Prove that P will move with simple harmonic motion.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c)  Find the period and amplitude of the motion.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d)  Find the speed of P as it passes through B.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e)  Find the speed of P at the instant when the spring has returned to its natural length.</a:t>
            </a:r>
          </a:p>
        </p:txBody>
      </p:sp>
      <p:pic>
        <p:nvPicPr>
          <p:cNvPr id="8" name="Picture 7" descr="ex17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0000" y="2723906"/>
            <a:ext cx="1250000" cy="12108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250000" y="2723906"/>
            <a:ext cx="38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0" name="Picture 9" descr="bf2eb1720f5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5720" y="2972506"/>
            <a:ext cx="707136" cy="405384"/>
          </a:xfrm>
          <a:prstGeom prst="rect">
            <a:avLst/>
          </a:prstGeom>
        </p:spPr>
      </p:pic>
      <p:sp>
        <p:nvSpPr>
          <p:cNvPr id="11" name="Right Brace 10"/>
          <p:cNvSpPr/>
          <p:nvPr/>
        </p:nvSpPr>
        <p:spPr>
          <a:xfrm>
            <a:off x="6122856" y="2743906"/>
            <a:ext cx="90000" cy="6539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32856" y="2890898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Hooke’s law; 60 cm = 0.6 m</a:t>
            </a:r>
          </a:p>
        </p:txBody>
      </p:sp>
      <p:pic>
        <p:nvPicPr>
          <p:cNvPr id="13" name="Picture 12" descr="28b3e4409c7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5720" y="3437890"/>
            <a:ext cx="841248" cy="405384"/>
          </a:xfrm>
          <a:prstGeom prst="rect">
            <a:avLst/>
          </a:prstGeom>
        </p:spPr>
      </p:pic>
      <p:sp>
        <p:nvSpPr>
          <p:cNvPr id="14" name="Right Brace 13"/>
          <p:cNvSpPr/>
          <p:nvPr/>
        </p:nvSpPr>
        <p:spPr>
          <a:xfrm>
            <a:off x="6256968" y="3437890"/>
            <a:ext cx="90000" cy="4253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66968" y="3470582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In equilibrium T</a:t>
            </a:r>
            <a:r>
              <a:rPr sz="1000" b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1000" b="0">
                <a:solidFill>
                  <a:srgbClr val="FF0000"/>
                </a:solidFill>
                <a:latin typeface="Calibri"/>
              </a:rPr>
              <a:t> = weight</a:t>
            </a:r>
          </a:p>
        </p:txBody>
      </p:sp>
      <p:pic>
        <p:nvPicPr>
          <p:cNvPr id="16" name="Picture 15" descr="1232ca5db75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5720" y="3903274"/>
            <a:ext cx="2154936" cy="4053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250000" y="4348658"/>
            <a:ext cx="38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The extension is 0.118 m (11.8 cm)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4" grpId="0" animBg="1"/>
      <p:bldP spid="15" grpId="0" animBg="1"/>
      <p:bldP spid="17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Vertical Oscillation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3601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 particle P of mass 1.2 kg is attached to one end of a light elastic spring of modulus of elasticity 60 N and natural length 60 cm. The other end of the spring is attached to a fixed point A on a ceiling. The particle hangs in equilibrium at the point B.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a)  Find the extension of the spring.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The particle is now raised vertically a distance 15 cm and released from rest.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b)  Prove that P will move with simple harmonic motion.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c)  Find the period and amplitude of the motion.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d)  Find the speed of P as it passes through B.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e)  Find the speed of P at the instant when the spring has returned to its natural length.</a:t>
            </a:r>
          </a:p>
        </p:txBody>
      </p:sp>
      <p:pic>
        <p:nvPicPr>
          <p:cNvPr id="5" name="Picture 4" descr="ex17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0000" y="1000000"/>
            <a:ext cx="1500000" cy="1547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00000" y="1000000"/>
            <a:ext cx="355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7" name="Picture 6" descr="6d126c9189f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5720" y="1248600"/>
            <a:ext cx="1082040" cy="426720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>
            <a:off x="6747760" y="1020000"/>
            <a:ext cx="90000" cy="67532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7760" y="1177660"/>
            <a:ext cx="1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Extension is x + e</a:t>
            </a:r>
          </a:p>
        </p:txBody>
      </p:sp>
      <p:pic>
        <p:nvPicPr>
          <p:cNvPr id="10" name="Picture 9" descr="6208582c4e4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5720" y="1735320"/>
            <a:ext cx="1057656" cy="249935"/>
          </a:xfrm>
          <a:prstGeom prst="rect">
            <a:avLst/>
          </a:prstGeom>
        </p:spPr>
      </p:pic>
      <p:pic>
        <p:nvPicPr>
          <p:cNvPr id="11" name="Picture 10" descr="ba9e1bc55d1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5720" y="2045255"/>
            <a:ext cx="1798320" cy="426720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7464040" y="2045255"/>
            <a:ext cx="90000" cy="44672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574040" y="2088615"/>
            <a:ext cx="10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Use mg = 60e/0.6 from a)</a:t>
            </a:r>
          </a:p>
        </p:txBody>
      </p:sp>
      <p:pic>
        <p:nvPicPr>
          <p:cNvPr id="14" name="Picture 13" descr="197dfcad4be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5720" y="2531975"/>
            <a:ext cx="1911095" cy="4053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500000" y="2977359"/>
            <a:ext cx="355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P moves with S.H.M.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355000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</a:t>
            </a:r>
          </a:p>
        </p:txBody>
      </p:sp>
      <p:pic>
        <p:nvPicPr>
          <p:cNvPr id="17" name="Picture 16" descr="8932135b5fe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3798600"/>
            <a:ext cx="740664" cy="405384"/>
          </a:xfrm>
          <a:prstGeom prst="rect">
            <a:avLst/>
          </a:prstGeom>
        </p:spPr>
      </p:pic>
      <p:pic>
        <p:nvPicPr>
          <p:cNvPr id="18" name="Picture 17" descr="5451888692f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4263984"/>
            <a:ext cx="1901952" cy="40233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50000" y="470632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Period 0.688 s (3 s.f.);  amplitude 15 cm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50000" y="493492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d)  At B, x = 0:</a:t>
            </a:r>
          </a:p>
        </p:txBody>
      </p:sp>
      <p:pic>
        <p:nvPicPr>
          <p:cNvPr id="21" name="Picture 20" descr="0c0bd30bc77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5720" y="5183520"/>
            <a:ext cx="2340864" cy="47244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750000" y="569596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1.37 m s</a:t>
            </a:r>
            <a:r>
              <a:rPr sz="1200" b="0" baseline="30000">
                <a:solidFill>
                  <a:srgbClr val="FF0000"/>
                </a:solidFill>
                <a:latin typeface="Calibri"/>
              </a:rPr>
              <a:t>−1</a:t>
            </a:r>
            <a:r>
              <a:rPr sz="1200" b="0">
                <a:solidFill>
                  <a:srgbClr val="FF0000"/>
                </a:solidFill>
                <a:latin typeface="Calibri"/>
              </a:rPr>
              <a:t> (3 s.f.)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50000" y="3550000"/>
            <a:ext cx="26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e)  At the natural length x = −e:</a:t>
            </a:r>
          </a:p>
        </p:txBody>
      </p:sp>
      <p:pic>
        <p:nvPicPr>
          <p:cNvPr id="24" name="Picture 23" descr="7520fe1f772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95720" y="3798600"/>
            <a:ext cx="2029968" cy="405384"/>
          </a:xfrm>
          <a:prstGeom prst="rect">
            <a:avLst/>
          </a:prstGeom>
        </p:spPr>
      </p:pic>
      <p:pic>
        <p:nvPicPr>
          <p:cNvPr id="25" name="Picture 24" descr="31046f0589f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95720" y="4263984"/>
            <a:ext cx="1082040" cy="249935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6450000" y="4553919"/>
            <a:ext cx="26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0.850 m s</a:t>
            </a:r>
            <a:r>
              <a:rPr sz="1200" b="0" baseline="30000">
                <a:solidFill>
                  <a:srgbClr val="FF0000"/>
                </a:solidFill>
                <a:latin typeface="Calibri"/>
              </a:rPr>
              <a:t>−1</a:t>
            </a:r>
            <a:r>
              <a:rPr sz="1200" b="0">
                <a:solidFill>
                  <a:srgbClr val="FF0000"/>
                </a:solidFill>
                <a:latin typeface="Calibri"/>
              </a:rPr>
              <a:t> (3 s.f.)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2" grpId="0" animBg="1"/>
      <p:bldP spid="13" grpId="0" animBg="1"/>
      <p:bldP spid="15" grpId="0" animBg="1"/>
      <p:bldP spid="16" grpId="0" animBg="1"/>
      <p:bldP spid="19" grpId="0" animBg="1"/>
      <p:bldP spid="20" grpId="0" animBg="1"/>
      <p:bldP spid="22" grpId="0" animBg="1"/>
      <p:bldP spid="23" grpId="0" animBg="1"/>
      <p:bldP spid="26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Vertical Oscillation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471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Energy considerations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be65e55ed5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164" y="1486000"/>
            <a:ext cx="1185672" cy="4389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0000" y="1959912"/>
            <a:ext cx="3350000" cy="1233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Between two points where the kinetic energy is zero: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E.P.E. gained = G.P.E. lost</a:t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Until the string becomes taut, the particle falls freely under gravity (suvat)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000000"/>
            <a:ext cx="5200000" cy="196477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 particle P of mass 0.2 kg is attached to one end of a light elastic string of natural length 0.6 m and modulus of elasticity 8 N. The other end of the string is fixed to a point A on a ceiling. When the particle is hanging in equilibrium the length of the string is L m.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a)  Calculate the value of L.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The particle is held at A and released from rest. It first comes to instantaneous rest when the length of the string is K m.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b)  Use energy considerations to calculate the value of K.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c)  Show that while the string is taut, P is moving with simple harmonic motion.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The string becomes slack again for the first time T seconds after P was released from A.</a:t>
            </a:r>
          </a:p>
          <a:p>
            <a:pPr algn="l"/>
            <a:r>
              <a:rPr sz="1100" b="0">
                <a:solidFill>
                  <a:srgbClr val="000000"/>
                </a:solidFill>
                <a:latin typeface="Calibri"/>
              </a:rPr>
              <a:t>d)  Calculate the value of 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3064774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9" name="Picture 8" descr="31a04bde7b4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3313374"/>
            <a:ext cx="3203448" cy="405384"/>
          </a:xfrm>
          <a:prstGeom prst="rect">
            <a:avLst/>
          </a:prstGeom>
        </p:spPr>
      </p:pic>
      <p:sp>
        <p:nvSpPr>
          <p:cNvPr id="10" name="Right Brace 9"/>
          <p:cNvSpPr/>
          <p:nvPr/>
        </p:nvSpPr>
        <p:spPr>
          <a:xfrm>
            <a:off x="7119168" y="3084774"/>
            <a:ext cx="90000" cy="6539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29168" y="3231766"/>
            <a:ext cx="11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Tension = weight in equilibrium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375875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L = 0.6 + 0.147 = 0.747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3987358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b)  E.P.E. gained = G.P.E. lost</a:t>
            </a:r>
          </a:p>
        </p:txBody>
      </p:sp>
      <p:pic>
        <p:nvPicPr>
          <p:cNvPr id="14" name="Picture 13" descr="6510ffe347d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4235958"/>
            <a:ext cx="1978152" cy="451104"/>
          </a:xfrm>
          <a:prstGeom prst="rect">
            <a:avLst/>
          </a:prstGeom>
        </p:spPr>
      </p:pic>
      <p:sp>
        <p:nvSpPr>
          <p:cNvPr id="15" name="Right Brace 14"/>
          <p:cNvSpPr/>
          <p:nvPr/>
        </p:nvSpPr>
        <p:spPr>
          <a:xfrm>
            <a:off x="5893872" y="4007358"/>
            <a:ext cx="90000" cy="69970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03872" y="4177210"/>
            <a:ext cx="11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K.E. is zero at both points</a:t>
            </a:r>
          </a:p>
        </p:txBody>
      </p:sp>
      <p:pic>
        <p:nvPicPr>
          <p:cNvPr id="17" name="Picture 16" descr="a9c7a5bb1b3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4747062"/>
            <a:ext cx="4376928" cy="249935"/>
          </a:xfrm>
          <a:prstGeom prst="rect">
            <a:avLst/>
          </a:prstGeom>
        </p:spPr>
      </p:pic>
      <p:pic>
        <p:nvPicPr>
          <p:cNvPr id="18" name="Picture 17" descr="f8429450df9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5056997"/>
            <a:ext cx="4547616" cy="50596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50000" y="5602965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K = 1.19 (3 s.f.)</a:t>
            </a:r>
          </a:p>
        </p:txBody>
      </p:sp>
      <p:sp>
        <p:nvSpPr>
          <p:cNvPr id="20" name="Right Brace 19"/>
          <p:cNvSpPr/>
          <p:nvPr/>
        </p:nvSpPr>
        <p:spPr>
          <a:xfrm>
            <a:off x="4947468" y="5622965"/>
            <a:ext cx="90000" cy="2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57468" y="5542965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K must be greater than the natural length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Vertical Oscillation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5E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042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  Show that while the string is taut, P is moving with S.H.M.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d)  The string becomes slack again for the first time T seconds after P was released from A. Calculate T.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pic>
        <p:nvPicPr>
          <p:cNvPr id="5" name="Picture 4" descr="ex18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00" y="2062500"/>
            <a:ext cx="1500000" cy="15475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50000" y="100000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c)</a:t>
            </a:r>
          </a:p>
        </p:txBody>
      </p:sp>
      <p:pic>
        <p:nvPicPr>
          <p:cNvPr id="7" name="Picture 6" descr="3a557ebc749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720" y="1248600"/>
            <a:ext cx="1740408" cy="426720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>
            <a:off x="5656128" y="1020000"/>
            <a:ext cx="90000" cy="67532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766128" y="1177660"/>
            <a:ext cx="338387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Down is positive</a:t>
            </a:r>
          </a:p>
        </p:txBody>
      </p:sp>
      <p:pic>
        <p:nvPicPr>
          <p:cNvPr id="10" name="Picture 9" descr="98c2b7cd6d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720" y="1735320"/>
            <a:ext cx="1676400" cy="426720"/>
          </a:xfrm>
          <a:prstGeom prst="rect">
            <a:avLst/>
          </a:prstGeom>
        </p:spPr>
      </p:pic>
      <p:sp>
        <p:nvSpPr>
          <p:cNvPr id="11" name="Right Brace 10"/>
          <p:cNvSpPr/>
          <p:nvPr/>
        </p:nvSpPr>
        <p:spPr>
          <a:xfrm>
            <a:off x="5592120" y="1735320"/>
            <a:ext cx="90000" cy="44672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702120" y="1778680"/>
            <a:ext cx="344788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Use 0.2g = 8e/0.6</a:t>
            </a:r>
          </a:p>
        </p:txBody>
      </p:sp>
      <p:pic>
        <p:nvPicPr>
          <p:cNvPr id="13" name="Picture 12" descr="e35c54f782b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720" y="2222040"/>
            <a:ext cx="1911095" cy="4053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750000" y="2667424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∴ S.H.M.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2896024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d)  Free fall for 0.6 m from rest:</a:t>
            </a:r>
          </a:p>
        </p:txBody>
      </p:sp>
      <p:pic>
        <p:nvPicPr>
          <p:cNvPr id="16" name="Picture 15" descr="d25d3219449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5720" y="3144624"/>
            <a:ext cx="2572512" cy="40233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750000" y="3586960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S.H.M.:  ω = √(200/3),  amplitude a = K − L = 1.1920 − 0.747 = 0.4450</a:t>
            </a:r>
          </a:p>
        </p:txBody>
      </p:sp>
      <p:pic>
        <p:nvPicPr>
          <p:cNvPr id="18" name="Picture 17" descr="f4b7f0e1f2f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5720" y="3835560"/>
            <a:ext cx="4562856" cy="405384"/>
          </a:xfrm>
          <a:prstGeom prst="rect">
            <a:avLst/>
          </a:prstGeom>
        </p:spPr>
      </p:pic>
      <p:pic>
        <p:nvPicPr>
          <p:cNvPr id="19" name="Picture 18" descr="5cc0300813a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5720" y="4300944"/>
            <a:ext cx="4864608" cy="374904"/>
          </a:xfrm>
          <a:prstGeom prst="rect">
            <a:avLst/>
          </a:prstGeom>
        </p:spPr>
      </p:pic>
      <p:pic>
        <p:nvPicPr>
          <p:cNvPr id="20" name="Picture 19" descr="9063610aa6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95720" y="4735848"/>
            <a:ext cx="2670048" cy="24993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750000" y="5025783"/>
            <a:ext cx="5200000" cy="228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FF0000"/>
                </a:solidFill>
                <a:latin typeface="Calibri"/>
              </a:rPr>
              <a:t>T = 0.817 (3 s.f.)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50000" y="5254383"/>
            <a:ext cx="52000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Note: the book rounds K to 1.191 and uses a = 0.444; the exact amplitude is 0.445 m. T is 0.817 either way.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1" grpId="0" animBg="1"/>
      <p:bldP spid="12" grpId="0" animBg="1"/>
      <p:bldP spid="14" grpId="0" animBg="1"/>
      <p:bldP spid="15" grpId="0" animBg="1"/>
      <p:bldP spid="17" grpId="0" animBg="1"/>
      <p:bldP spid="21" grpId="0" animBg="1"/>
      <p:bldP spid="2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