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Dynamics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78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Simple harmonic motion (S.H.M.) is motion in which the acceleration of a particle P is always towards a fixed point O on the line of motion of P and has magnitude proportional to the displacement of P from O</a:t>
            </a:r>
          </a:p>
        </p:txBody>
      </p:sp>
      <p:pic>
        <p:nvPicPr>
          <p:cNvPr id="5" name="Picture 4" descr="470e13af531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52" y="1803500"/>
            <a:ext cx="844296" cy="265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03676"/>
            <a:ext cx="3350000" cy="26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O is the centre of oscillation. For amplitude a:</a:t>
            </a:r>
          </a:p>
        </p:txBody>
      </p:sp>
      <p:pic>
        <p:nvPicPr>
          <p:cNvPr id="7" name="Picture 6" descr="814deac15c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84" y="2383301"/>
            <a:ext cx="2237232" cy="4023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2820637"/>
            <a:ext cx="3350000" cy="61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Centre when t = 0: x = a sin ωt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End point when t = 0: x = a cos ωt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Otherwise: x = a sin(ωt + α)</a:t>
            </a:r>
          </a:p>
        </p:txBody>
      </p:sp>
      <p:pic>
        <p:nvPicPr>
          <p:cNvPr id="9" name="Picture 8" descr="shm_s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00" y="3454512"/>
            <a:ext cx="2300000" cy="16943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is moving along a straight line with S.H.M. The amplitude of the motion is 0.8 m. It passes through the centre of the oscillation O with speed 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period of the oscillation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speed of the particle when it is 0.4 m from O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the time the particle takes to travel 0.4 m from 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3055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2" name="Picture 11" descr="afc129ebde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554168"/>
            <a:ext cx="2734056" cy="405384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649776" y="2325568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59776" y="247256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v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 = ω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(a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 − x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) with v = 2, a = 0.8, x = 0</a:t>
            </a:r>
          </a:p>
        </p:txBody>
      </p:sp>
      <p:pic>
        <p:nvPicPr>
          <p:cNvPr id="15" name="Picture 14" descr="36cb173e2f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019552"/>
            <a:ext cx="1822704" cy="4053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346493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period is 4π/5 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69353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8" name="Picture 17" descr="b46d00a12b1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942136"/>
            <a:ext cx="3014472" cy="252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423512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speed is 1.73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46372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x = a sin ωt</a:t>
            </a:r>
          </a:p>
        </p:txBody>
      </p:sp>
      <p:pic>
        <p:nvPicPr>
          <p:cNvPr id="21" name="Picture 20" descr="a61b829ee8b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712320"/>
            <a:ext cx="2581656" cy="249935"/>
          </a:xfrm>
          <a:prstGeom prst="rect">
            <a:avLst/>
          </a:prstGeom>
        </p:spPr>
      </p:pic>
      <p:sp>
        <p:nvSpPr>
          <p:cNvPr id="22" name="Right Brace 21"/>
          <p:cNvSpPr/>
          <p:nvPr/>
        </p:nvSpPr>
        <p:spPr>
          <a:xfrm>
            <a:off x="6497376" y="4483720"/>
            <a:ext cx="90000" cy="498535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07376" y="4552987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Take t = 0 at the centre</a:t>
            </a:r>
          </a:p>
        </p:txBody>
      </p:sp>
      <p:pic>
        <p:nvPicPr>
          <p:cNvPr id="24" name="Picture 23" descr="768d49e3481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5022255"/>
            <a:ext cx="2231136" cy="405384"/>
          </a:xfrm>
          <a:prstGeom prst="rect">
            <a:avLst/>
          </a:prstGeom>
        </p:spPr>
      </p:pic>
      <p:sp>
        <p:nvSpPr>
          <p:cNvPr id="25" name="Right Brace 24"/>
          <p:cNvSpPr/>
          <p:nvPr/>
        </p:nvSpPr>
        <p:spPr>
          <a:xfrm>
            <a:off x="6146856" y="5022255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56856" y="5054947"/>
            <a:ext cx="289314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Calculator in radian mode!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5467639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particle takes 0.209 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 show that a particle moves with S.H.M.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F = ma to show that the acceleration is of the form</a:t>
            </a:r>
          </a:p>
        </p:txBody>
      </p:sp>
      <p:pic>
        <p:nvPicPr>
          <p:cNvPr id="5" name="Picture 4" descr="470e13af531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52" y="1867000"/>
            <a:ext cx="844296" cy="265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67176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and state the conclusion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Then compare to find ω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Dot notation:</a:t>
            </a:r>
          </a:p>
        </p:txBody>
      </p:sp>
      <p:pic>
        <p:nvPicPr>
          <p:cNvPr id="7" name="Picture 6" descr="4118d6977a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380" y="3224676"/>
            <a:ext cx="1539240" cy="4693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1000000"/>
            <a:ext cx="5200000" cy="101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0.5 kg is moving along a straight line. At time t seconds, the distance of P from a fixed point O on the line is x metres. The force acting on P has magnitude 10x and acts in the direction PO.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Show that P is moving with simple harmonic motion.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Find the period of the motion.</a:t>
            </a:r>
          </a:p>
        </p:txBody>
      </p:sp>
      <p:pic>
        <p:nvPicPr>
          <p:cNvPr id="9" name="Picture 8" descr="ex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119640"/>
            <a:ext cx="2600000" cy="11074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3287135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F = ma</a:t>
            </a:r>
          </a:p>
        </p:txBody>
      </p:sp>
      <p:pic>
        <p:nvPicPr>
          <p:cNvPr id="11" name="Picture 10" descr="f222455a8e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554785"/>
            <a:ext cx="1060704" cy="265176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4976424" y="3307135"/>
            <a:ext cx="90000" cy="53282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86424" y="3393548"/>
            <a:ext cx="406357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force acts towards O</a:t>
            </a:r>
          </a:p>
        </p:txBody>
      </p:sp>
      <p:pic>
        <p:nvPicPr>
          <p:cNvPr id="14" name="Picture 13" descr="8a864bb97cd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879961"/>
            <a:ext cx="816864" cy="2651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418513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∴ S.H.M.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43278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7" name="Picture 16" descr="57e1f7151ff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700437"/>
            <a:ext cx="777240" cy="280416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4692960" y="4452787"/>
            <a:ext cx="90000" cy="54806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2960" y="4546820"/>
            <a:ext cx="43470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Compare with ẍ = −ω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x</a:t>
            </a:r>
          </a:p>
        </p:txBody>
      </p:sp>
      <p:pic>
        <p:nvPicPr>
          <p:cNvPr id="20" name="Picture 19" descr="15c5870ebc4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5040853"/>
            <a:ext cx="2228088" cy="49072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50000" y="557158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period is π/√5 s (1.40 s, 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Maximum speed and maximum acceleration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ω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(a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x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is greatest when x = 0:</a:t>
            </a:r>
          </a:p>
        </p:txBody>
      </p:sp>
      <p:pic>
        <p:nvPicPr>
          <p:cNvPr id="5" name="Picture 4" descr="b6ce11d6079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188" y="1676500"/>
            <a:ext cx="801624" cy="2499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61435"/>
            <a:ext cx="3350000" cy="28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|ẍ| = ω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|x| is greatest when |x| = a:</a:t>
            </a:r>
          </a:p>
        </p:txBody>
      </p:sp>
      <p:pic>
        <p:nvPicPr>
          <p:cNvPr id="7" name="Picture 6" descr="49ce81ef4b9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508" y="2256935"/>
            <a:ext cx="1014984" cy="2529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2544919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Unless told the accuracy required, give the exact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is moving in a straight line with simple harmonic motion. Its maximum acceleration is 12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its maximum speed is 4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period of the motion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amplitude of the motion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the length of time, during one complete oscillation, that the particle is within ⅓ m of the centre of the oscillation.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3055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Max speed when x = 0:</a:t>
            </a:r>
          </a:p>
        </p:txBody>
      </p:sp>
      <p:pic>
        <p:nvPicPr>
          <p:cNvPr id="11" name="Picture 10" descr="64be9b358e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554168"/>
            <a:ext cx="2258568" cy="2529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28471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Max acceleration when |x| = a:</a:t>
            </a:r>
          </a:p>
        </p:txBody>
      </p:sp>
      <p:pic>
        <p:nvPicPr>
          <p:cNvPr id="13" name="Picture 12" descr="b1d190fa5f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095752"/>
            <a:ext cx="1304544" cy="252984"/>
          </a:xfrm>
          <a:prstGeom prst="rect">
            <a:avLst/>
          </a:prstGeom>
        </p:spPr>
      </p:pic>
      <p:pic>
        <p:nvPicPr>
          <p:cNvPr id="14" name="Picture 13" descr="2ca3b02078a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408736"/>
            <a:ext cx="1758696" cy="402336"/>
          </a:xfrm>
          <a:prstGeom prst="rect">
            <a:avLst/>
          </a:prstGeom>
        </p:spPr>
      </p:pic>
      <p:pic>
        <p:nvPicPr>
          <p:cNvPr id="15" name="Picture 14" descr="72c42f61a1d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871072"/>
            <a:ext cx="1365504" cy="4053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431645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period is 2π/3 s (2.09 s, 3 s.f.)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454505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8" name="Picture 17" descr="e08e102f01e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793656"/>
            <a:ext cx="1673352" cy="47853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>
            <a:off x="5589072" y="4565056"/>
            <a:ext cx="90000" cy="72713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99072" y="4748624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Square (1) and divide by (2)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000" y="531219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amplitude is 4/3 m (1.33 m, 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is moving in a straight line with simple harmonic motion. Its maximum acceleration is 12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its maximum speed is 4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period of the motion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amplitude of the motion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the length of time, during one complete oscillation, that the particle is within ⅓ m of the centre of the oscillation.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x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00" y="2824500"/>
            <a:ext cx="2700000" cy="16056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c)  Take x = 0 when t = 0:</a:t>
            </a:r>
          </a:p>
        </p:txBody>
      </p:sp>
      <p:pic>
        <p:nvPicPr>
          <p:cNvPr id="7" name="Picture 6" descr="c706b732fb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67650"/>
            <a:ext cx="1697736" cy="429768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5613456" y="1020000"/>
            <a:ext cx="90000" cy="69741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23456" y="1188709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starting point does not affect the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73741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Need t such that −⅓ ≤ (4/3) sin 3t ≤ ⅓</a:t>
            </a:r>
          </a:p>
        </p:txBody>
      </p:sp>
      <p:pic>
        <p:nvPicPr>
          <p:cNvPr id="11" name="Picture 10" descr="37d539291b8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005068"/>
            <a:ext cx="3678936" cy="429768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594656" y="2005068"/>
            <a:ext cx="90000" cy="44976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04656" y="2049952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First positive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474836"/>
            <a:ext cx="5200000" cy="4953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By symmetry, in one complete oscillation the particle is within ⅓ m of O for 4 such intervals:</a:t>
            </a:r>
          </a:p>
        </p:txBody>
      </p:sp>
      <p:pic>
        <p:nvPicPr>
          <p:cNvPr id="15" name="Picture 14" descr="022c93fcf08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990136"/>
            <a:ext cx="1911095" cy="2651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329531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Total time within ⅓ m of O is 0.337 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Modelling with S.H.M.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Highest point to lowest point takes half a period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Maximum speed occurs at the centre of the oscillation (x = 0)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Measuring time from an end point (here the lowest point), use x = a cos ωt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the exact values of a and ω for a more accurate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57742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small rowing boat is floating on the surface of the sea, tied to a pier. The boat moves up and down in a vertical line and it can be modelled as a particle moving with simple harmonic motion. The boat takes 2 s to travel directly from its highest point, which is 3 m below the pier, to its lowest point. The maximum speed of the boat is 3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amplitude of the motion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time taken by the boat to rise from its lowest point to a point 5 m below the pier.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67742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31017e635a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2945074"/>
            <a:ext cx="1453896" cy="42672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5369616" y="2697424"/>
            <a:ext cx="90000" cy="69437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79616" y="2864609"/>
            <a:ext cx="367038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Half the period is 2 s</a:t>
            </a:r>
          </a:p>
        </p:txBody>
      </p:sp>
      <p:pic>
        <p:nvPicPr>
          <p:cNvPr id="10" name="Picture 9" descr="96f872270d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431794"/>
            <a:ext cx="3334512" cy="4267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389851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amplitude is 1.91 m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010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small rowing boat is floating on the surface of the sea, tied to a pier. The boat moves up and down in a vertical line and it can be modelled as a particle moving with simple harmonic motion. The boat takes 2 s to travel directly from its highest point, which is 3 m below the pier, to its lowest point. The maximum speed of the boat is 3 m s</a:t>
            </a:r>
            <a:r>
              <a:rPr sz="11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100" b="0">
                <a:solidFill>
                  <a:srgbClr val="000000"/>
                </a:solidFill>
                <a:latin typeface="Calibri"/>
              </a:rPr>
              <a:t>. Calculate: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the amplitude of the motion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the time taken by the boat to rise from its lowest point to a point 5 m below the pier.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x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00" y="3030875"/>
            <a:ext cx="2600000" cy="2329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Take down as positive and time from the lowest point:</a:t>
            </a:r>
          </a:p>
        </p:txBody>
      </p:sp>
      <p:pic>
        <p:nvPicPr>
          <p:cNvPr id="7" name="Picture 6" descr="fbd19da6faf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67650"/>
            <a:ext cx="2017776" cy="426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173437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5 m below the pier is 2 m below the highest point, so</a:t>
            </a:r>
          </a:p>
        </p:txBody>
      </p:sp>
      <p:pic>
        <p:nvPicPr>
          <p:cNvPr id="9" name="Picture 8" descr="5c163f4281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002020"/>
            <a:ext cx="1466088" cy="42672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395520" y="1754370"/>
            <a:ext cx="90000" cy="69437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05520" y="1921555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x is measured from the centre</a:t>
            </a:r>
          </a:p>
        </p:txBody>
      </p:sp>
      <p:pic>
        <p:nvPicPr>
          <p:cNvPr id="12" name="Picture 11" descr="5e60add54df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488740"/>
            <a:ext cx="1560576" cy="426720"/>
          </a:xfrm>
          <a:prstGeom prst="rect">
            <a:avLst/>
          </a:prstGeom>
        </p:spPr>
      </p:pic>
      <p:pic>
        <p:nvPicPr>
          <p:cNvPr id="13" name="Picture 12" descr="22dec10db11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975460"/>
            <a:ext cx="3325368" cy="429768"/>
          </a:xfrm>
          <a:prstGeom prst="rect">
            <a:avLst/>
          </a:prstGeom>
        </p:spPr>
      </p:pic>
      <p:pic>
        <p:nvPicPr>
          <p:cNvPr id="14" name="Picture 13" descr="169df410440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465228"/>
            <a:ext cx="2420112" cy="4267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393194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time taken is 0.970 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5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Simple Harmonic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963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Geometrical method: the reference circle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 moves round a circle of radius a with constant angular speed ω. The foot A of the perpendicular from P to the x-axis moves with S.H.M., amplitude a, period 2π/ω</a:t>
            </a:r>
          </a:p>
        </p:txBody>
      </p:sp>
      <p:pic>
        <p:nvPicPr>
          <p:cNvPr id="5" name="Picture 4" descr="ref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00" y="1983125"/>
            <a:ext cx="2000000" cy="1823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3846999"/>
            <a:ext cx="3350000" cy="43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An angle turned through at the centre corresponds to a time: 2π ↔ one period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01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with simple harmonic motion along a straight line. The centre of the oscillation is the point O, the amplitude is 0.6 m and the period is 8 s. The points A and B are points on the line of P’s motion and are on opposite sides of O. The distance OA is 0.5 m and OB is 0.1 m. Calculate the time taken by P to move directly from A to B.</a:t>
            </a:r>
          </a:p>
        </p:txBody>
      </p:sp>
      <p:pic>
        <p:nvPicPr>
          <p:cNvPr id="8" name="Picture 7" descr="ex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119640"/>
            <a:ext cx="2000000" cy="1756701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5900000" y="2139640"/>
            <a:ext cx="90000" cy="1776701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10000" y="284799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Reference circle of radius 0.6 m; its diameter is the line of motion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93634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From A to B the point on the circle turns through π − θ − φ</a:t>
            </a:r>
          </a:p>
        </p:txBody>
      </p:sp>
      <p:pic>
        <p:nvPicPr>
          <p:cNvPr id="12" name="Picture 11" descr="690b51aee1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184941"/>
            <a:ext cx="2956560" cy="405384"/>
          </a:xfrm>
          <a:prstGeom prst="rect">
            <a:avLst/>
          </a:prstGeom>
        </p:spPr>
      </p:pic>
      <p:pic>
        <p:nvPicPr>
          <p:cNvPr id="13" name="Picture 12" descr="f23f43469be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650325"/>
            <a:ext cx="4038600" cy="609600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954320" y="4650325"/>
            <a:ext cx="90000" cy="6296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64320" y="4785125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Proportion of the period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5299925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time to travel from A to B is 1.47 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