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Dynamics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Mechanics 2 Chapter 5</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5B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Newton’s Law of Gravitation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5B</a:t>
            </a:r>
          </a:p>
        </p:txBody>
      </p:sp>
      <p:sp>
        <p:nvSpPr>
          <p:cNvPr id="4" name="TextBox 3"/>
          <p:cNvSpPr txBox="1"/>
          <p:nvPr/>
        </p:nvSpPr>
        <p:spPr>
          <a:xfrm>
            <a:off x="250000" y="1000000"/>
            <a:ext cx="3350000" cy="852000"/>
          </a:xfrm>
          <a:prstGeom prst="rect">
            <a:avLst/>
          </a:prstGeom>
          <a:noFill/>
        </p:spPr>
        <p:txBody>
          <a:bodyPr wrap="square" anchor="t" lIns="45720" rIns="45720">
            <a:spAutoFit/>
          </a:bodyPr>
          <a:lstStyle/>
          <a:p>
            <a:pPr algn="ctr"/>
            <a:r>
              <a:rPr sz="1200" b="1">
                <a:solidFill>
                  <a:srgbClr val="000000"/>
                </a:solidFill>
                <a:latin typeface="Calibri"/>
              </a:rPr>
              <a:t>The force of attraction between two bodies of masses M</a:t>
            </a:r>
            <a:r>
              <a:rPr sz="1200" b="1" baseline="-25000">
                <a:solidFill>
                  <a:srgbClr val="000000"/>
                </a:solidFill>
                <a:latin typeface="Calibri"/>
              </a:rPr>
              <a:t>1</a:t>
            </a:r>
            <a:r>
              <a:rPr sz="1200" b="1">
                <a:solidFill>
                  <a:srgbClr val="000000"/>
                </a:solidFill>
                <a:latin typeface="Calibri"/>
              </a:rPr>
              <a:t> and M</a:t>
            </a:r>
            <a:r>
              <a:rPr sz="1200" b="1" baseline="-25000">
                <a:solidFill>
                  <a:srgbClr val="000000"/>
                </a:solidFill>
                <a:latin typeface="Calibri"/>
              </a:rPr>
              <a:t>2</a:t>
            </a:r>
            <a:r>
              <a:rPr sz="1200" b="1">
                <a:solidFill>
                  <a:srgbClr val="000000"/>
                </a:solidFill>
                <a:latin typeface="Calibri"/>
              </a:rPr>
              <a:t> is directly proportional to the product of their masses and inversely proportional to the square of the distance between them</a:t>
            </a:r>
          </a:p>
        </p:txBody>
      </p:sp>
      <p:pic>
        <p:nvPicPr>
          <p:cNvPr id="5" name="Picture 4" descr="740fd44906a6.png"/>
          <p:cNvPicPr>
            <a:picLocks noChangeAspect="1"/>
          </p:cNvPicPr>
          <p:nvPr/>
        </p:nvPicPr>
        <p:blipFill>
          <a:blip r:embed="rId2"/>
          <a:stretch>
            <a:fillRect/>
          </a:stretch>
        </p:blipFill>
        <p:spPr>
          <a:xfrm>
            <a:off x="1383980" y="1867000"/>
            <a:ext cx="1082040" cy="466344"/>
          </a:xfrm>
          <a:prstGeom prst="rect">
            <a:avLst/>
          </a:prstGeom>
        </p:spPr>
      </p:pic>
      <p:sp>
        <p:nvSpPr>
          <p:cNvPr id="6" name="TextBox 5"/>
          <p:cNvSpPr txBox="1"/>
          <p:nvPr/>
        </p:nvSpPr>
        <p:spPr>
          <a:xfrm>
            <a:off x="250000" y="2368344"/>
            <a:ext cx="3350000" cy="1423500"/>
          </a:xfrm>
          <a:prstGeom prst="rect">
            <a:avLst/>
          </a:prstGeom>
          <a:noFill/>
        </p:spPr>
        <p:txBody>
          <a:bodyPr wrap="square" anchor="t" lIns="45720" rIns="45720">
            <a:spAutoFit/>
          </a:bodyPr>
          <a:lstStyle/>
          <a:p>
            <a:pPr algn="ctr"/>
            <a:r>
              <a:rPr sz="1200" b="0">
                <a:solidFill>
                  <a:srgbClr val="000000"/>
                </a:solidFill>
                <a:latin typeface="Calibri"/>
              </a:rPr>
              <a:t>G is the constant of gravitation: G = 6.67 × 10</a:t>
            </a:r>
            <a:r>
              <a:rPr sz="1200" b="0" baseline="30000">
                <a:solidFill>
                  <a:srgbClr val="000000"/>
                </a:solidFill>
                <a:latin typeface="Calibri"/>
              </a:rPr>
              <a:t>−11</a:t>
            </a:r>
            <a:r>
              <a:rPr sz="1200" b="0">
                <a:solidFill>
                  <a:srgbClr val="000000"/>
                </a:solidFill>
                <a:latin typeface="Calibri"/>
              </a:rPr>
              <a:t> kg</a:t>
            </a:r>
            <a:r>
              <a:rPr sz="1200" b="0" baseline="30000">
                <a:solidFill>
                  <a:srgbClr val="000000"/>
                </a:solidFill>
                <a:latin typeface="Calibri"/>
              </a:rPr>
              <a:t>−1</a:t>
            </a:r>
            <a:r>
              <a:rPr sz="1200" b="0">
                <a:solidFill>
                  <a:srgbClr val="000000"/>
                </a:solidFill>
                <a:latin typeface="Calibri"/>
              </a:rPr>
              <a:t> m</a:t>
            </a:r>
            <a:r>
              <a:rPr sz="1200" b="0" baseline="30000">
                <a:solidFill>
                  <a:srgbClr val="000000"/>
                </a:solidFill>
                <a:latin typeface="Calibri"/>
              </a:rPr>
              <a:t>3</a:t>
            </a:r>
            <a:r>
              <a:rPr sz="1200" b="0">
                <a:solidFill>
                  <a:srgbClr val="000000"/>
                </a:solidFill>
                <a:latin typeface="Calibri"/>
              </a:rPr>
              <a:t> s</a:t>
            </a:r>
            <a:r>
              <a:rPr sz="1200" b="0" baseline="30000">
                <a:solidFill>
                  <a:srgbClr val="000000"/>
                </a:solidFill>
                <a:latin typeface="Calibri"/>
              </a:rPr>
              <a:t>−2</a:t>
            </a:r>
          </a:p>
          <a:p>
            <a:pPr algn="ctr"/>
            <a:r>
              <a:rPr sz="1200" b="0">
                <a:solidFill>
                  <a:srgbClr val="000000"/>
                </a:solidFill>
                <a:latin typeface="Calibri"/>
              </a:rPr>
              <a:t/>
            </a:r>
          </a:p>
          <a:p>
            <a:pPr algn="ctr"/>
            <a:r>
              <a:rPr sz="1200" b="0">
                <a:solidFill>
                  <a:srgbClr val="000000"/>
                </a:solidFill>
                <a:latin typeface="Calibri"/>
              </a:rPr>
              <a:t>This is the inverse square law. Use it for large changes in distance (e.g. a rocket); for small changes in height, gravity can be modelled as a constant force</a:t>
            </a:r>
          </a:p>
        </p:txBody>
      </p:sp>
      <p:sp>
        <p:nvSpPr>
          <p:cNvPr id="7" name="TextBox 6"/>
          <p:cNvSpPr txBox="1"/>
          <p:nvPr/>
        </p:nvSpPr>
        <p:spPr>
          <a:xfrm>
            <a:off x="3750000" y="1000000"/>
            <a:ext cx="5200000" cy="461856"/>
          </a:xfrm>
          <a:prstGeom prst="rect">
            <a:avLst/>
          </a:prstGeom>
          <a:noFill/>
        </p:spPr>
        <p:txBody>
          <a:bodyPr wrap="square" anchor="t" lIns="45720" rIns="45720">
            <a:spAutoFit/>
          </a:bodyPr>
          <a:lstStyle/>
          <a:p>
            <a:pPr algn="l"/>
            <a:r>
              <a:rPr sz="1200" b="0">
                <a:solidFill>
                  <a:srgbClr val="000000"/>
                </a:solidFill>
                <a:latin typeface="Calibri"/>
              </a:rPr>
              <a:t>Two particles of masses 0.5 kg and 2.5 kg are 4 cm apart. Calculate the magnitude of the gravitational force between them.</a:t>
            </a:r>
          </a:p>
        </p:txBody>
      </p:sp>
      <p:pic>
        <p:nvPicPr>
          <p:cNvPr id="8" name="Picture 7" descr="740fd44906a6.png"/>
          <p:cNvPicPr>
            <a:picLocks noChangeAspect="1"/>
          </p:cNvPicPr>
          <p:nvPr/>
        </p:nvPicPr>
        <p:blipFill>
          <a:blip r:embed="rId2"/>
          <a:stretch>
            <a:fillRect/>
          </a:stretch>
        </p:blipFill>
        <p:spPr>
          <a:xfrm>
            <a:off x="3795720" y="1581856"/>
            <a:ext cx="1082040" cy="466344"/>
          </a:xfrm>
          <a:prstGeom prst="rect">
            <a:avLst/>
          </a:prstGeom>
        </p:spPr>
      </p:pic>
      <p:pic>
        <p:nvPicPr>
          <p:cNvPr id="9" name="Picture 8" descr="a0df6ede5dca.png"/>
          <p:cNvPicPr>
            <a:picLocks noChangeAspect="1"/>
          </p:cNvPicPr>
          <p:nvPr/>
        </p:nvPicPr>
        <p:blipFill>
          <a:blip r:embed="rId3"/>
          <a:stretch>
            <a:fillRect/>
          </a:stretch>
        </p:blipFill>
        <p:spPr>
          <a:xfrm>
            <a:off x="3795720" y="2108200"/>
            <a:ext cx="2231136" cy="502920"/>
          </a:xfrm>
          <a:prstGeom prst="rect">
            <a:avLst/>
          </a:prstGeom>
        </p:spPr>
      </p:pic>
      <p:sp>
        <p:nvSpPr>
          <p:cNvPr id="10" name="Right Brace 9"/>
          <p:cNvSpPr/>
          <p:nvPr/>
        </p:nvSpPr>
        <p:spPr>
          <a:xfrm>
            <a:off x="6146856" y="2108200"/>
            <a:ext cx="90000" cy="52292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256856" y="2189660"/>
            <a:ext cx="2893144" cy="360000"/>
          </a:xfrm>
          <a:prstGeom prst="rect">
            <a:avLst/>
          </a:prstGeom>
          <a:noFill/>
        </p:spPr>
        <p:txBody>
          <a:bodyPr wrap="square" anchor="ctr" lIns="45720" rIns="45720">
            <a:spAutoFit/>
          </a:bodyPr>
          <a:lstStyle/>
          <a:p>
            <a:pPr algn="l"/>
            <a:r>
              <a:rPr sz="1000" b="0">
                <a:solidFill>
                  <a:srgbClr val="FF0000"/>
                </a:solidFill>
                <a:latin typeface="Calibri"/>
              </a:rPr>
              <a:t>d = 4 cm = 0.04 m</a:t>
            </a:r>
          </a:p>
        </p:txBody>
      </p:sp>
      <p:pic>
        <p:nvPicPr>
          <p:cNvPr id="12" name="Picture 11" descr="9ca18d0443aa.png"/>
          <p:cNvPicPr>
            <a:picLocks noChangeAspect="1"/>
          </p:cNvPicPr>
          <p:nvPr/>
        </p:nvPicPr>
        <p:blipFill>
          <a:blip r:embed="rId4"/>
          <a:stretch>
            <a:fillRect/>
          </a:stretch>
        </p:blipFill>
        <p:spPr>
          <a:xfrm>
            <a:off x="3795720" y="2671120"/>
            <a:ext cx="1572768" cy="265176"/>
          </a:xfrm>
          <a:prstGeom prst="rect">
            <a:avLst/>
          </a:prstGeom>
        </p:spPr>
      </p:pic>
      <p:sp>
        <p:nvSpPr>
          <p:cNvPr id="13" name="TextBox 12"/>
          <p:cNvSpPr txBox="1"/>
          <p:nvPr/>
        </p:nvSpPr>
        <p:spPr>
          <a:xfrm>
            <a:off x="3750000" y="2976296"/>
            <a:ext cx="5200000" cy="247650"/>
          </a:xfrm>
          <a:prstGeom prst="rect">
            <a:avLst/>
          </a:prstGeom>
          <a:noFill/>
        </p:spPr>
        <p:txBody>
          <a:bodyPr wrap="square" anchor="t" lIns="45720" rIns="45720">
            <a:spAutoFit/>
          </a:bodyPr>
          <a:lstStyle/>
          <a:p>
            <a:pPr algn="l"/>
            <a:r>
              <a:rPr sz="1300" b="0">
                <a:solidFill>
                  <a:srgbClr val="FF0000"/>
                </a:solidFill>
                <a:latin typeface="Calibri"/>
              </a:rPr>
              <a:t>The magnitude of the gravitational force is 5.21 × 10</a:t>
            </a:r>
            <a:r>
              <a:rPr sz="1300" b="0" baseline="30000">
                <a:solidFill>
                  <a:srgbClr val="FF0000"/>
                </a:solidFill>
                <a:latin typeface="Calibri"/>
              </a:rPr>
              <a:t>−8</a:t>
            </a:r>
            <a:r>
              <a:rPr sz="1300" b="0">
                <a:solidFill>
                  <a:srgbClr val="FF0000"/>
                </a:solidFill>
                <a:latin typeface="Calibri"/>
              </a:rPr>
              <a:t> N (3 s.f.)</a:t>
            </a:r>
          </a:p>
        </p:txBody>
      </p:sp>
      <p:sp>
        <p:nvSpPr>
          <p:cNvPr id="14" name="TextBox 13"/>
          <p:cNvSpPr txBox="1"/>
          <p:nvPr/>
        </p:nvSpPr>
        <p:spPr>
          <a:xfrm>
            <a:off x="3750000" y="3223946"/>
            <a:ext cx="5200000" cy="247650"/>
          </a:xfrm>
          <a:prstGeom prst="rect">
            <a:avLst/>
          </a:prstGeom>
          <a:noFill/>
        </p:spPr>
        <p:txBody>
          <a:bodyPr wrap="square" anchor="t" lIns="45720" rIns="45720">
            <a:spAutoFit/>
          </a:bodyPr>
          <a:lstStyle/>
          <a:p>
            <a:pPr algn="l"/>
            <a:r>
              <a:rPr sz="1300" b="0">
                <a:solidFill>
                  <a:srgbClr val="000000"/>
                </a:solidFill>
                <a:latin typeface="Calibri"/>
              </a:rPr>
              <a:t>This value is so small that it can be ignored in most calculations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Newton’s Law of Gravitation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5B</a:t>
            </a:r>
          </a:p>
        </p:txBody>
      </p:sp>
      <p:sp>
        <p:nvSpPr>
          <p:cNvPr id="4" name="TextBox 3"/>
          <p:cNvSpPr txBox="1"/>
          <p:nvPr/>
        </p:nvSpPr>
        <p:spPr>
          <a:xfrm>
            <a:off x="250000" y="1000000"/>
            <a:ext cx="3350000" cy="852000"/>
          </a:xfrm>
          <a:prstGeom prst="rect">
            <a:avLst/>
          </a:prstGeom>
          <a:noFill/>
        </p:spPr>
        <p:txBody>
          <a:bodyPr wrap="square" anchor="t" lIns="45720" rIns="45720">
            <a:spAutoFit/>
          </a:bodyPr>
          <a:lstStyle/>
          <a:p>
            <a:pPr algn="ctr"/>
            <a:r>
              <a:rPr sz="1200" b="1">
                <a:solidFill>
                  <a:srgbClr val="000000"/>
                </a:solidFill>
                <a:latin typeface="Calibri"/>
              </a:rPr>
              <a:t>Relationship between G and g</a:t>
            </a:r>
          </a:p>
          <a:p>
            <a:pPr algn="ctr"/>
            <a:r>
              <a:rPr sz="1200" b="0">
                <a:solidFill>
                  <a:srgbClr val="000000"/>
                </a:solidFill>
                <a:latin typeface="Calibri"/>
              </a:rPr>
              <a:t/>
            </a:r>
          </a:p>
          <a:p>
            <a:pPr algn="ctr"/>
            <a:r>
              <a:rPr sz="1200" b="0">
                <a:solidFill>
                  <a:srgbClr val="000000"/>
                </a:solidFill>
                <a:latin typeface="Calibri"/>
              </a:rPr>
              <a:t>Model the Earth as a sphere of mass M and radius R. On the surface:</a:t>
            </a:r>
          </a:p>
        </p:txBody>
      </p:sp>
      <p:pic>
        <p:nvPicPr>
          <p:cNvPr id="5" name="Picture 4" descr="c81d22d084e6.png"/>
          <p:cNvPicPr>
            <a:picLocks noChangeAspect="1"/>
          </p:cNvPicPr>
          <p:nvPr/>
        </p:nvPicPr>
        <p:blipFill>
          <a:blip r:embed="rId2"/>
          <a:stretch>
            <a:fillRect/>
          </a:stretch>
        </p:blipFill>
        <p:spPr>
          <a:xfrm>
            <a:off x="905444" y="1867000"/>
            <a:ext cx="2039112" cy="469392"/>
          </a:xfrm>
          <a:prstGeom prst="rect">
            <a:avLst/>
          </a:prstGeom>
        </p:spPr>
      </p:pic>
      <p:sp>
        <p:nvSpPr>
          <p:cNvPr id="6" name="TextBox 5"/>
          <p:cNvSpPr txBox="1"/>
          <p:nvPr/>
        </p:nvSpPr>
        <p:spPr>
          <a:xfrm>
            <a:off x="250000" y="2371392"/>
            <a:ext cx="3350000" cy="661500"/>
          </a:xfrm>
          <a:prstGeom prst="rect">
            <a:avLst/>
          </a:prstGeom>
          <a:noFill/>
        </p:spPr>
        <p:txBody>
          <a:bodyPr wrap="square" anchor="t" lIns="45720" rIns="45720">
            <a:spAutoFit/>
          </a:bodyPr>
          <a:lstStyle/>
          <a:p>
            <a:pPr algn="ctr"/>
            <a:r>
              <a:rPr sz="1200" b="0">
                <a:solidFill>
                  <a:srgbClr val="000000"/>
                </a:solidFill>
                <a:latin typeface="Calibri"/>
              </a:rPr>
              <a:t/>
            </a:r>
          </a:p>
          <a:p>
            <a:pPr algn="ctr"/>
            <a:r>
              <a:rPr sz="1200" b="0">
                <a:solidFill>
                  <a:srgbClr val="000000"/>
                </a:solidFill>
                <a:latin typeface="Calibri"/>
              </a:rPr>
              <a:t>The force is a function of the displacement x, so use F = ma with a = v dv/dx (as in 5A)</a:t>
            </a:r>
          </a:p>
        </p:txBody>
      </p:sp>
      <p:sp>
        <p:nvSpPr>
          <p:cNvPr id="7" name="TextBox 6"/>
          <p:cNvSpPr txBox="1"/>
          <p:nvPr/>
        </p:nvSpPr>
        <p:spPr>
          <a:xfrm>
            <a:off x="3750000" y="1000000"/>
            <a:ext cx="5200000" cy="1205568"/>
          </a:xfrm>
          <a:prstGeom prst="rect">
            <a:avLst/>
          </a:prstGeom>
          <a:noFill/>
        </p:spPr>
        <p:txBody>
          <a:bodyPr wrap="square" anchor="t" lIns="45720" rIns="45720">
            <a:spAutoFit/>
          </a:bodyPr>
          <a:lstStyle/>
          <a:p>
            <a:pPr algn="l"/>
            <a:r>
              <a:rPr sz="1200" b="0">
                <a:solidFill>
                  <a:srgbClr val="000000"/>
                </a:solidFill>
                <a:latin typeface="Calibri"/>
              </a:rPr>
              <a:t>Above the Earth’s surface, the magnitude of the force on a particle due to the Earth’s gravitational force is inversely proportional to the square of the distance of the particle from the centre of the Earth. The acceleration due to gravity on the surface of the Earth is g and the Earth can be modelled as a sphere of radius R. A particle P of mass m is a distance (x − R), (where x ≥ R), above the surface of the Earth.</a:t>
            </a:r>
          </a:p>
        </p:txBody>
      </p:sp>
      <p:pic>
        <p:nvPicPr>
          <p:cNvPr id="8" name="Picture 7" descr="ffcd7b127ca3.png"/>
          <p:cNvPicPr>
            <a:picLocks noChangeAspect="1"/>
          </p:cNvPicPr>
          <p:nvPr/>
        </p:nvPicPr>
        <p:blipFill>
          <a:blip r:embed="rId3"/>
          <a:stretch>
            <a:fillRect/>
          </a:stretch>
        </p:blipFill>
        <p:spPr>
          <a:xfrm>
            <a:off x="3795720" y="2220568"/>
            <a:ext cx="5163312" cy="405384"/>
          </a:xfrm>
          <a:prstGeom prst="rect">
            <a:avLst/>
          </a:prstGeom>
        </p:spPr>
      </p:pic>
      <p:sp>
        <p:nvSpPr>
          <p:cNvPr id="9" name="TextBox 8"/>
          <p:cNvSpPr txBox="1"/>
          <p:nvPr/>
        </p:nvSpPr>
        <p:spPr>
          <a:xfrm>
            <a:off x="3750000" y="2660952"/>
            <a:ext cx="5200000" cy="1019640"/>
          </a:xfrm>
          <a:prstGeom prst="rect">
            <a:avLst/>
          </a:prstGeom>
          <a:noFill/>
        </p:spPr>
        <p:txBody>
          <a:bodyPr wrap="square" anchor="t" lIns="45720" rIns="45720">
            <a:spAutoFit/>
          </a:bodyPr>
          <a:lstStyle/>
          <a:p>
            <a:pPr algn="l"/>
            <a:r>
              <a:rPr sz="1200" b="0">
                <a:solidFill>
                  <a:srgbClr val="000000"/>
                </a:solidFill>
                <a:latin typeface="Calibri"/>
              </a:rPr>
              <a:t>A spacecraft S is fired vertically upwards from the surface of the Earth. When it is at a height 2R above the surface of the Earth its speed is ½√(gR). Assuming that air resistance can be ignored and the rocket’s engine is turned off immediately after the rocket is fired,</a:t>
            </a:r>
          </a:p>
          <a:p>
            <a:pPr algn="l"/>
            <a:r>
              <a:rPr sz="1200" b="0">
                <a:solidFill>
                  <a:srgbClr val="000000"/>
                </a:solidFill>
                <a:latin typeface="Calibri"/>
              </a:rPr>
              <a:t>b)  find, in terms of g and R, the speed with which S was fired.</a:t>
            </a:r>
          </a:p>
        </p:txBody>
      </p:sp>
      <p:sp>
        <p:nvSpPr>
          <p:cNvPr id="10" name="TextBox 9"/>
          <p:cNvSpPr txBox="1"/>
          <p:nvPr/>
        </p:nvSpPr>
        <p:spPr>
          <a:xfrm>
            <a:off x="3750000" y="3780592"/>
            <a:ext cx="5200000" cy="228600"/>
          </a:xfrm>
          <a:prstGeom prst="rect">
            <a:avLst/>
          </a:prstGeom>
          <a:noFill/>
        </p:spPr>
        <p:txBody>
          <a:bodyPr wrap="square" anchor="t" lIns="45720" rIns="45720">
            <a:spAutoFit/>
          </a:bodyPr>
          <a:lstStyle/>
          <a:p>
            <a:pPr algn="l"/>
            <a:r>
              <a:rPr sz="1200" b="0">
                <a:solidFill>
                  <a:srgbClr val="000000"/>
                </a:solidFill>
                <a:latin typeface="Calibri"/>
              </a:rPr>
              <a:t>a)</a:t>
            </a:r>
          </a:p>
        </p:txBody>
      </p:sp>
      <p:pic>
        <p:nvPicPr>
          <p:cNvPr id="11" name="Picture 10" descr="4172046020e8.png"/>
          <p:cNvPicPr>
            <a:picLocks noChangeAspect="1"/>
          </p:cNvPicPr>
          <p:nvPr/>
        </p:nvPicPr>
        <p:blipFill>
          <a:blip r:embed="rId4"/>
          <a:stretch>
            <a:fillRect/>
          </a:stretch>
        </p:blipFill>
        <p:spPr>
          <a:xfrm>
            <a:off x="3795720" y="4029192"/>
            <a:ext cx="1630680" cy="435864"/>
          </a:xfrm>
          <a:prstGeom prst="rect">
            <a:avLst/>
          </a:prstGeom>
        </p:spPr>
      </p:pic>
      <p:sp>
        <p:nvSpPr>
          <p:cNvPr id="12" name="TextBox 11"/>
          <p:cNvSpPr txBox="1"/>
          <p:nvPr/>
        </p:nvSpPr>
        <p:spPr>
          <a:xfrm>
            <a:off x="3750000" y="4505056"/>
            <a:ext cx="5200000" cy="228600"/>
          </a:xfrm>
          <a:prstGeom prst="rect">
            <a:avLst/>
          </a:prstGeom>
          <a:noFill/>
        </p:spPr>
        <p:txBody>
          <a:bodyPr wrap="square" anchor="t" lIns="45720" rIns="45720">
            <a:spAutoFit/>
          </a:bodyPr>
          <a:lstStyle/>
          <a:p>
            <a:pPr algn="l"/>
            <a:r>
              <a:rPr sz="1200" b="0">
                <a:solidFill>
                  <a:srgbClr val="000000"/>
                </a:solidFill>
                <a:latin typeface="Calibri"/>
              </a:rPr>
              <a:t>On the surface of the Earth, x = R and the force is mg:</a:t>
            </a:r>
          </a:p>
        </p:txBody>
      </p:sp>
      <p:pic>
        <p:nvPicPr>
          <p:cNvPr id="13" name="Picture 12" descr="501f4b59f438.png"/>
          <p:cNvPicPr>
            <a:picLocks noChangeAspect="1"/>
          </p:cNvPicPr>
          <p:nvPr/>
        </p:nvPicPr>
        <p:blipFill>
          <a:blip r:embed="rId5"/>
          <a:stretch>
            <a:fillRect/>
          </a:stretch>
        </p:blipFill>
        <p:spPr>
          <a:xfrm>
            <a:off x="3795720" y="4753656"/>
            <a:ext cx="1892807" cy="435864"/>
          </a:xfrm>
          <a:prstGeom prst="rect">
            <a:avLst/>
          </a:prstGeom>
        </p:spPr>
      </p:pic>
      <p:sp>
        <p:nvSpPr>
          <p:cNvPr id="14" name="Right Brace 13"/>
          <p:cNvSpPr/>
          <p:nvPr/>
        </p:nvSpPr>
        <p:spPr>
          <a:xfrm>
            <a:off x="7271568" y="4525056"/>
            <a:ext cx="90000" cy="684464"/>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81568" y="4687288"/>
            <a:ext cx="1500000" cy="360000"/>
          </a:xfrm>
          <a:prstGeom prst="rect">
            <a:avLst/>
          </a:prstGeom>
          <a:noFill/>
        </p:spPr>
        <p:txBody>
          <a:bodyPr wrap="square" anchor="ctr" lIns="45720" rIns="45720">
            <a:spAutoFit/>
          </a:bodyPr>
          <a:lstStyle/>
          <a:p>
            <a:pPr algn="l"/>
            <a:r>
              <a:rPr sz="1000" b="0">
                <a:solidFill>
                  <a:srgbClr val="FF0000"/>
                </a:solidFill>
                <a:latin typeface="Calibri"/>
              </a:rPr>
              <a:t>The force is the weight of the particle</a:t>
            </a:r>
          </a:p>
        </p:txBody>
      </p:sp>
      <p:sp>
        <p:nvSpPr>
          <p:cNvPr id="16" name="TextBox 15"/>
          <p:cNvSpPr txBox="1"/>
          <p:nvPr/>
        </p:nvSpPr>
        <p:spPr>
          <a:xfrm>
            <a:off x="3750000" y="5229520"/>
            <a:ext cx="5200000" cy="228600"/>
          </a:xfrm>
          <a:prstGeom prst="rect">
            <a:avLst/>
          </a:prstGeom>
          <a:noFill/>
        </p:spPr>
        <p:txBody>
          <a:bodyPr wrap="square" anchor="t" lIns="45720" rIns="45720">
            <a:spAutoFit/>
          </a:bodyPr>
          <a:lstStyle/>
          <a:p>
            <a:pPr algn="l"/>
            <a:r>
              <a:rPr sz="1200" b="0">
                <a:solidFill>
                  <a:srgbClr val="FF0000"/>
                </a:solidFill>
                <a:latin typeface="Calibri"/>
              </a:rPr>
              <a:t>So the magnitude of the gravitational force is mgR</a:t>
            </a:r>
            <a:r>
              <a:rPr sz="1200" b="0" baseline="30000">
                <a:solidFill>
                  <a:srgbClr val="FF0000"/>
                </a:solidFill>
                <a:latin typeface="Calibri"/>
              </a:rPr>
              <a:t>2</a:t>
            </a:r>
            <a:r>
              <a:rPr sz="1200" b="0">
                <a:solidFill>
                  <a:srgbClr val="FF0000"/>
                </a:solidFill>
                <a:latin typeface="Calibri"/>
              </a:rPr>
              <a:t>/x</a:t>
            </a:r>
            <a:r>
              <a:rPr sz="1200" b="0" baseline="30000">
                <a:solidFill>
                  <a:srgbClr val="FF0000"/>
                </a:solidFill>
                <a:latin typeface="Calibri"/>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5" grpId="0" animBg="1"/>
      <p:bldP spid="16"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Newton’s Law of Gravitation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5B</a:t>
            </a:r>
          </a:p>
        </p:txBody>
      </p:sp>
      <p:sp>
        <p:nvSpPr>
          <p:cNvPr id="4" name="TextBox 3"/>
          <p:cNvSpPr txBox="1"/>
          <p:nvPr/>
        </p:nvSpPr>
        <p:spPr>
          <a:xfrm>
            <a:off x="250000" y="1000000"/>
            <a:ext cx="3350000" cy="3058625"/>
          </a:xfrm>
          <a:prstGeom prst="rect">
            <a:avLst/>
          </a:prstGeom>
          <a:noFill/>
        </p:spPr>
        <p:txBody>
          <a:bodyPr wrap="square" anchor="t" lIns="45720" rIns="45720">
            <a:spAutoFit/>
          </a:bodyPr>
          <a:lstStyle/>
          <a:p>
            <a:pPr algn="l"/>
            <a:r>
              <a:rPr sz="1100" b="0">
                <a:solidFill>
                  <a:srgbClr val="000000"/>
                </a:solidFill>
                <a:latin typeface="Calibri"/>
              </a:rPr>
              <a:t>Above the Earth’s surface, the magnitude of the force on a particle due to the Earth’s gravitational force is inversely proportional to the square of the distance of the particle from the centre of the Earth. The acceleration due to gravity on the surface of the Earth is g and the Earth can be modelled as a sphere of radius R. A particle P of mass m is a distance (x − R), (where x ≥ R), above the surface of the Earth.</a:t>
            </a:r>
          </a:p>
          <a:p>
            <a:pPr algn="l"/>
            <a:r>
              <a:rPr sz="1100" b="0">
                <a:solidFill>
                  <a:srgbClr val="000000"/>
                </a:solidFill>
                <a:latin typeface="Calibri"/>
              </a:rPr>
              <a:t>a)  Prove that the magnitude of the gravitational force acting on P is mgR</a:t>
            </a:r>
            <a:r>
              <a:rPr sz="1100" b="0" baseline="30000">
                <a:solidFill>
                  <a:srgbClr val="000000"/>
                </a:solidFill>
                <a:latin typeface="Calibri"/>
              </a:rPr>
              <a:t>2</a:t>
            </a:r>
            <a:r>
              <a:rPr sz="1100" b="0">
                <a:solidFill>
                  <a:srgbClr val="000000"/>
                </a:solidFill>
                <a:latin typeface="Calibri"/>
              </a:rPr>
              <a:t>/x</a:t>
            </a:r>
            <a:r>
              <a:rPr sz="1100" b="0" baseline="30000">
                <a:solidFill>
                  <a:srgbClr val="000000"/>
                </a:solidFill>
                <a:latin typeface="Calibri"/>
              </a:rPr>
              <a:t>2</a:t>
            </a:r>
          </a:p>
          <a:p>
            <a:pPr algn="l"/>
            <a:r>
              <a:rPr sz="1100" b="0">
                <a:solidFill>
                  <a:srgbClr val="000000"/>
                </a:solidFill>
                <a:latin typeface="Calibri"/>
              </a:rPr>
              <a:t>A spacecraft S is fired vertically upwards from the surface of the Earth. When it is at a height 2R above the surface of the Earth its speed is ½√(gR). Assuming that air resistance can be ignored and the rocket’s engine is turned off immediately after the rocket is fired,</a:t>
            </a:r>
          </a:p>
          <a:p>
            <a:pPr algn="l"/>
            <a:r>
              <a:rPr sz="1100" b="0">
                <a:solidFill>
                  <a:srgbClr val="000000"/>
                </a:solidFill>
                <a:latin typeface="Calibri"/>
              </a:rPr>
              <a:t>b)  find, in terms of g and R, the speed with which S was fired.</a:t>
            </a:r>
          </a:p>
        </p:txBody>
      </p:sp>
      <p:sp>
        <p:nvSpPr>
          <p:cNvPr id="5" name="TextBox 4"/>
          <p:cNvSpPr txBox="1"/>
          <p:nvPr/>
        </p:nvSpPr>
        <p:spPr>
          <a:xfrm>
            <a:off x="3750000" y="1000000"/>
            <a:ext cx="5200000" cy="247650"/>
          </a:xfrm>
          <a:prstGeom prst="rect">
            <a:avLst/>
          </a:prstGeom>
          <a:noFill/>
        </p:spPr>
        <p:txBody>
          <a:bodyPr wrap="square" anchor="t" lIns="45720" rIns="45720">
            <a:spAutoFit/>
          </a:bodyPr>
          <a:lstStyle/>
          <a:p>
            <a:pPr algn="l"/>
            <a:r>
              <a:rPr sz="1300" b="0">
                <a:solidFill>
                  <a:srgbClr val="000000"/>
                </a:solidFill>
                <a:latin typeface="Calibri"/>
              </a:rPr>
              <a:t>b)  F = ma</a:t>
            </a:r>
          </a:p>
        </p:txBody>
      </p:sp>
      <p:pic>
        <p:nvPicPr>
          <p:cNvPr id="6" name="Picture 5" descr="0887abce349c.png"/>
          <p:cNvPicPr>
            <a:picLocks noChangeAspect="1"/>
          </p:cNvPicPr>
          <p:nvPr/>
        </p:nvPicPr>
        <p:blipFill>
          <a:blip r:embed="rId2"/>
          <a:stretch>
            <a:fillRect/>
          </a:stretch>
        </p:blipFill>
        <p:spPr>
          <a:xfrm>
            <a:off x="3795720" y="1267650"/>
            <a:ext cx="1213104" cy="499871"/>
          </a:xfrm>
          <a:prstGeom prst="rect">
            <a:avLst/>
          </a:prstGeom>
        </p:spPr>
      </p:pic>
      <p:sp>
        <p:nvSpPr>
          <p:cNvPr id="7" name="Right Brace 6"/>
          <p:cNvSpPr/>
          <p:nvPr/>
        </p:nvSpPr>
        <p:spPr>
          <a:xfrm>
            <a:off x="5128824" y="1020000"/>
            <a:ext cx="90000" cy="767521"/>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238824" y="1223760"/>
            <a:ext cx="3911176" cy="360000"/>
          </a:xfrm>
          <a:prstGeom prst="rect">
            <a:avLst/>
          </a:prstGeom>
          <a:noFill/>
        </p:spPr>
        <p:txBody>
          <a:bodyPr wrap="square" anchor="ctr" lIns="45720" rIns="45720">
            <a:spAutoFit/>
          </a:bodyPr>
          <a:lstStyle/>
          <a:p>
            <a:pPr algn="l"/>
            <a:r>
              <a:rPr sz="1000" b="0">
                <a:solidFill>
                  <a:srgbClr val="FF0000"/>
                </a:solidFill>
                <a:latin typeface="Calibri"/>
              </a:rPr>
              <a:t>Up is positive; the force acts downwards</a:t>
            </a:r>
          </a:p>
        </p:txBody>
      </p:sp>
      <p:pic>
        <p:nvPicPr>
          <p:cNvPr id="9" name="Picture 8" descr="fed7d44d485d.png"/>
          <p:cNvPicPr>
            <a:picLocks noChangeAspect="1"/>
          </p:cNvPicPr>
          <p:nvPr/>
        </p:nvPicPr>
        <p:blipFill>
          <a:blip r:embed="rId3"/>
          <a:stretch>
            <a:fillRect/>
          </a:stretch>
        </p:blipFill>
        <p:spPr>
          <a:xfrm>
            <a:off x="3795720" y="1827521"/>
            <a:ext cx="1109472" cy="499871"/>
          </a:xfrm>
          <a:prstGeom prst="rect">
            <a:avLst/>
          </a:prstGeom>
        </p:spPr>
      </p:pic>
      <p:sp>
        <p:nvSpPr>
          <p:cNvPr id="10" name="Right Brace 9"/>
          <p:cNvSpPr/>
          <p:nvPr/>
        </p:nvSpPr>
        <p:spPr>
          <a:xfrm>
            <a:off x="5025192" y="1827521"/>
            <a:ext cx="90000" cy="519871"/>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135192" y="1907456"/>
            <a:ext cx="4014808" cy="360000"/>
          </a:xfrm>
          <a:prstGeom prst="rect">
            <a:avLst/>
          </a:prstGeom>
          <a:noFill/>
        </p:spPr>
        <p:txBody>
          <a:bodyPr wrap="square" anchor="ctr" lIns="45720" rIns="45720">
            <a:spAutoFit/>
          </a:bodyPr>
          <a:lstStyle/>
          <a:p>
            <a:pPr algn="l"/>
            <a:r>
              <a:rPr sz="1000" b="0">
                <a:solidFill>
                  <a:srgbClr val="FF0000"/>
                </a:solidFill>
                <a:latin typeface="Calibri"/>
              </a:rPr>
              <a:t>Replace a with v dv/dx</a:t>
            </a:r>
          </a:p>
        </p:txBody>
      </p:sp>
      <p:pic>
        <p:nvPicPr>
          <p:cNvPr id="12" name="Picture 11" descr="4fec5301af7b.png"/>
          <p:cNvPicPr>
            <a:picLocks noChangeAspect="1"/>
          </p:cNvPicPr>
          <p:nvPr/>
        </p:nvPicPr>
        <p:blipFill>
          <a:blip r:embed="rId4"/>
          <a:stretch>
            <a:fillRect/>
          </a:stretch>
        </p:blipFill>
        <p:spPr>
          <a:xfrm>
            <a:off x="3795720" y="2387392"/>
            <a:ext cx="3483864" cy="499871"/>
          </a:xfrm>
          <a:prstGeom prst="rect">
            <a:avLst/>
          </a:prstGeom>
        </p:spPr>
      </p:pic>
      <p:sp>
        <p:nvSpPr>
          <p:cNvPr id="13" name="TextBox 12"/>
          <p:cNvSpPr txBox="1"/>
          <p:nvPr/>
        </p:nvSpPr>
        <p:spPr>
          <a:xfrm>
            <a:off x="3750000" y="2927263"/>
            <a:ext cx="5200000" cy="247650"/>
          </a:xfrm>
          <a:prstGeom prst="rect">
            <a:avLst/>
          </a:prstGeom>
          <a:noFill/>
        </p:spPr>
        <p:txBody>
          <a:bodyPr wrap="square" anchor="t" lIns="45720" rIns="45720">
            <a:spAutoFit/>
          </a:bodyPr>
          <a:lstStyle/>
          <a:p>
            <a:pPr algn="l"/>
            <a:r>
              <a:rPr sz="1300" b="0">
                <a:solidFill>
                  <a:srgbClr val="000000"/>
                </a:solidFill>
                <a:latin typeface="Calibri"/>
              </a:rPr>
              <a:t>At height 2R, x = 3R and v = ½√(gR):</a:t>
            </a:r>
          </a:p>
        </p:txBody>
      </p:sp>
      <p:pic>
        <p:nvPicPr>
          <p:cNvPr id="14" name="Picture 13" descr="c80ca5d55855.png"/>
          <p:cNvPicPr>
            <a:picLocks noChangeAspect="1"/>
          </p:cNvPicPr>
          <p:nvPr/>
        </p:nvPicPr>
        <p:blipFill>
          <a:blip r:embed="rId5"/>
          <a:stretch>
            <a:fillRect/>
          </a:stretch>
        </p:blipFill>
        <p:spPr>
          <a:xfrm>
            <a:off x="3795720" y="3194913"/>
            <a:ext cx="3038856" cy="472440"/>
          </a:xfrm>
          <a:prstGeom prst="rect">
            <a:avLst/>
          </a:prstGeom>
        </p:spPr>
      </p:pic>
      <p:pic>
        <p:nvPicPr>
          <p:cNvPr id="15" name="Picture 14" descr="9361559a1536.png"/>
          <p:cNvPicPr>
            <a:picLocks noChangeAspect="1"/>
          </p:cNvPicPr>
          <p:nvPr/>
        </p:nvPicPr>
        <p:blipFill>
          <a:blip r:embed="rId6"/>
          <a:stretch>
            <a:fillRect/>
          </a:stretch>
        </p:blipFill>
        <p:spPr>
          <a:xfrm>
            <a:off x="3795720" y="3727353"/>
            <a:ext cx="1615440" cy="469392"/>
          </a:xfrm>
          <a:prstGeom prst="rect">
            <a:avLst/>
          </a:prstGeom>
        </p:spPr>
      </p:pic>
      <p:sp>
        <p:nvSpPr>
          <p:cNvPr id="16" name="TextBox 15"/>
          <p:cNvSpPr txBox="1"/>
          <p:nvPr/>
        </p:nvSpPr>
        <p:spPr>
          <a:xfrm>
            <a:off x="3750000" y="4236745"/>
            <a:ext cx="5200000" cy="247650"/>
          </a:xfrm>
          <a:prstGeom prst="rect">
            <a:avLst/>
          </a:prstGeom>
          <a:noFill/>
        </p:spPr>
        <p:txBody>
          <a:bodyPr wrap="square" anchor="t" lIns="45720" rIns="45720">
            <a:spAutoFit/>
          </a:bodyPr>
          <a:lstStyle/>
          <a:p>
            <a:pPr algn="l"/>
            <a:r>
              <a:rPr sz="1300" b="0">
                <a:solidFill>
                  <a:srgbClr val="000000"/>
                </a:solidFill>
                <a:latin typeface="Calibri"/>
              </a:rPr>
              <a:t>On the surface, x = R:</a:t>
            </a:r>
          </a:p>
        </p:txBody>
      </p:sp>
      <p:pic>
        <p:nvPicPr>
          <p:cNvPr id="17" name="Picture 16" descr="71860ed16bba.png"/>
          <p:cNvPicPr>
            <a:picLocks noChangeAspect="1"/>
          </p:cNvPicPr>
          <p:nvPr/>
        </p:nvPicPr>
        <p:blipFill>
          <a:blip r:embed="rId7"/>
          <a:stretch>
            <a:fillRect/>
          </a:stretch>
        </p:blipFill>
        <p:spPr>
          <a:xfrm>
            <a:off x="3795720" y="4504395"/>
            <a:ext cx="2154936" cy="423672"/>
          </a:xfrm>
          <a:prstGeom prst="rect">
            <a:avLst/>
          </a:prstGeom>
        </p:spPr>
      </p:pic>
      <p:pic>
        <p:nvPicPr>
          <p:cNvPr id="18" name="Picture 17" descr="6c330d822a42.png"/>
          <p:cNvPicPr>
            <a:picLocks noChangeAspect="1"/>
          </p:cNvPicPr>
          <p:nvPr/>
        </p:nvPicPr>
        <p:blipFill>
          <a:blip r:embed="rId8"/>
          <a:stretch>
            <a:fillRect/>
          </a:stretch>
        </p:blipFill>
        <p:spPr>
          <a:xfrm>
            <a:off x="3795720" y="4988067"/>
            <a:ext cx="2663952" cy="4968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0" grpId="0" animBg="1"/>
      <p:bldP spid="11" grpId="0" animBg="1"/>
      <p:bldP spid="13" grpId="0" animBg="1"/>
      <p:bldP spid="1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