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Dynamics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85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can use calculus to apply Newton’s second law F = ma when the force is variable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F is a function of time, use</a:t>
            </a:r>
          </a:p>
        </p:txBody>
      </p:sp>
      <p:pic>
        <p:nvPicPr>
          <p:cNvPr id="5" name="Picture 4" descr="cfa7d50ad4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680" y="1867000"/>
            <a:ext cx="548640" cy="405384"/>
          </a:xfrm>
          <a:prstGeom prst="rect">
            <a:avLst/>
          </a:prstGeom>
        </p:spPr>
      </p:pic>
      <p:pic>
        <p:nvPicPr>
          <p:cNvPr id="6" name="Picture 5" descr="5021e18aec4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924" y="2322384"/>
            <a:ext cx="1978152" cy="4358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0000" y="2793248"/>
            <a:ext cx="3350000" cy="85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(the mass is assumed to be constant)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Remember the constant of integration, and use the boundary conditions to find 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000000"/>
            <a:ext cx="5200000" cy="101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of mass 0.5 kg is moving along the x-axis. At time t seconds the force acting on P has magnitude (5t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0.2t</a:t>
            </a:r>
            <a:r>
              <a:rPr sz="1200" b="0">
                <a:solidFill>
                  <a:srgbClr val="000000"/>
                </a:solidFill>
                <a:latin typeface="Calibri"/>
              </a:rPr>
              <a:t>) N and acts in the direction OP. When t = 0, P is at rest at O.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speed of P when t = 2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distance OP when t = 3.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1196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 F = ma</a:t>
            </a:r>
          </a:p>
        </p:txBody>
      </p:sp>
      <p:pic>
        <p:nvPicPr>
          <p:cNvPr id="10" name="Picture 9" descr="6188466059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368240"/>
            <a:ext cx="1347216" cy="249935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262936" y="2139640"/>
            <a:ext cx="90000" cy="498535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72936" y="2208907"/>
            <a:ext cx="377706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F = ma with m = 0.5</a:t>
            </a:r>
          </a:p>
        </p:txBody>
      </p:sp>
      <p:pic>
        <p:nvPicPr>
          <p:cNvPr id="13" name="Picture 12" descr="c6bedc2e687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678175"/>
            <a:ext cx="1459992" cy="405384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5375712" y="2678175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5712" y="2710867"/>
            <a:ext cx="366428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Replace a with dv/dt</a:t>
            </a:r>
          </a:p>
        </p:txBody>
      </p:sp>
      <p:pic>
        <p:nvPicPr>
          <p:cNvPr id="16" name="Picture 15" descr="af05602ed63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143559"/>
            <a:ext cx="1947672" cy="405384"/>
          </a:xfrm>
          <a:prstGeom prst="rect">
            <a:avLst/>
          </a:prstGeom>
        </p:spPr>
      </p:pic>
      <p:pic>
        <p:nvPicPr>
          <p:cNvPr id="17" name="Picture 16" descr="3c3c8860c2a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608943"/>
            <a:ext cx="1755648" cy="405384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5671368" y="3608943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781368" y="3641635"/>
            <a:ext cx="336863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Divide by 0.5; call the new constant 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4054327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 = 0, v = 0  ⇒  0 = 0 + 10 + D  ⇒  D = −10</a:t>
            </a:r>
          </a:p>
        </p:txBody>
      </p:sp>
      <p:pic>
        <p:nvPicPr>
          <p:cNvPr id="21" name="Picture 20" descr="7335c807d0e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302927"/>
            <a:ext cx="1786128" cy="4053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50000" y="4748311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2:</a:t>
            </a:r>
          </a:p>
        </p:txBody>
      </p:sp>
      <p:pic>
        <p:nvPicPr>
          <p:cNvPr id="23" name="Picture 22" descr="22e2626fe25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996911"/>
            <a:ext cx="2447544" cy="40538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50000" y="5442295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When t = 2 the speed of P is 31.6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2" grpId="0" animBg="1"/>
      <p:bldP spid="2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23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of mass 0.5 kg is moving along the x-axis. At time t seconds the force acting on P has magnitude (5t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0.2t</a:t>
            </a:r>
            <a:r>
              <a:rPr sz="1200" b="0">
                <a:solidFill>
                  <a:srgbClr val="000000"/>
                </a:solidFill>
                <a:latin typeface="Calibri"/>
              </a:rPr>
              <a:t>) N and acts in the direction OP. When t = 0, P is at rest at O.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speed of P when t = 2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distance OP when t = 3.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6" name="Picture 5" descr="0d1feb8165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267650"/>
            <a:ext cx="2057400" cy="435864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5973120" y="1020000"/>
            <a:ext cx="90000" cy="70351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83120" y="1191757"/>
            <a:ext cx="306688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Replace v with dx/dt</a:t>
            </a:r>
          </a:p>
        </p:txBody>
      </p:sp>
      <p:pic>
        <p:nvPicPr>
          <p:cNvPr id="9" name="Picture 8" descr="5c86b183793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763514"/>
            <a:ext cx="2459736" cy="429768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375456" y="1763514"/>
            <a:ext cx="90000" cy="44976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5456" y="1808398"/>
            <a:ext cx="266454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a different letter for the constant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23328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 = 0, x = 0  ⇒  0 = 0 + 50 − 0 + K  ⇒  K = −50</a:t>
            </a:r>
          </a:p>
        </p:txBody>
      </p:sp>
      <p:pic>
        <p:nvPicPr>
          <p:cNvPr id="13" name="Picture 12" descr="dc129acfa4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500932"/>
            <a:ext cx="2414016" cy="4236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296460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t = 3:</a:t>
            </a:r>
          </a:p>
        </p:txBody>
      </p:sp>
      <p:pic>
        <p:nvPicPr>
          <p:cNvPr id="15" name="Picture 14" descr="b05111ebed1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232254"/>
            <a:ext cx="3456432" cy="42367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3695926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When t = 3, OP is 78.6 m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423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Force as a function of time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F = ma with a = dv/dt, integrate with respect to t, and use the initial conditions to find the constant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Then substitute the given value and solve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01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pebble of mass 0.2 kg is moving on a smooth horizontal sheet of ice. At time t seconds (where t ≥ 0) a horizontal force of magnitude 2t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N and constant direction acts on the pebble. When t = 0 the pebble is moving in the same direction as the force and has speed 6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When t = T the pebble has speed 36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Calculate the value of 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11964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 = ma</a:t>
            </a:r>
          </a:p>
        </p:txBody>
      </p:sp>
      <p:pic>
        <p:nvPicPr>
          <p:cNvPr id="7" name="Picture 6" descr="39d490f0a2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2387290"/>
            <a:ext cx="996696" cy="432816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4912416" y="2139640"/>
            <a:ext cx="90000" cy="70046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2416" y="2309873"/>
            <a:ext cx="412758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F = 2t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, m = 0.2, a = dv/dt</a:t>
            </a:r>
          </a:p>
        </p:txBody>
      </p:sp>
      <p:pic>
        <p:nvPicPr>
          <p:cNvPr id="10" name="Picture 9" descr="022264ebd3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880106"/>
            <a:ext cx="1252728" cy="4297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334987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 = 0, v = 6  ⇒  0.2 × 6 = 0 + C  ⇒  C = 1.2</a:t>
            </a:r>
          </a:p>
        </p:txBody>
      </p:sp>
      <p:pic>
        <p:nvPicPr>
          <p:cNvPr id="12" name="Picture 11" descr="54b0a2ab05a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617524"/>
            <a:ext cx="1359408" cy="4297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408729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 = T, v = 36:</a:t>
            </a:r>
          </a:p>
        </p:txBody>
      </p:sp>
      <p:pic>
        <p:nvPicPr>
          <p:cNvPr id="14" name="Picture 13" descr="9eb0b06198f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354942"/>
            <a:ext cx="1725168" cy="429768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640888" y="4107292"/>
            <a:ext cx="90000" cy="69741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50888" y="4276001"/>
            <a:ext cx="339911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Substitute t = T and solve for T</a:t>
            </a:r>
          </a:p>
        </p:txBody>
      </p:sp>
      <p:pic>
        <p:nvPicPr>
          <p:cNvPr id="17" name="Picture 16" descr="9f96757833b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844710"/>
            <a:ext cx="2676144" cy="4236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50000" y="530838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 = 2.08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3" grpId="0" animBg="1"/>
      <p:bldP spid="15" grpId="0" animBg="1"/>
      <p:bldP spid="16" grpId="0" animBg="1"/>
      <p:bldP spid="18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8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F is a function of displacement x, use</a:t>
            </a:r>
          </a:p>
        </p:txBody>
      </p:sp>
      <p:pic>
        <p:nvPicPr>
          <p:cNvPr id="5" name="Picture 4" descr="397245a99c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388" y="1295500"/>
            <a:ext cx="649224" cy="405384"/>
          </a:xfrm>
          <a:prstGeom prst="rect">
            <a:avLst/>
          </a:prstGeom>
        </p:spPr>
      </p:pic>
      <p:pic>
        <p:nvPicPr>
          <p:cNvPr id="6" name="Picture 5" descr="a20f681cbb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36" y="1750884"/>
            <a:ext cx="2319528" cy="4358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0000" y="2221748"/>
            <a:ext cx="3350000" cy="104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Separate the variables and integrate with respect to x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As calculus is being used, angles are in </a:t>
            </a:r>
            <a:r>
              <a:rPr sz="1200" b="1">
                <a:solidFill>
                  <a:srgbClr val="000000"/>
                </a:solidFill>
                <a:latin typeface="Calibri"/>
              </a:rPr>
              <a:t>radians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000000"/>
            <a:ext cx="5200000" cy="83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of mass 1.5 kg is moving in a straight line. The force acting on P has magnitude (8 − 2 cos x) N, where x metres is the distance OP, and acts in the direction OP. When P passes through O its speed is 4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Calculate the speed of P when x = 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93371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 = ma</a:t>
            </a:r>
          </a:p>
        </p:txBody>
      </p:sp>
      <p:pic>
        <p:nvPicPr>
          <p:cNvPr id="10" name="Picture 9" descr="146440c0c7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201362"/>
            <a:ext cx="1645920" cy="432816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561640" y="1953712"/>
            <a:ext cx="90000" cy="70046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71640" y="2123945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F is a function of x, so a = v dv/dx</a:t>
            </a:r>
          </a:p>
        </p:txBody>
      </p:sp>
      <p:pic>
        <p:nvPicPr>
          <p:cNvPr id="13" name="Picture 12" descr="e0ec91dc839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694178"/>
            <a:ext cx="2307336" cy="463296"/>
          </a:xfrm>
          <a:prstGeom prst="rect">
            <a:avLst/>
          </a:prstGeom>
        </p:spPr>
      </p:pic>
      <p:pic>
        <p:nvPicPr>
          <p:cNvPr id="14" name="Picture 13" descr="3b86c480f38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217474"/>
            <a:ext cx="2298192" cy="4236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3681146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x = 0, v = 4:</a:t>
            </a:r>
          </a:p>
        </p:txBody>
      </p:sp>
      <p:pic>
        <p:nvPicPr>
          <p:cNvPr id="16" name="Picture 15" descr="862b207ea2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948796"/>
            <a:ext cx="2971800" cy="423672"/>
          </a:xfrm>
          <a:prstGeom prst="rect">
            <a:avLst/>
          </a:prstGeom>
        </p:spPr>
      </p:pic>
      <p:pic>
        <p:nvPicPr>
          <p:cNvPr id="17" name="Picture 16" descr="41c95c9426e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432468"/>
            <a:ext cx="2103120" cy="26517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50000" y="473764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x = 2:</a:t>
            </a:r>
          </a:p>
        </p:txBody>
      </p:sp>
      <p:pic>
        <p:nvPicPr>
          <p:cNvPr id="19" name="Picture 18" descr="55815e094db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5005294"/>
            <a:ext cx="3493008" cy="265176"/>
          </a:xfrm>
          <a:prstGeom prst="rect">
            <a:avLst/>
          </a:prstGeom>
        </p:spPr>
      </p:pic>
      <p:sp>
        <p:nvSpPr>
          <p:cNvPr id="20" name="Right Brace 19"/>
          <p:cNvSpPr/>
          <p:nvPr/>
        </p:nvSpPr>
        <p:spPr>
          <a:xfrm>
            <a:off x="7408728" y="4757644"/>
            <a:ext cx="90000" cy="53282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518728" y="4844057"/>
            <a:ext cx="163127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Radians!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50000" y="531047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When x = 2 the speed of P is 5.91 m s</a:t>
            </a:r>
            <a:r>
              <a:rPr sz="13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3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5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04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Work–energy principle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work done by a force is equal to the increase in kinetic energy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cefeb672218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04" y="2057500"/>
            <a:ext cx="2221992" cy="4023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stone S of mass 0.5 kg is moving in a straight line on a smooth horizontal floor. When S is a distance x metres from a fixed point on the line, A, a force of magnitude (5 + 7 cos x) N acts on S in the direction AS. Given that S passes through A with speed 2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speed of S as it passes through the point B, where x = 3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work done by the force in moving S from A to B.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3055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8" name="Picture 7" descr="3d6d7ded15d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554168"/>
            <a:ext cx="1539240" cy="405384"/>
          </a:xfrm>
          <a:prstGeom prst="rect">
            <a:avLst/>
          </a:prstGeom>
        </p:spPr>
      </p:pic>
      <p:pic>
        <p:nvPicPr>
          <p:cNvPr id="9" name="Picture 8" descr="0f8d265605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019552"/>
            <a:ext cx="2154936" cy="435864"/>
          </a:xfrm>
          <a:prstGeom prst="rect">
            <a:avLst/>
          </a:prstGeom>
        </p:spPr>
      </p:pic>
      <p:pic>
        <p:nvPicPr>
          <p:cNvPr id="10" name="Picture 9" descr="d0920f45415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515416"/>
            <a:ext cx="2145792" cy="4023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39577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x = 0, v = 2:   0.5 × ½ × 2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C  ⇒  C = 1</a:t>
            </a:r>
          </a:p>
        </p:txBody>
      </p:sp>
      <p:pic>
        <p:nvPicPr>
          <p:cNvPr id="12" name="Picture 11" descr="84e9eb4ea2d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206352"/>
            <a:ext cx="1673352" cy="4023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464868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x = 3:</a:t>
            </a:r>
          </a:p>
        </p:txBody>
      </p:sp>
      <p:pic>
        <p:nvPicPr>
          <p:cNvPr id="14" name="Picture 13" descr="acddcb5089d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897288"/>
            <a:ext cx="3953256" cy="2529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51902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S passes through B with speed 8.24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54188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Work done = increase in K.E.</a:t>
            </a:r>
          </a:p>
        </p:txBody>
      </p:sp>
      <p:pic>
        <p:nvPicPr>
          <p:cNvPr id="17" name="Picture 16" descr="c6be9390de2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5667472"/>
            <a:ext cx="3666744" cy="4023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50000" y="610980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work done is 16.0 J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  <p:bldP spid="15" grpId="0" animBg="1"/>
      <p:bldP spid="16" grpId="0" animBg="1"/>
      <p:bldP spid="18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Resistance that varies with speed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In forming an equation of motion, forces that tend to </a:t>
            </a:r>
            <a:r>
              <a:rPr sz="1200" b="1">
                <a:solidFill>
                  <a:srgbClr val="000000"/>
                </a:solidFill>
                <a:latin typeface="Calibri"/>
              </a:rPr>
              <a:t>decrease</a:t>
            </a:r>
            <a:r>
              <a:rPr sz="1200" b="0">
                <a:solidFill>
                  <a:srgbClr val="000000"/>
                </a:solidFill>
                <a:latin typeface="Calibri"/>
              </a:rPr>
              <a:t> the displacement are </a:t>
            </a:r>
            <a:r>
              <a:rPr sz="1200" b="1">
                <a:solidFill>
                  <a:srgbClr val="000000"/>
                </a:solidFill>
                <a:latin typeface="Calibri"/>
              </a:rPr>
              <a:t>negative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forces that tend to </a:t>
            </a:r>
            <a:r>
              <a:rPr sz="1200" b="1">
                <a:solidFill>
                  <a:srgbClr val="000000"/>
                </a:solidFill>
                <a:latin typeface="Calibri"/>
              </a:rPr>
              <a:t>increase</a:t>
            </a:r>
            <a:r>
              <a:rPr sz="1200" b="0">
                <a:solidFill>
                  <a:srgbClr val="000000"/>
                </a:solidFill>
                <a:latin typeface="Calibri"/>
              </a:rPr>
              <a:t> the displacement are </a:t>
            </a:r>
            <a:r>
              <a:rPr sz="1200" b="1">
                <a:solidFill>
                  <a:srgbClr val="000000"/>
                </a:solidFill>
                <a:latin typeface="Calibri"/>
              </a:rPr>
              <a:t>positive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When the question relates distance to speed, use a = v dv/dx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Measure x from the point where the given motion starts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64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of mass 0.5 kg moves in a straight horizontal line. When the speed of P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the resultant force acting on P is a resistance of magnitude 3v N.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Find the distance moved by P as it slows down from 12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to 6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pic>
        <p:nvPicPr>
          <p:cNvPr id="6" name="Picture 5" descr="ex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747784"/>
            <a:ext cx="2400000" cy="1341176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6300000" y="1767784"/>
            <a:ext cx="90000" cy="13611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10000" y="2268372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x is measured from where the speed is 12 m s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14896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R(→):  F = ma</a:t>
            </a:r>
          </a:p>
        </p:txBody>
      </p:sp>
      <p:pic>
        <p:nvPicPr>
          <p:cNvPr id="10" name="Picture 9" descr="aa571053959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397560"/>
            <a:ext cx="1097280" cy="405384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013000" y="3168960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23000" y="3315952"/>
            <a:ext cx="4027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Resistance opposes motion: negative</a:t>
            </a:r>
          </a:p>
        </p:txBody>
      </p:sp>
      <p:pic>
        <p:nvPicPr>
          <p:cNvPr id="13" name="Picture 12" descr="b62d11423d9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862944"/>
            <a:ext cx="2029968" cy="4053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430832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x = 0, v = 12:  A = 12, so v = 12 − 6x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53692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v = 6:   6 = 12 − 6x  ⇒  x =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76552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P moves 1 m as it slows from 12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to 6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04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Choosing the form of the acceleration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Distance, no time:  a = v dv/dx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Time, no distance:  a = dv/dt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496931e3513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268" y="2057500"/>
            <a:ext cx="1807464" cy="451104"/>
          </a:xfrm>
          <a:prstGeom prst="rect">
            <a:avLst/>
          </a:prstGeom>
        </p:spPr>
      </p:pic>
      <p:pic>
        <p:nvPicPr>
          <p:cNvPr id="6" name="Picture 5" descr="9fa4d0c801d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72" y="2558604"/>
            <a:ext cx="2353056" cy="4328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0000" y="3026420"/>
            <a:ext cx="3350000" cy="85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You need only put the arbitrary constant on one side of the equation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8" name="Picture 7" descr="ex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00" y="3898420"/>
            <a:ext cx="2600000" cy="13944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of mass m is moving along Ox in the direction of x increasing. At time t, the only force acting on P is a resistance of magnitude mk(c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), where v is the speed of P and c and k are positive constants. When t = 0, P is at O and v = U. The particle P comes to rest at the point A.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distance OA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time P takes to travel from O to 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3055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R(→):</a:t>
            </a:r>
          </a:p>
        </p:txBody>
      </p:sp>
      <p:pic>
        <p:nvPicPr>
          <p:cNvPr id="11" name="Picture 10" descr="e72075398b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554168"/>
            <a:ext cx="1792224" cy="40538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5707944" y="2325568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17944" y="247256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Time not involved, so a = v dv/dx</a:t>
            </a:r>
          </a:p>
        </p:txBody>
      </p:sp>
      <p:pic>
        <p:nvPicPr>
          <p:cNvPr id="14" name="Picture 13" descr="465340febeb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019552"/>
            <a:ext cx="3685032" cy="4328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34923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x = 0, v = U:</a:t>
            </a:r>
          </a:p>
        </p:txBody>
      </p:sp>
      <p:pic>
        <p:nvPicPr>
          <p:cNvPr id="16" name="Picture 15" descr="72dd0018dfc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740968"/>
            <a:ext cx="1380744" cy="402336"/>
          </a:xfrm>
          <a:prstGeom prst="rect">
            <a:avLst/>
          </a:prstGeom>
        </p:spPr>
      </p:pic>
      <p:pic>
        <p:nvPicPr>
          <p:cNvPr id="17" name="Picture 16" descr="0016f0f3b73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203304"/>
            <a:ext cx="1584960" cy="4815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50000" y="4724887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A, v = 0:</a:t>
            </a:r>
          </a:p>
        </p:txBody>
      </p:sp>
      <p:pic>
        <p:nvPicPr>
          <p:cNvPr id="19" name="Picture 18" descr="7ef8a8d6c79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973487"/>
            <a:ext cx="1783080" cy="469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 animBg="1"/>
      <p:bldP spid="18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614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of mass m is moving along Ox in the direction of x increasing. At time t, the only force acting on P is a resistance of magnitude mk(c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), where v is the speed of P and c and k are positive constants. When t = 0, P is at O and v = U. The particle P comes to rest at the point A.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distance OA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time P takes to travel from O to 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R(→):</a:t>
            </a:r>
          </a:p>
        </p:txBody>
      </p:sp>
      <p:pic>
        <p:nvPicPr>
          <p:cNvPr id="6" name="Picture 5" descr="d66ffb33bda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267650"/>
            <a:ext cx="1810512" cy="432816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5726232" y="1020000"/>
            <a:ext cx="90000" cy="70046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36232" y="1190233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Distance not involved, so a = dv/dt</a:t>
            </a:r>
          </a:p>
        </p:txBody>
      </p:sp>
      <p:pic>
        <p:nvPicPr>
          <p:cNvPr id="9" name="Picture 8" descr="d35806172cf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760466"/>
            <a:ext cx="1840991" cy="493776"/>
          </a:xfrm>
          <a:prstGeom prst="rect">
            <a:avLst/>
          </a:prstGeom>
        </p:spPr>
      </p:pic>
      <p:pic>
        <p:nvPicPr>
          <p:cNvPr id="10" name="Picture 9" descr="454c18de0c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314242"/>
            <a:ext cx="1984248" cy="426720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899968" y="2314242"/>
            <a:ext cx="90000" cy="4467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09968" y="235760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Formula booklet result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78096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t = 0, v = U:</a:t>
            </a:r>
          </a:p>
        </p:txBody>
      </p:sp>
      <p:pic>
        <p:nvPicPr>
          <p:cNvPr id="14" name="Picture 13" descr="b9457d3ec2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048612"/>
            <a:ext cx="1493520" cy="429768"/>
          </a:xfrm>
          <a:prstGeom prst="rect">
            <a:avLst/>
          </a:prstGeom>
        </p:spPr>
      </p:pic>
      <p:pic>
        <p:nvPicPr>
          <p:cNvPr id="15" name="Picture 14" descr="9741905a8fb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538380"/>
            <a:ext cx="2755392" cy="4297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400814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v = 0:</a:t>
            </a:r>
          </a:p>
        </p:txBody>
      </p:sp>
      <p:pic>
        <p:nvPicPr>
          <p:cNvPr id="17" name="Picture 16" descr="ed7be78284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275798"/>
            <a:ext cx="1490472" cy="429768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5406192" y="4028148"/>
            <a:ext cx="90000" cy="69741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516192" y="4196857"/>
            <a:ext cx="363380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arctan 0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1" grpId="0" animBg="1"/>
      <p:bldP spid="12" grpId="0" animBg="1"/>
      <p:bldP spid="13" grpId="0" animBg="1"/>
      <p:bldP spid="16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804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Driving force and resistance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driving force acts in the direction of x increasing, so it is positive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resistance acts in the direction of x decreasing, so it is negative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Partial fractions:</a:t>
            </a:r>
          </a:p>
        </p:txBody>
      </p:sp>
      <p:pic>
        <p:nvPicPr>
          <p:cNvPr id="5" name="Picture 4" descr="1adf98a911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48" y="2819500"/>
            <a:ext cx="1975104" cy="414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car of mass 800 kg travels along a straight horizontal road. The engine of the car produces a constant driving force of magnitude 2000 N. At time t seconds, the speed of the car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As the car moves, the total resistance to the motion of the car is of magnitude (400 + 4v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 N. The car starts from rest.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v in terms of 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the car cannot exceed 20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pic>
        <p:nvPicPr>
          <p:cNvPr id="7" name="Picture 6" descr="ex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305568"/>
            <a:ext cx="2500000" cy="14614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382698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R(→):</a:t>
            </a:r>
          </a:p>
        </p:txBody>
      </p:sp>
      <p:pic>
        <p:nvPicPr>
          <p:cNvPr id="9" name="Picture 8" descr="bb2683b8724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075580"/>
            <a:ext cx="2167128" cy="405384"/>
          </a:xfrm>
          <a:prstGeom prst="rect">
            <a:avLst/>
          </a:prstGeom>
        </p:spPr>
      </p:pic>
      <p:pic>
        <p:nvPicPr>
          <p:cNvPr id="10" name="Picture 9" descr="84922d12866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540964"/>
            <a:ext cx="1374648" cy="405384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290368" y="4540964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00368" y="4573656"/>
            <a:ext cx="374963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Divide by 4</a:t>
            </a:r>
          </a:p>
        </p:txBody>
      </p:sp>
      <p:pic>
        <p:nvPicPr>
          <p:cNvPr id="13" name="Picture 12" descr="5b720515600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5006348"/>
            <a:ext cx="1965960" cy="4511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54974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1 = A(20 − v) + B(20 + v):   A = B = 1/40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Motion in a Straight Line with Variable Force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99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car of mass 800 kg travels along a straight horizontal road. The engine of the car produces a constant driving force of magnitude 2000 N. At time t seconds, the speed of the car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As the car moves, the total resistance to the motion of the car is of magnitude (400 + 4v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 N. The car starts from rest.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v in terms of 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the car cannot exceed 20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pic>
        <p:nvPicPr>
          <p:cNvPr id="5" name="Picture 4" descr="5d90b6cb70c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020000"/>
            <a:ext cx="3002280" cy="405384"/>
          </a:xfrm>
          <a:prstGeom prst="rect">
            <a:avLst/>
          </a:prstGeom>
        </p:spPr>
      </p:pic>
      <p:pic>
        <p:nvPicPr>
          <p:cNvPr id="6" name="Picture 5" descr="10b9c81b6f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485384"/>
            <a:ext cx="2599944" cy="405384"/>
          </a:xfrm>
          <a:prstGeom prst="rect">
            <a:avLst/>
          </a:prstGeom>
        </p:spPr>
      </p:pic>
      <p:pic>
        <p:nvPicPr>
          <p:cNvPr id="7" name="Picture 6" descr="9a4abe8e40a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950768"/>
            <a:ext cx="1697736" cy="435864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5613456" y="1950768"/>
            <a:ext cx="90000" cy="45586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723456" y="1998700"/>
            <a:ext cx="342654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Replace e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D</a:t>
            </a:r>
            <a:r>
              <a:rPr sz="1000" b="0">
                <a:solidFill>
                  <a:srgbClr val="FF0000"/>
                </a:solidFill>
                <a:latin typeface="Calibri"/>
              </a:rPr>
              <a:t> with a new constant 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42663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v = 0:   F = 1</a:t>
            </a:r>
          </a:p>
        </p:txBody>
      </p:sp>
      <p:pic>
        <p:nvPicPr>
          <p:cNvPr id="11" name="Picture 10" descr="343fe42bdc1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675232"/>
            <a:ext cx="3496056" cy="329184"/>
          </a:xfrm>
          <a:prstGeom prst="rect">
            <a:avLst/>
          </a:prstGeom>
        </p:spPr>
      </p:pic>
      <p:pic>
        <p:nvPicPr>
          <p:cNvPr id="12" name="Picture 11" descr="8edaa68a4ea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064416"/>
            <a:ext cx="1200912" cy="7071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38115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For all real t,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t/5</a:t>
            </a:r>
            <a:r>
              <a:rPr sz="1200" b="0">
                <a:solidFill>
                  <a:srgbClr val="000000"/>
                </a:solidFill>
                <a:latin typeface="Calibri"/>
              </a:rPr>
              <a:t> − 1 &lt;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t/5</a:t>
            </a:r>
            <a:r>
              <a:rPr sz="1200" b="0">
                <a:solidFill>
                  <a:srgbClr val="000000"/>
                </a:solidFill>
                <a:latin typeface="Calibri"/>
              </a:rPr>
              <a:t> + 1, so</a:t>
            </a:r>
          </a:p>
        </p:txBody>
      </p:sp>
      <p:pic>
        <p:nvPicPr>
          <p:cNvPr id="14" name="Picture 13" descr="f2732f0f304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060152"/>
            <a:ext cx="1664208" cy="7071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480728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speed of the car cannot exceed 20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6626916" y="4827288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36916" y="4747288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20 m s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000" b="0">
                <a:solidFill>
                  <a:srgbClr val="FF0000"/>
                </a:solidFill>
                <a:latin typeface="Calibri"/>
              </a:rPr>
              <a:t> is the terminal (limiting) speed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