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Relationship Id="rId7" Type="http://schemas.openxmlformats.org/officeDocument/2006/relationships/image" Target="../media/image2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Kinematics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Velocity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When the acceleration is a function of the velocity, a = f(v), use</a:t>
            </a:r>
          </a:p>
        </p:txBody>
      </p:sp>
      <p:pic>
        <p:nvPicPr>
          <p:cNvPr id="5" name="Picture 4" descr="1cc0f61cd5d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2392" y="1486000"/>
            <a:ext cx="585216" cy="4328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953816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for questions which involve working with time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This gives a differential equation</a:t>
            </a:r>
          </a:p>
        </p:txBody>
      </p:sp>
      <p:pic>
        <p:nvPicPr>
          <p:cNvPr id="7" name="Picture 6" descr="5613c4e68a4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476" y="2630316"/>
            <a:ext cx="765048" cy="405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30707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which you solve by separating the variables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You may need partial fractions to integrate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1000000"/>
            <a:ext cx="5200000" cy="46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van moves along a straight horizontal road. At time t seconds, t ≥ 0, the acceleration of the van is</a:t>
            </a:r>
          </a:p>
        </p:txBody>
      </p:sp>
      <p:pic>
        <p:nvPicPr>
          <p:cNvPr id="10" name="Picture 9" descr="483b2d45b6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476856"/>
            <a:ext cx="1143000" cy="4145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1926384"/>
            <a:ext cx="5200000" cy="64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where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is the velocity of the van. The van starts from rest.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v in terms of 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the van cannot exceed 25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6741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3" name="Picture 12" descr="a5c4ad74113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922768"/>
            <a:ext cx="1130808" cy="441960"/>
          </a:xfrm>
          <a:prstGeom prst="rect">
            <a:avLst/>
          </a:prstGeom>
        </p:spPr>
      </p:pic>
      <p:pic>
        <p:nvPicPr>
          <p:cNvPr id="14" name="Picture 13" descr="e9e9202bcca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424728"/>
            <a:ext cx="1877568" cy="451104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793288" y="3424728"/>
            <a:ext cx="90000" cy="47110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03288" y="3480280"/>
            <a:ext cx="324671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Separate the variables</a:t>
            </a:r>
          </a:p>
        </p:txBody>
      </p:sp>
      <p:pic>
        <p:nvPicPr>
          <p:cNvPr id="17" name="Picture 16" descr="a39cdd640da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935832"/>
            <a:ext cx="2124456" cy="441960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6040176" y="3935832"/>
            <a:ext cx="90000" cy="4619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50176" y="3986812"/>
            <a:ext cx="299982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625 − v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2</a:t>
            </a:r>
            <a:r>
              <a:rPr sz="1000" b="0">
                <a:solidFill>
                  <a:srgbClr val="FF0000"/>
                </a:solidFill>
                <a:latin typeface="Calibri"/>
              </a:rPr>
              <a:t> = (25 + v)(25 − v)</a:t>
            </a:r>
          </a:p>
        </p:txBody>
      </p:sp>
      <p:pic>
        <p:nvPicPr>
          <p:cNvPr id="20" name="Picture 19" descr="61fa73988f7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437792"/>
            <a:ext cx="2036064" cy="252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750000" y="473077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v = 25:   1 = 50B  ⇒  B = 1/50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50000" y="495937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v = −25:   1 = 50A  ⇒  A = 1/50</a:t>
            </a:r>
          </a:p>
        </p:txBody>
      </p:sp>
      <p:pic>
        <p:nvPicPr>
          <p:cNvPr id="23" name="Picture 22" descr="824b4a993fc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5207976"/>
            <a:ext cx="3142488" cy="435864"/>
          </a:xfrm>
          <a:prstGeom prst="rect">
            <a:avLst/>
          </a:prstGeom>
        </p:spPr>
      </p:pic>
      <p:pic>
        <p:nvPicPr>
          <p:cNvPr id="24" name="Picture 23" descr="e9d76ddb660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5720" y="5703840"/>
            <a:ext cx="2999232" cy="4053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Velocity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van moves along a straight horizontal road. At time t seconds, t ≥ 0, the acceleration of the van is</a:t>
            </a:r>
          </a:p>
        </p:txBody>
      </p:sp>
      <p:pic>
        <p:nvPicPr>
          <p:cNvPr id="5" name="Picture 4" descr="483b2d45b6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20" y="1486000"/>
            <a:ext cx="1143000" cy="4145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935528"/>
            <a:ext cx="3350000" cy="123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where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is the velocity of the van. The van starts from rest.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Find v in terms of 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Show that the speed of the van cannot exceed 25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7" name="Picture 6" descr="e4d657976dd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720" y="3183528"/>
            <a:ext cx="2575560" cy="353568"/>
          </a:xfrm>
          <a:prstGeom prst="rect">
            <a:avLst/>
          </a:prstGeom>
        </p:spPr>
      </p:pic>
      <p:pic>
        <p:nvPicPr>
          <p:cNvPr id="8" name="Picture 7" descr="062b3afeb16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020000"/>
            <a:ext cx="2999232" cy="405384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914952" y="1020000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24952" y="1052692"/>
            <a:ext cx="1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ln a − ln b = ln(a/b)</a:t>
            </a:r>
          </a:p>
        </p:txBody>
      </p:sp>
      <p:pic>
        <p:nvPicPr>
          <p:cNvPr id="11" name="Picture 10" descr="d534a68ac7c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1485384"/>
            <a:ext cx="1840991" cy="432816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5756711" y="1485384"/>
            <a:ext cx="90000" cy="45281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66711" y="1531792"/>
            <a:ext cx="3283289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Write D = e</a:t>
            </a:r>
            <a:r>
              <a:rPr sz="1000" b="0" baseline="30000">
                <a:solidFill>
                  <a:srgbClr val="FF0000"/>
                </a:solidFill>
                <a:latin typeface="Calibri"/>
              </a:rPr>
              <a:t>50C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1958200"/>
            <a:ext cx="34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v = 0:</a:t>
            </a:r>
          </a:p>
        </p:txBody>
      </p:sp>
      <p:pic>
        <p:nvPicPr>
          <p:cNvPr id="15" name="Picture 14" descr="274a70a55c7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206800"/>
            <a:ext cx="1581912" cy="405384"/>
          </a:xfrm>
          <a:prstGeom prst="rect">
            <a:avLst/>
          </a:prstGeom>
        </p:spPr>
      </p:pic>
      <p:pic>
        <p:nvPicPr>
          <p:cNvPr id="16" name="Picture 15" descr="8048c421abc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2672184"/>
            <a:ext cx="3493008" cy="326136"/>
          </a:xfrm>
          <a:prstGeom prst="rect">
            <a:avLst/>
          </a:prstGeom>
        </p:spPr>
      </p:pic>
      <p:pic>
        <p:nvPicPr>
          <p:cNvPr id="17" name="Picture 16" descr="c93670d3d57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3058320"/>
            <a:ext cx="1200912" cy="701040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5116632" y="3058320"/>
            <a:ext cx="90000" cy="72104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226632" y="3238840"/>
            <a:ext cx="392336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Make v the subject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3799360"/>
            <a:ext cx="34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For all real t,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t/4</a:t>
            </a:r>
            <a:r>
              <a:rPr sz="1200" b="0">
                <a:solidFill>
                  <a:srgbClr val="000000"/>
                </a:solidFill>
                <a:latin typeface="Calibri"/>
              </a:rPr>
              <a:t> − 1 &lt; 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t/4</a:t>
            </a:r>
            <a:r>
              <a:rPr sz="1200" b="0">
                <a:solidFill>
                  <a:srgbClr val="000000"/>
                </a:solidFill>
                <a:latin typeface="Calibri"/>
              </a:rPr>
              <a:t> + 1</a:t>
            </a:r>
          </a:p>
        </p:txBody>
      </p:sp>
      <p:pic>
        <p:nvPicPr>
          <p:cNvPr id="21" name="Picture 20" descr="ede88aae72c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047960"/>
            <a:ext cx="2977896" cy="65532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50000" y="4743280"/>
            <a:ext cx="34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So the speed of the van cannot exceed 25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0000" y="3750000"/>
            <a:ext cx="34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Terminal (limiting) speed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50000" y="3978600"/>
            <a:ext cx="34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The speed approaches 25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but never reaches 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0000" y="4207200"/>
            <a:ext cx="34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It occurs when a = 0:  625 −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0  ⇒  v = 25</a:t>
            </a:r>
          </a:p>
        </p:txBody>
      </p:sp>
      <p:pic>
        <p:nvPicPr>
          <p:cNvPr id="26" name="Picture 25" descr="ex1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0000" y="4435800"/>
            <a:ext cx="2500000" cy="1511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Velocity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If you have to find distances when acceleration varies with velocity, use</a:t>
            </a:r>
          </a:p>
        </p:txBody>
      </p:sp>
      <p:pic>
        <p:nvPicPr>
          <p:cNvPr id="5" name="Picture 4" descr="bbe5d113f1d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052" y="1486000"/>
            <a:ext cx="691896" cy="4328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953816"/>
            <a:ext cx="3350000" cy="1423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Measure x from the point where the motion you want starts, so you know a value of v when x = 0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Watch out:</a:t>
            </a:r>
            <a:r>
              <a:rPr sz="1200" b="0">
                <a:solidFill>
                  <a:srgbClr val="000000"/>
                </a:solidFill>
                <a:latin typeface="Calibri"/>
              </a:rPr>
              <a:t> solving dv/dt = 4v gives v = 10e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4t</a:t>
            </a:r>
            <a:r>
              <a:rPr sz="1200" b="0">
                <a:solidFill>
                  <a:srgbClr val="000000"/>
                </a:solidFill>
                <a:latin typeface="Calibri"/>
              </a:rPr>
              <a:t>, but then the limits of integration would be values of t, not of 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64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moves in a straight line. When the velocity of the particle is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, the acceleration of the particle is given by a = 4v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−2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Find the distance moved by P as the velocity increases from 10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to 15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.</a:t>
            </a:r>
          </a:p>
        </p:txBody>
      </p:sp>
      <p:pic>
        <p:nvPicPr>
          <p:cNvPr id="8" name="Picture 7" descr="5686bf4cbef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767784"/>
            <a:ext cx="551688" cy="265176"/>
          </a:xfrm>
          <a:prstGeom prst="rect">
            <a:avLst/>
          </a:prstGeom>
        </p:spPr>
      </p:pic>
      <p:pic>
        <p:nvPicPr>
          <p:cNvPr id="9" name="Picture 8" descr="616dd852b3d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092960"/>
            <a:ext cx="780288" cy="432816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4696008" y="2092960"/>
            <a:ext cx="90000" cy="45281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6008" y="2139368"/>
            <a:ext cx="434399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 distance is wanted, so use a = v dv/dx</a:t>
            </a:r>
          </a:p>
        </p:txBody>
      </p:sp>
      <p:pic>
        <p:nvPicPr>
          <p:cNvPr id="12" name="Picture 11" descr="838e7f52895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585776"/>
            <a:ext cx="2581656" cy="4632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750000" y="308907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x = 0, v = 10:   10 = 0 + A  ⇒  A = 10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6650919" y="3109072"/>
            <a:ext cx="90000" cy="20765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760919" y="3032897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x is measured from where v = 10</a:t>
            </a:r>
          </a:p>
        </p:txBody>
      </p:sp>
      <p:pic>
        <p:nvPicPr>
          <p:cNvPr id="16" name="Picture 15" descr="a4528d6c4d7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356722"/>
            <a:ext cx="972311" cy="26517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3661898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When v = 15:</a:t>
            </a:r>
          </a:p>
        </p:txBody>
      </p:sp>
      <p:pic>
        <p:nvPicPr>
          <p:cNvPr id="18" name="Picture 17" descr="85bd907c246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929548"/>
            <a:ext cx="2990088" cy="42367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4393220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The distance moved by P is 1.25 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9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Velocity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Choose the right form for the acceleration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Distance wanted:</a:t>
            </a:r>
          </a:p>
        </p:txBody>
      </p:sp>
      <p:pic>
        <p:nvPicPr>
          <p:cNvPr id="5" name="Picture 4" descr="397245a99c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388" y="1676500"/>
            <a:ext cx="649224" cy="4053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116884"/>
            <a:ext cx="3350000" cy="28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Time wanted:</a:t>
            </a:r>
          </a:p>
        </p:txBody>
      </p:sp>
      <p:pic>
        <p:nvPicPr>
          <p:cNvPr id="7" name="Picture 6" descr="cfa7d50ad4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0680" y="2412384"/>
            <a:ext cx="548640" cy="4053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000" y="2852768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Useful integrals:</a:t>
            </a:r>
          </a:p>
        </p:txBody>
      </p:sp>
      <p:pic>
        <p:nvPicPr>
          <p:cNvPr id="9" name="Picture 8" descr="373dcc3539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616" y="3338768"/>
            <a:ext cx="2334768" cy="432816"/>
          </a:xfrm>
          <a:prstGeom prst="rect">
            <a:avLst/>
          </a:prstGeom>
        </p:spPr>
      </p:pic>
      <p:pic>
        <p:nvPicPr>
          <p:cNvPr id="10" name="Picture 9" descr="9fa4d0c801d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472" y="3821584"/>
            <a:ext cx="2353056" cy="4328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0000" y="4289400"/>
            <a:ext cx="3350000" cy="66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The constant of integration may include the given constants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1000000"/>
            <a:ext cx="5200000" cy="120556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moves along the positive x-axis. At time t seconds, the acceleration of the particle is −(k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 where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is the velocity of the particle and k is a positive constant. When t = 0, P is at O and v = U. The particle comes to rest at the point A. Find, in terms of k and U: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distance OA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time P takes to travel from O to 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3055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4" name="Picture 13" descr="22f4b09cb35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2554168"/>
            <a:ext cx="1414272" cy="405384"/>
          </a:xfrm>
          <a:prstGeom prst="rect">
            <a:avLst/>
          </a:prstGeom>
        </p:spPr>
      </p:pic>
      <p:pic>
        <p:nvPicPr>
          <p:cNvPr id="15" name="Picture 14" descr="816d93e8846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019552"/>
            <a:ext cx="1661160" cy="463296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5576880" y="3019552"/>
            <a:ext cx="90000" cy="4832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686880" y="3081200"/>
            <a:ext cx="346312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Separate the variables</a:t>
            </a:r>
          </a:p>
        </p:txBody>
      </p:sp>
      <p:pic>
        <p:nvPicPr>
          <p:cNvPr id="18" name="Picture 17" descr="a45bf3625c9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3542848"/>
            <a:ext cx="1810512" cy="4023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398518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x = 0, v = U:</a:t>
            </a:r>
          </a:p>
        </p:txBody>
      </p:sp>
      <p:pic>
        <p:nvPicPr>
          <p:cNvPr id="20" name="Picture 19" descr="f8bce0b3a1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233784"/>
            <a:ext cx="1405128" cy="402336"/>
          </a:xfrm>
          <a:prstGeom prst="rect">
            <a:avLst/>
          </a:prstGeom>
        </p:spPr>
      </p:pic>
      <p:pic>
        <p:nvPicPr>
          <p:cNvPr id="21" name="Picture 20" descr="5f548f7bfb9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95720" y="4696120"/>
            <a:ext cx="3660647" cy="4511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50000" y="518722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At A, v = 0 and x = OA:</a:t>
            </a:r>
          </a:p>
        </p:txBody>
      </p:sp>
      <p:pic>
        <p:nvPicPr>
          <p:cNvPr id="23" name="Picture 22" descr="2fe12df2e96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95720" y="5435824"/>
            <a:ext cx="1716024" cy="4693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7" grpId="0" animBg="1"/>
      <p:bldP spid="19" grpId="0" animBg="1"/>
      <p:bldP spid="22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800" b="0" i="0">
                <a:solidFill>
                  <a:srgbClr val="000000"/>
                </a:solidFill>
                <a:latin typeface="Calibri"/>
              </a:rPr>
              <a:t>Acceleration Varying with Velocity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614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particle P moves along the positive x-axis. At time t seconds, the acceleration of the particle is −(k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+ v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) where v m s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is the velocity of the particle and k is a positive constant. When t = 0, P is at O and v = U. The particle comes to rest at the point A. Find, in terms of k and U: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  the distance OA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the time P takes to travel from O to 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6" name="Picture 5" descr="352fa146a6c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248600"/>
            <a:ext cx="1313688" cy="405384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5229408" y="1020000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339408" y="1166992"/>
            <a:ext cx="381059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Time wanted, so use a = dv/dt</a:t>
            </a:r>
          </a:p>
        </p:txBody>
      </p:sp>
      <p:pic>
        <p:nvPicPr>
          <p:cNvPr id="9" name="Picture 8" descr="f97aaeff4ec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713984"/>
            <a:ext cx="1624584" cy="463296"/>
          </a:xfrm>
          <a:prstGeom prst="rect">
            <a:avLst/>
          </a:prstGeom>
        </p:spPr>
      </p:pic>
      <p:pic>
        <p:nvPicPr>
          <p:cNvPr id="10" name="Picture 9" descr="38b60bc2808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237280"/>
            <a:ext cx="1752600" cy="402336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668320" y="2237280"/>
            <a:ext cx="90000" cy="42233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78320" y="2268448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Standard result from the formula booklet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679616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t = 0, v = U:</a:t>
            </a:r>
          </a:p>
        </p:txBody>
      </p:sp>
      <p:pic>
        <p:nvPicPr>
          <p:cNvPr id="14" name="Picture 13" descr="606fff168e3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928216"/>
            <a:ext cx="1380744" cy="405384"/>
          </a:xfrm>
          <a:prstGeom prst="rect">
            <a:avLst/>
          </a:prstGeom>
        </p:spPr>
      </p:pic>
      <p:pic>
        <p:nvPicPr>
          <p:cNvPr id="15" name="Picture 14" descr="cc5c450391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393600"/>
            <a:ext cx="2493264" cy="4053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50000" y="383898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When v = 0:</a:t>
            </a:r>
          </a:p>
        </p:txBody>
      </p:sp>
      <p:pic>
        <p:nvPicPr>
          <p:cNvPr id="17" name="Picture 16" descr="8507dd13b04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4087584"/>
            <a:ext cx="1316736" cy="405384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5232456" y="3858984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42456" y="4005976"/>
            <a:ext cx="380754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arctan 0 =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45329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P takes (1/k) arctan(U/k) seconds to travel from O to 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1" grpId="0" animBg="1"/>
      <p:bldP spid="12" grpId="0" animBg="1"/>
      <p:bldP spid="13" grpId="0" animBg="1"/>
      <p:bldP spid="16" grpId="0" animBg="1"/>
      <p:bldP spid="18" grpId="0" animBg="1"/>
      <p:bldP spid="19" grpId="0" animBg="1"/>
      <p:bldP spid="2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