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Kinematics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When acceleration is a function of displacement, a = f(x), use</a:t>
            </a:r>
          </a:p>
        </p:txBody>
      </p:sp>
      <p:pic>
        <p:nvPicPr>
          <p:cNvPr id="5" name="Picture 4" descr="fa3f9bc5f7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3084" y="1486000"/>
            <a:ext cx="1703832" cy="432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53816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This comes from the chain rule:</a:t>
            </a:r>
          </a:p>
        </p:txBody>
      </p:sp>
      <p:pic>
        <p:nvPicPr>
          <p:cNvPr id="7" name="Picture 6" descr="ea892e2bcf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64" y="2439816"/>
            <a:ext cx="1795272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2855816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Then integrate both sides with respect to x:</a:t>
            </a:r>
          </a:p>
        </p:txBody>
      </p:sp>
      <p:pic>
        <p:nvPicPr>
          <p:cNvPr id="9" name="Picture 8" descr="b8192417fea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3876" y="3341816"/>
            <a:ext cx="1222248" cy="4358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0000" y="381268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Remember the constant of integration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1000000"/>
            <a:ext cx="5200000" cy="83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on the x-axis in the direction of x increasing. When the displacement of P from the origin O is x m and its speed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the acceleration of P is 2x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. When P is at O, its speed is 6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 Find v in terms of x.</a:t>
            </a:r>
          </a:p>
        </p:txBody>
      </p:sp>
      <p:pic>
        <p:nvPicPr>
          <p:cNvPr id="12" name="Picture 11" descr="813837dbd2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1953712"/>
            <a:ext cx="566928" cy="265176"/>
          </a:xfrm>
          <a:prstGeom prst="rect">
            <a:avLst/>
          </a:prstGeom>
        </p:spPr>
      </p:pic>
      <p:pic>
        <p:nvPicPr>
          <p:cNvPr id="13" name="Picture 12" descr="3a09269c0cc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278888"/>
            <a:ext cx="1252728" cy="432816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5168448" y="2278888"/>
            <a:ext cx="90000" cy="45281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78448" y="2325296"/>
            <a:ext cx="387155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a = d/dx(½v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)</a:t>
            </a:r>
          </a:p>
        </p:txBody>
      </p:sp>
      <p:pic>
        <p:nvPicPr>
          <p:cNvPr id="16" name="Picture 15" descr="d3f782f336d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2771704"/>
            <a:ext cx="1953768" cy="463296"/>
          </a:xfrm>
          <a:prstGeom prst="rect">
            <a:avLst/>
          </a:prstGeom>
        </p:spPr>
      </p:pic>
      <p:sp>
        <p:nvSpPr>
          <p:cNvPr id="17" name="Right Brace 16"/>
          <p:cNvSpPr/>
          <p:nvPr/>
        </p:nvSpPr>
        <p:spPr>
          <a:xfrm>
            <a:off x="5869488" y="2771704"/>
            <a:ext cx="90000" cy="48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979488" y="2833352"/>
            <a:ext cx="317051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Integrate both sides with respect to 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3275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x = 0, v = 6:</a:t>
            </a:r>
          </a:p>
        </p:txBody>
      </p:sp>
      <p:pic>
        <p:nvPicPr>
          <p:cNvPr id="20" name="Picture 19" descr="6cf23b170d9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3542650"/>
            <a:ext cx="2194560" cy="423672"/>
          </a:xfrm>
          <a:prstGeom prst="rect">
            <a:avLst/>
          </a:prstGeom>
        </p:spPr>
      </p:pic>
      <p:pic>
        <p:nvPicPr>
          <p:cNvPr id="21" name="Picture 20" descr="5148b1ba542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026322"/>
            <a:ext cx="1194816" cy="423672"/>
          </a:xfrm>
          <a:prstGeom prst="rect">
            <a:avLst/>
          </a:prstGeom>
        </p:spPr>
      </p:pic>
      <p:pic>
        <p:nvPicPr>
          <p:cNvPr id="22" name="Picture 21" descr="fbaaa5b1fce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720" y="4509994"/>
            <a:ext cx="1170432" cy="265176"/>
          </a:xfrm>
          <a:prstGeom prst="rect">
            <a:avLst/>
          </a:prstGeom>
        </p:spPr>
      </p:pic>
      <p:sp>
        <p:nvSpPr>
          <p:cNvPr id="23" name="Right Brace 22"/>
          <p:cNvSpPr/>
          <p:nvPr/>
        </p:nvSpPr>
        <p:spPr>
          <a:xfrm>
            <a:off x="5086152" y="4509994"/>
            <a:ext cx="90000" cy="2851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96152" y="4472582"/>
            <a:ext cx="395384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Multiply by 2 and make v the subject</a:t>
            </a:r>
          </a:p>
        </p:txBody>
      </p:sp>
      <p:pic>
        <p:nvPicPr>
          <p:cNvPr id="25" name="Picture 24" descr="ce14208c64ec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5720" y="4835170"/>
            <a:ext cx="1322832" cy="323088"/>
          </a:xfrm>
          <a:prstGeom prst="rect">
            <a:avLst/>
          </a:prstGeom>
        </p:spPr>
      </p:pic>
      <p:sp>
        <p:nvSpPr>
          <p:cNvPr id="26" name="Right Brace 25"/>
          <p:cNvSpPr/>
          <p:nvPr/>
        </p:nvSpPr>
        <p:spPr>
          <a:xfrm>
            <a:off x="5238552" y="4835170"/>
            <a:ext cx="90000" cy="34308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348552" y="4826714"/>
            <a:ext cx="380144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 moves in the direction of x increasing, so take the positive root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19" grpId="0" animBg="1"/>
      <p:bldP spid="23" grpId="0" animBg="1"/>
      <p:bldP spid="24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614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Watch the direction of the acceleration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Take the direction of x increasing as positive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An acceleration directed </a:t>
            </a:r>
            <a:r>
              <a:rPr sz="1200" b="1">
                <a:solidFill>
                  <a:srgbClr val="000000"/>
                </a:solidFill>
                <a:latin typeface="Calibri"/>
              </a:rPr>
              <a:t>towards O</a:t>
            </a:r>
            <a:r>
              <a:rPr sz="1200" b="0">
                <a:solidFill>
                  <a:srgbClr val="000000"/>
                </a:solidFill>
                <a:latin typeface="Calibri"/>
              </a:rPr>
              <a:t> when x &gt; 0 is in the direction of x decreasing, so it is </a:t>
            </a:r>
            <a:r>
              <a:rPr sz="1200" b="1">
                <a:solidFill>
                  <a:srgbClr val="000000"/>
                </a:solidFill>
                <a:latin typeface="Calibri"/>
              </a:rPr>
              <a:t>negative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Instantaneously at rest means v = 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83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a straight line. The acceleration of P, when it has displacement x m from a fixed point O on the line and velocity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is of magnitude 4x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is directed towards O. At x = 0, v = 20. Find the values of x for which P is instantaneously at rest.</a:t>
            </a:r>
          </a:p>
        </p:txBody>
      </p:sp>
      <p:pic>
        <p:nvPicPr>
          <p:cNvPr id="6" name="Picture 5" descr="ex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933712"/>
            <a:ext cx="2600000" cy="850173"/>
          </a:xfrm>
          <a:prstGeom prst="rect">
            <a:avLst/>
          </a:prstGeom>
        </p:spPr>
      </p:pic>
      <p:pic>
        <p:nvPicPr>
          <p:cNvPr id="7" name="Picture 6" descr="a2d6dfa144a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863885"/>
            <a:ext cx="716280" cy="265176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4632000" y="2863885"/>
            <a:ext cx="90000" cy="2851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42000" y="2826473"/>
            <a:ext cx="4408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Towards O, so negative</a:t>
            </a:r>
          </a:p>
        </p:txBody>
      </p:sp>
      <p:pic>
        <p:nvPicPr>
          <p:cNvPr id="10" name="Picture 9" descr="e2fd54b8375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189061"/>
            <a:ext cx="1399032" cy="432816"/>
          </a:xfrm>
          <a:prstGeom prst="rect">
            <a:avLst/>
          </a:prstGeom>
        </p:spPr>
      </p:pic>
      <p:pic>
        <p:nvPicPr>
          <p:cNvPr id="11" name="Picture 10" descr="5fc00df2e0c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681877"/>
            <a:ext cx="1383792" cy="42367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4145549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At x = 0, v = 20:</a:t>
            </a:r>
          </a:p>
        </p:txBody>
      </p:sp>
      <p:pic>
        <p:nvPicPr>
          <p:cNvPr id="13" name="Picture 12" descr="7672cfc1293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413199"/>
            <a:ext cx="2377440" cy="423672"/>
          </a:xfrm>
          <a:prstGeom prst="rect">
            <a:avLst/>
          </a:prstGeom>
        </p:spPr>
      </p:pic>
      <p:pic>
        <p:nvPicPr>
          <p:cNvPr id="14" name="Picture 13" descr="76411fe10cd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896871"/>
            <a:ext cx="1267968" cy="26517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750000" y="520204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v = 0:   0 = 400 − 4x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0">
                <a:solidFill>
                  <a:srgbClr val="000000"/>
                </a:solidFill>
                <a:latin typeface="Calibri"/>
              </a:rPr>
              <a:t>  ⇒  x</a:t>
            </a:r>
            <a:r>
              <a:rPr sz="13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300" b="0">
                <a:solidFill>
                  <a:srgbClr val="000000"/>
                </a:solidFill>
                <a:latin typeface="Calibri"/>
              </a:rPr>
              <a:t> = 100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544969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x = ±10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6530396" y="5222047"/>
            <a:ext cx="90000" cy="4553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0396" y="5269697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 reverses direction at these points and oscillates between them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569734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P is instantaneously at rest when x = 10 and x = −10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Write the acceleration as powers of x before integrating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ce0c605bff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520" y="1676500"/>
            <a:ext cx="1584960" cy="4541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65652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Look for a perfect square when you have to take a square root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the direction of motion to decide which square root to take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positive x-axis in the direction of x increasing. When OP = x m,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the acceleration of P is</a:t>
            </a:r>
          </a:p>
        </p:txBody>
      </p:sp>
      <p:pic>
        <p:nvPicPr>
          <p:cNvPr id="8" name="Picture 7" descr="14d233f98d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476856"/>
            <a:ext cx="2033015" cy="4023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1914192"/>
            <a:ext cx="5200000" cy="27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Given that v = 6 at x = 1, find v in terms of x.</a:t>
            </a:r>
          </a:p>
        </p:txBody>
      </p:sp>
      <p:pic>
        <p:nvPicPr>
          <p:cNvPr id="10" name="Picture 9" descr="e6a7d3a20e8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310120"/>
            <a:ext cx="3188208" cy="463296"/>
          </a:xfrm>
          <a:prstGeom prst="rect">
            <a:avLst/>
          </a:prstGeom>
        </p:spPr>
      </p:pic>
      <p:pic>
        <p:nvPicPr>
          <p:cNvPr id="11" name="Picture 10" descr="8ec1d09ebce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833416"/>
            <a:ext cx="3575304" cy="4998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3373287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At x = 1, v = 6:</a:t>
            </a:r>
          </a:p>
        </p:txBody>
      </p:sp>
      <p:pic>
        <p:nvPicPr>
          <p:cNvPr id="13" name="Picture 12" descr="bf3321bf65c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640937"/>
            <a:ext cx="2313432" cy="423672"/>
          </a:xfrm>
          <a:prstGeom prst="rect">
            <a:avLst/>
          </a:prstGeom>
        </p:spPr>
      </p:pic>
      <p:pic>
        <p:nvPicPr>
          <p:cNvPr id="14" name="Picture 13" descr="ff9a282c9b9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124609"/>
            <a:ext cx="2673096" cy="49682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6588816" y="4124609"/>
            <a:ext cx="90000" cy="51682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98816" y="4203021"/>
            <a:ext cx="245118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Multiply by 2, then factorise</a:t>
            </a:r>
          </a:p>
        </p:txBody>
      </p:sp>
      <p:pic>
        <p:nvPicPr>
          <p:cNvPr id="17" name="Picture 16" descr="a516b2ffbf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681433"/>
            <a:ext cx="905256" cy="457200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4820976" y="4681433"/>
            <a:ext cx="90000" cy="4772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930976" y="4740033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P moves in the positive direction; the other root, −(9 − 3/x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), is negative for x ≥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Two stages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 a = d/dx(½v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to find v in terms of x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Then write v = dx/dt and solve the differential equation</a:t>
            </a:r>
          </a:p>
        </p:txBody>
      </p:sp>
      <p:pic>
        <p:nvPicPr>
          <p:cNvPr id="5" name="Picture 4" descr="854a36d3d0c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36" y="2248000"/>
            <a:ext cx="795528" cy="405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688384"/>
            <a:ext cx="3350000" cy="85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by separating the variables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Each integration gives a new constant: use the initial conditions to find each one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Initially P is at the origin O and is moving with velocity 1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of x increasing. At time t seconds, P is x m from O, has velocity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acceleration of magnitude ½e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−x</a:t>
            </a:r>
            <a:r>
              <a:rPr sz="1200" b="0">
                <a:solidFill>
                  <a:srgbClr val="000000"/>
                </a:solidFill>
                <a:latin typeface="Calibri"/>
              </a:rPr>
              <a:t>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directed towards O.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v in terms of x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x in terms of 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0556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1af58c8cf22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573218"/>
            <a:ext cx="929640" cy="423672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4845360" y="2325568"/>
            <a:ext cx="90000" cy="691322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55360" y="2491229"/>
            <a:ext cx="419464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Towards O, so negative</a:t>
            </a:r>
          </a:p>
        </p:txBody>
      </p:sp>
      <p:pic>
        <p:nvPicPr>
          <p:cNvPr id="12" name="Picture 11" descr="f8c968ec231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056890"/>
            <a:ext cx="1615440" cy="432816"/>
          </a:xfrm>
          <a:prstGeom prst="rect">
            <a:avLst/>
          </a:prstGeom>
        </p:spPr>
      </p:pic>
      <p:pic>
        <p:nvPicPr>
          <p:cNvPr id="13" name="Picture 12" descr="5a95a43569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549706"/>
            <a:ext cx="1359408" cy="42367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401337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At x = 0, v = 1:</a:t>
            </a:r>
          </a:p>
        </p:txBody>
      </p:sp>
      <p:pic>
        <p:nvPicPr>
          <p:cNvPr id="15" name="Picture 14" descr="dc0ea600f7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281028"/>
            <a:ext cx="1722120" cy="423672"/>
          </a:xfrm>
          <a:prstGeom prst="rect">
            <a:avLst/>
          </a:prstGeom>
        </p:spPr>
      </p:pic>
      <p:pic>
        <p:nvPicPr>
          <p:cNvPr id="16" name="Picture 15" descr="6ea64bf935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764700"/>
            <a:ext cx="752856" cy="265176"/>
          </a:xfrm>
          <a:prstGeom prst="rect">
            <a:avLst/>
          </a:prstGeom>
        </p:spPr>
      </p:pic>
      <p:pic>
        <p:nvPicPr>
          <p:cNvPr id="17" name="Picture 16" descr="7c55e60abea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5089876"/>
            <a:ext cx="670560" cy="344424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4586280" y="5089876"/>
            <a:ext cx="90000" cy="36442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96280" y="5092088"/>
            <a:ext cx="19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v &gt; 0 as P starts moving in the positive direction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4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614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x-axis. Initially P is at the origin O and is moving with velocity 1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in the direction of x increasing. At time t seconds, P is x m from O, has velocity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acceleration of magnitude ½e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−x</a:t>
            </a:r>
            <a:r>
              <a:rPr sz="1200" b="0">
                <a:solidFill>
                  <a:srgbClr val="000000"/>
                </a:solidFill>
                <a:latin typeface="Calibri"/>
              </a:rPr>
              <a:t>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 directed towards O. Find: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v in terms of x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x in terms of 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6" name="Picture 5" descr="c30d53c5063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267650"/>
            <a:ext cx="816864" cy="432816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4732584" y="1020000"/>
            <a:ext cx="90000" cy="70046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42584" y="1190233"/>
            <a:ext cx="430741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v = dx/dt</a:t>
            </a:r>
          </a:p>
        </p:txBody>
      </p:sp>
      <p:pic>
        <p:nvPicPr>
          <p:cNvPr id="9" name="Picture 8" descr="c8992146674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60466"/>
            <a:ext cx="1298448" cy="463296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5214168" y="1760466"/>
            <a:ext cx="90000" cy="48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24168" y="1822114"/>
            <a:ext cx="382583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Separate the variables</a:t>
            </a:r>
          </a:p>
        </p:txBody>
      </p:sp>
      <p:pic>
        <p:nvPicPr>
          <p:cNvPr id="12" name="Picture 11" descr="19dacc7a4cd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283762"/>
            <a:ext cx="1008888" cy="34442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2668186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t = 0, x = 0:   2 = 0 + B  ⇒  B = 2</a:t>
            </a:r>
          </a:p>
        </p:txBody>
      </p:sp>
      <p:pic>
        <p:nvPicPr>
          <p:cNvPr id="14" name="Picture 13" descr="840dd9ec34d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935836"/>
            <a:ext cx="2228088" cy="429768"/>
          </a:xfrm>
          <a:prstGeom prst="rect">
            <a:avLst/>
          </a:prstGeom>
        </p:spPr>
      </p:pic>
      <p:pic>
        <p:nvPicPr>
          <p:cNvPr id="15" name="Picture 14" descr="4a835dbdce3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425604"/>
            <a:ext cx="1255776" cy="41757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5171496" y="3425604"/>
            <a:ext cx="90000" cy="4375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81496" y="3464392"/>
            <a:ext cx="386850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Take logs: ln e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f(x)</a:t>
            </a:r>
            <a:r>
              <a:rPr sz="1000" b="0">
                <a:solidFill>
                  <a:srgbClr val="FF0000"/>
                </a:solidFill>
                <a:latin typeface="Calibri"/>
              </a:rPr>
              <a:t> = f(x)</a:t>
            </a:r>
          </a:p>
        </p:txBody>
      </p:sp>
      <p:pic>
        <p:nvPicPr>
          <p:cNvPr id="18" name="Picture 17" descr="8d1db09f2b2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903180"/>
            <a:ext cx="1325880" cy="4175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3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Unknown constants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Two conditions give a pair of simultaneous equations for the unknown constant and the constant of integration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fa91edd839e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16" y="2248000"/>
            <a:ext cx="2410968" cy="4632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746296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Twice an arbitrary constant is another arbitrary constant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positive x-axis. At OP = x m,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the acceleration of P is</a:t>
            </a:r>
          </a:p>
        </p:txBody>
      </p:sp>
      <p:pic>
        <p:nvPicPr>
          <p:cNvPr id="8" name="Picture 7" descr="5aa620a01d5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476856"/>
            <a:ext cx="1191768" cy="4480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50000" y="1959912"/>
            <a:ext cx="5200000" cy="64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where k is a constant, directed away from O. At x = 1, v = 10 and at x = 6, v = √120.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value of k.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P cannot exceed √130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707696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406d0d155cb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975346"/>
            <a:ext cx="1828800" cy="509016"/>
          </a:xfrm>
          <a:prstGeom prst="rect">
            <a:avLst/>
          </a:prstGeom>
        </p:spPr>
      </p:pic>
      <p:pic>
        <p:nvPicPr>
          <p:cNvPr id="12" name="Picture 11" descr="035a6563d8a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544362"/>
            <a:ext cx="1731264" cy="4846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4068994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Multiply by 2 (B = 2A):</a:t>
            </a:r>
          </a:p>
        </p:txBody>
      </p:sp>
      <p:pic>
        <p:nvPicPr>
          <p:cNvPr id="14" name="Picture 13" descr="07a58b2969a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336644"/>
            <a:ext cx="1368552" cy="4480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50000" y="2707696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At x = 1, v = 10:</a:t>
            </a:r>
          </a:p>
        </p:txBody>
      </p:sp>
      <p:pic>
        <p:nvPicPr>
          <p:cNvPr id="16" name="Picture 15" descr="74d073c0b47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5720" y="2975346"/>
            <a:ext cx="1664208" cy="43586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50000" y="3451210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At x = 6, v = √120:</a:t>
            </a:r>
          </a:p>
        </p:txBody>
      </p:sp>
      <p:pic>
        <p:nvPicPr>
          <p:cNvPr id="18" name="Picture 17" descr="70e150500fb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5720" y="3718860"/>
            <a:ext cx="1755648" cy="43586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450000" y="4194724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(2) − (1):</a:t>
            </a:r>
          </a:p>
        </p:txBody>
      </p:sp>
      <p:pic>
        <p:nvPicPr>
          <p:cNvPr id="20" name="Picture 19" descr="b85008f268d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5720" y="4462374"/>
            <a:ext cx="1603248" cy="435864"/>
          </a:xfrm>
          <a:prstGeom prst="rect">
            <a:avLst/>
          </a:prstGeom>
        </p:spPr>
      </p:pic>
      <p:pic>
        <p:nvPicPr>
          <p:cNvPr id="21" name="Picture 20" descr="0be763783d4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5720" y="4958238"/>
            <a:ext cx="1499616" cy="423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Displacement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is moving along the positive x-axis. At OP = x m, the velocity of P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and the acceleration of P is</a:t>
            </a:r>
          </a:p>
        </p:txBody>
      </p:sp>
      <p:pic>
        <p:nvPicPr>
          <p:cNvPr id="5" name="Picture 4" descr="5aa620a01d5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0" y="1676500"/>
            <a:ext cx="1191768" cy="4480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59556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where k is a constant, directed away from O. At x = 1, v = 10 and at x = 6, v = √120.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the value of k.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P cannot exceed √130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b)  Substitute k = 150 into (1):</a:t>
            </a:r>
          </a:p>
        </p:txBody>
      </p:sp>
      <p:pic>
        <p:nvPicPr>
          <p:cNvPr id="8" name="Picture 7" descr="1cd5da0224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67650"/>
            <a:ext cx="2273808" cy="429768"/>
          </a:xfrm>
          <a:prstGeom prst="rect">
            <a:avLst/>
          </a:prstGeom>
        </p:spPr>
      </p:pic>
      <p:pic>
        <p:nvPicPr>
          <p:cNvPr id="9" name="Picture 8" descr="e5acc8451a8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757418"/>
            <a:ext cx="1511808" cy="44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223937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P moves along the positive x-axis, so x &gt; 0</a:t>
            </a:r>
          </a:p>
        </p:txBody>
      </p:sp>
      <p:pic>
        <p:nvPicPr>
          <p:cNvPr id="11" name="Picture 10" descr="f3148217aec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507028"/>
            <a:ext cx="2639568" cy="441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50000" y="298898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Hence</a:t>
            </a:r>
          </a:p>
        </p:txBody>
      </p:sp>
      <p:pic>
        <p:nvPicPr>
          <p:cNvPr id="13" name="Picture 12" descr="f70a982224b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256638"/>
            <a:ext cx="2020824" cy="4419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373859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speed of P cannot exceed √130 m s</a:t>
            </a:r>
            <a:r>
              <a:rPr sz="13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15" name="Right Brace 14"/>
          <p:cNvSpPr/>
          <p:nvPr/>
        </p:nvSpPr>
        <p:spPr>
          <a:xfrm>
            <a:off x="6645966" y="3758598"/>
            <a:ext cx="90000" cy="20765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755966" y="3682423"/>
            <a:ext cx="18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As x increases, v approaches √130 asymptotically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2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