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Kinematics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23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You can use calculus for a particle moving in a straight line with acceleration that varies with time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Differentiate with respect to time to go from displacement to velocity to acceleration:</a:t>
            </a:r>
          </a:p>
        </p:txBody>
      </p:sp>
      <p:pic>
        <p:nvPicPr>
          <p:cNvPr id="5" name="Picture 4" descr="d16d5f939f7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784" y="2248000"/>
            <a:ext cx="1932432" cy="4693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752392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Integrate with respect to time to go the other way:</a:t>
            </a:r>
          </a:p>
        </p:txBody>
      </p:sp>
      <p:pic>
        <p:nvPicPr>
          <p:cNvPr id="7" name="Picture 6" descr="eef51473fd7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648" y="3238392"/>
            <a:ext cx="1822704" cy="4358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3709256"/>
            <a:ext cx="3350000" cy="28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9" name="Picture 8" descr="summ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000" y="4009756"/>
            <a:ext cx="2000000" cy="15425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1000000"/>
            <a:ext cx="5200000" cy="46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starts from rest at a point O and moves along a straight line. At time t seconds the acceleration, a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, of P is given by</a:t>
            </a:r>
          </a:p>
        </p:txBody>
      </p:sp>
      <p:pic>
        <p:nvPicPr>
          <p:cNvPr id="11" name="Picture 10" descr="ad16995b927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1476856"/>
            <a:ext cx="1746504" cy="4754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1987344"/>
            <a:ext cx="5200000" cy="46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the velocity of P at time t seconds.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displacement of P from O when t = 6 is (18 − 12 ln 2) 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5492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4" name="Picture 13" descr="353503b5dfa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2816850"/>
            <a:ext cx="1182624" cy="268224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5098344" y="2569200"/>
            <a:ext cx="90000" cy="53587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08344" y="2657137"/>
            <a:ext cx="394165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Write as a power to integrate</a:t>
            </a:r>
          </a:p>
        </p:txBody>
      </p:sp>
      <p:pic>
        <p:nvPicPr>
          <p:cNvPr id="17" name="Picture 16" descr="0b7f9b1ce2b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145074"/>
            <a:ext cx="2953512" cy="490727"/>
          </a:xfrm>
          <a:prstGeom prst="rect">
            <a:avLst/>
          </a:prstGeom>
        </p:spPr>
      </p:pic>
      <p:pic>
        <p:nvPicPr>
          <p:cNvPr id="18" name="Picture 17" descr="8b248b04557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3695801"/>
            <a:ext cx="1133856" cy="441960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>
            <a:off x="5049576" y="3695801"/>
            <a:ext cx="90000" cy="4619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159576" y="3746781"/>
            <a:ext cx="399042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Always include a constant of integration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50000" y="4177761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t = 0, v = 0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5047798" y="4197761"/>
            <a:ext cx="90000" cy="20765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57798" y="4121586"/>
            <a:ext cx="399220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P starts from rest</a:t>
            </a:r>
          </a:p>
        </p:txBody>
      </p:sp>
      <p:pic>
        <p:nvPicPr>
          <p:cNvPr id="24" name="Picture 23" descr="36f8ce79c33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445411"/>
            <a:ext cx="1700784" cy="423672"/>
          </a:xfrm>
          <a:prstGeom prst="rect">
            <a:avLst/>
          </a:prstGeom>
        </p:spPr>
      </p:pic>
      <p:pic>
        <p:nvPicPr>
          <p:cNvPr id="25" name="Picture 24" descr="8bea896121d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5720" y="4929083"/>
            <a:ext cx="1880616" cy="441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starts from rest at a point O and moves along a straight line. At time t seconds the acceleration, a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, of P is given by</a:t>
            </a:r>
          </a:p>
        </p:txBody>
      </p:sp>
      <p:pic>
        <p:nvPicPr>
          <p:cNvPr id="5" name="Picture 4" descr="ad16995b927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20" y="1676500"/>
            <a:ext cx="1746504" cy="4754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186988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the velocity of P at time t seconds.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displacement of P from O when t = 6 is (18 − 12 ln 2) 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8" name="Picture 7" descr="2e6ee899cea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267650"/>
            <a:ext cx="2301240" cy="463296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6216960" y="1020000"/>
            <a:ext cx="90000" cy="73094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26960" y="1205473"/>
            <a:ext cx="282304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Integrate v to get the displacement s</a:t>
            </a:r>
          </a:p>
        </p:txBody>
      </p:sp>
      <p:pic>
        <p:nvPicPr>
          <p:cNvPr id="11" name="Picture 10" descr="401671fca3e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1790946"/>
            <a:ext cx="1898904" cy="26822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5814624" y="1790946"/>
            <a:ext cx="90000" cy="28822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24624" y="1755058"/>
            <a:ext cx="322537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a different letter for the new constant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09917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t = 0, s = 0</a:t>
            </a:r>
          </a:p>
        </p:txBody>
      </p:sp>
      <p:pic>
        <p:nvPicPr>
          <p:cNvPr id="15" name="Picture 14" descr="504c1d4f477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366820"/>
            <a:ext cx="2398776" cy="265176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6314496" y="2119170"/>
            <a:ext cx="90000" cy="53282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4496" y="2205583"/>
            <a:ext cx="272550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P starts at O</a:t>
            </a:r>
          </a:p>
        </p:txBody>
      </p:sp>
      <p:pic>
        <p:nvPicPr>
          <p:cNvPr id="18" name="Picture 17" descr="0e7c98b5920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2691996"/>
            <a:ext cx="2133600" cy="26822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50000" y="300022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t = 6</a:t>
            </a:r>
          </a:p>
        </p:txBody>
      </p:sp>
      <p:pic>
        <p:nvPicPr>
          <p:cNvPr id="20" name="Picture 19" descr="a23d9d7756a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267870"/>
            <a:ext cx="1752600" cy="265176"/>
          </a:xfrm>
          <a:prstGeom prst="rect">
            <a:avLst/>
          </a:prstGeom>
        </p:spPr>
      </p:pic>
      <p:pic>
        <p:nvPicPr>
          <p:cNvPr id="21" name="Picture 20" descr="7cb4162487a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3593046"/>
            <a:ext cx="2337816" cy="423672"/>
          </a:xfrm>
          <a:prstGeom prst="rect">
            <a:avLst/>
          </a:prstGeom>
        </p:spPr>
      </p:pic>
      <p:sp>
        <p:nvSpPr>
          <p:cNvPr id="22" name="Right Brace 21"/>
          <p:cNvSpPr/>
          <p:nvPr/>
        </p:nvSpPr>
        <p:spPr>
          <a:xfrm>
            <a:off x="6253536" y="3593046"/>
            <a:ext cx="90000" cy="44367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63536" y="3634882"/>
            <a:ext cx="278646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ln a − ln b = ln(a/b)</a:t>
            </a:r>
          </a:p>
        </p:txBody>
      </p:sp>
      <p:pic>
        <p:nvPicPr>
          <p:cNvPr id="24" name="Picture 23" descr="7b777cbf2cf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076718"/>
            <a:ext cx="1152144" cy="265176"/>
          </a:xfrm>
          <a:prstGeom prst="rect">
            <a:avLst/>
          </a:prstGeom>
        </p:spPr>
      </p:pic>
      <p:sp>
        <p:nvSpPr>
          <p:cNvPr id="25" name="Right Brace 24"/>
          <p:cNvSpPr/>
          <p:nvPr/>
        </p:nvSpPr>
        <p:spPr>
          <a:xfrm>
            <a:off x="5067864" y="4076718"/>
            <a:ext cx="90000" cy="28517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177864" y="4039306"/>
            <a:ext cx="397213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ln 4 = ln 2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 = 2 ln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50000" y="438189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The displacement of P from O when t = 6 is (18 − 12 ln 2) m, as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2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Integrating exponentials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f0861631bd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480" y="1486000"/>
            <a:ext cx="1463040" cy="4358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1956864"/>
            <a:ext cx="3350000" cy="1804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For all real x, 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x</a:t>
            </a:r>
            <a:r>
              <a:rPr sz="1200" b="0">
                <a:solidFill>
                  <a:srgbClr val="000000"/>
                </a:solidFill>
                <a:latin typeface="Calibri"/>
              </a:rPr>
              <a:t> &gt; 0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the speed gets closer and closer to a value without ever reaching it, that value is called the </a:t>
            </a:r>
            <a:r>
              <a:rPr sz="1200" b="1">
                <a:solidFill>
                  <a:srgbClr val="000000"/>
                </a:solidFill>
                <a:latin typeface="Calibri"/>
              </a:rPr>
              <a:t>terminal</a:t>
            </a:r>
            <a:r>
              <a:rPr sz="1200" b="0">
                <a:solidFill>
                  <a:srgbClr val="000000"/>
                </a:solidFill>
                <a:latin typeface="Calibri"/>
              </a:rPr>
              <a:t> or </a:t>
            </a:r>
            <a:r>
              <a:rPr sz="1200" b="1">
                <a:solidFill>
                  <a:srgbClr val="000000"/>
                </a:solidFill>
                <a:latin typeface="Calibri"/>
              </a:rPr>
              <a:t>limiting velocity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On the v–t graph, the terminal velocity is a horizontal asymptote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12055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x-axis. At time t = 0, the particle is at the origin O and is moving with speed 2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in the direction Ox. At time t seconds, where t ≥ 0, the acceleration of P is 4e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−0.5t</a:t>
            </a:r>
            <a:r>
              <a:rPr sz="1200" b="0">
                <a:solidFill>
                  <a:srgbClr val="000000"/>
                </a:solidFill>
                <a:latin typeface="Calibri"/>
              </a:rPr>
              <a:t>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 directed away from O.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the velocity of P at time t seconds.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speed of P cannot exceed 10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Sketch a velocity–time graph to illustrate the motion of 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0556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902302f69c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2573218"/>
            <a:ext cx="1905000" cy="463296"/>
          </a:xfrm>
          <a:prstGeom prst="rect">
            <a:avLst/>
          </a:prstGeom>
        </p:spPr>
      </p:pic>
      <p:pic>
        <p:nvPicPr>
          <p:cNvPr id="10" name="Picture 9" descr="e94e2b51f57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096514"/>
            <a:ext cx="1402080" cy="265176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317800" y="3096514"/>
            <a:ext cx="90000" cy="28517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27800" y="3059102"/>
            <a:ext cx="37222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Divide by −0.5 (i.e. × −2)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40169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t = 0, v = 2:   2 = −8 + C  ⇒  C = 10</a:t>
            </a:r>
          </a:p>
        </p:txBody>
      </p:sp>
      <p:pic>
        <p:nvPicPr>
          <p:cNvPr id="14" name="Picture 13" descr="120c9bbccee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669340"/>
            <a:ext cx="2005584" cy="2682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397756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For all t, 8e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−0.5t</a:t>
            </a:r>
            <a:r>
              <a:rPr sz="1300" b="0">
                <a:solidFill>
                  <a:srgbClr val="000000"/>
                </a:solidFill>
                <a:latin typeface="Calibri"/>
              </a:rPr>
              <a:t> &gt;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22521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 10 − 8e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−0.5t</a:t>
            </a:r>
            <a:r>
              <a:rPr sz="1300" b="0">
                <a:solidFill>
                  <a:srgbClr val="000000"/>
                </a:solidFill>
                <a:latin typeface="Calibri"/>
              </a:rPr>
              <a:t> &lt; 10 for all t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5975660" y="3997564"/>
            <a:ext cx="90000" cy="4553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85660" y="4045214"/>
            <a:ext cx="306434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10 minus a positive number is less than 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447286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Hence the speed of P cannot exceed 10 m s</a:t>
            </a:r>
            <a:r>
              <a:rPr sz="1300" b="0" baseline="3000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804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x-axis. At time t = 0, the particle is at the origin O and is moving with speed 2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in the direction Ox. At time t seconds, where t ≥ 0, the acceleration of P is 4e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−0.5t</a:t>
            </a:r>
            <a:r>
              <a:rPr sz="1200" b="0">
                <a:solidFill>
                  <a:srgbClr val="000000"/>
                </a:solidFill>
                <a:latin typeface="Calibri"/>
              </a:rPr>
              <a:t>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 directed away from O.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the velocity of P at time t seconds.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speed of P cannot exceed 10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Sketch a velocity–time graph to illustrate the motion of 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c)  When t = 0, v = 2 and v increases towards 10</a:t>
            </a:r>
          </a:p>
        </p:txBody>
      </p:sp>
      <p:pic>
        <p:nvPicPr>
          <p:cNvPr id="6" name="Picture 5" descr="ex2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247650"/>
            <a:ext cx="3300000" cy="1769809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7150000" y="1267650"/>
            <a:ext cx="90000" cy="1729809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60000" y="1952554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line v = 10 is an asymptote: 10 m s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000" b="0">
                <a:solidFill>
                  <a:srgbClr val="FF0000"/>
                </a:solidFill>
                <a:latin typeface="Calibri"/>
              </a:rPr>
              <a:t> is the terminal (limiting) velocity of 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Differentiating and integrating trigonometric functions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b21da1752c7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764" y="1676500"/>
            <a:ext cx="1490472" cy="405384"/>
          </a:xfrm>
          <a:prstGeom prst="rect">
            <a:avLst/>
          </a:prstGeom>
        </p:spPr>
      </p:pic>
      <p:pic>
        <p:nvPicPr>
          <p:cNvPr id="6" name="Picture 5" descr="319599ba64f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660" y="2131884"/>
            <a:ext cx="1630680" cy="405384"/>
          </a:xfrm>
          <a:prstGeom prst="rect">
            <a:avLst/>
          </a:prstGeom>
        </p:spPr>
      </p:pic>
      <p:pic>
        <p:nvPicPr>
          <p:cNvPr id="7" name="Picture 6" descr="c9d0b2f084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76" y="2587268"/>
            <a:ext cx="1984248" cy="4358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3058132"/>
            <a:ext cx="3350000" cy="1423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Angles are always measured in </a:t>
            </a:r>
            <a:r>
              <a:rPr sz="1200" b="1">
                <a:solidFill>
                  <a:srgbClr val="000000"/>
                </a:solidFill>
                <a:latin typeface="Calibri"/>
              </a:rPr>
              <a:t>radians</a:t>
            </a:r>
            <a:r>
              <a:rPr sz="1200" b="0">
                <a:solidFill>
                  <a:srgbClr val="000000"/>
                </a:solidFill>
                <a:latin typeface="Calibri"/>
              </a:rPr>
              <a:t> when you use calculus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cosine of any angle lies between −1 and 1, so you can sometimes find a greatest value without calculus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000000"/>
            <a:ext cx="5200000" cy="83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x-axis. At time t seconds, the velocity of P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where v = 4 sin(2πt). When t = 0, P is at O.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magnitude of the acceleration of P when t = ⅔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greatest distance from O attained by P during the motion.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193371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1" name="Picture 10" descr="435b4fd6e17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182312"/>
            <a:ext cx="1578864" cy="40538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5494584" y="1953712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04584" y="2100704"/>
            <a:ext cx="354541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Differentiate v, with k = 2π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6276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⅔</a:t>
            </a:r>
          </a:p>
        </p:txBody>
      </p:sp>
      <p:pic>
        <p:nvPicPr>
          <p:cNvPr id="15" name="Picture 14" descr="709b1376d9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2876296"/>
            <a:ext cx="2849880" cy="4053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332168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magnitude of the acceleration is 4π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355028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8" name="Picture 17" descr="370cabd3601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798880"/>
            <a:ext cx="3718560" cy="43586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50000" y="427474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0, x = 0:</a:t>
            </a:r>
          </a:p>
        </p:txBody>
      </p:sp>
      <p:pic>
        <p:nvPicPr>
          <p:cNvPr id="20" name="Picture 19" descr="0e290a3741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523344"/>
            <a:ext cx="1761744" cy="402336"/>
          </a:xfrm>
          <a:prstGeom prst="rect">
            <a:avLst/>
          </a:prstGeom>
        </p:spPr>
      </p:pic>
      <p:sp>
        <p:nvSpPr>
          <p:cNvPr id="21" name="Right Brace 20"/>
          <p:cNvSpPr/>
          <p:nvPr/>
        </p:nvSpPr>
        <p:spPr>
          <a:xfrm>
            <a:off x="5677464" y="4294744"/>
            <a:ext cx="90000" cy="65093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787464" y="4440212"/>
            <a:ext cx="336253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cos 0 = 1</a:t>
            </a:r>
          </a:p>
        </p:txBody>
      </p:sp>
      <p:pic>
        <p:nvPicPr>
          <p:cNvPr id="23" name="Picture 22" descr="c7e17ae3e7f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985680"/>
            <a:ext cx="1539240" cy="40233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50000" y="542801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Greatest value of x when cos(2πt) = −1:</a:t>
            </a:r>
          </a:p>
        </p:txBody>
      </p:sp>
      <p:pic>
        <p:nvPicPr>
          <p:cNvPr id="25" name="Picture 24" descr="2bb56b0a721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5720" y="5676616"/>
            <a:ext cx="1606296" cy="402336"/>
          </a:xfrm>
          <a:prstGeom prst="rect">
            <a:avLst/>
          </a:prstGeom>
        </p:spPr>
      </p:pic>
      <p:sp>
        <p:nvSpPr>
          <p:cNvPr id="26" name="Right Brace 25"/>
          <p:cNvSpPr/>
          <p:nvPr/>
        </p:nvSpPr>
        <p:spPr>
          <a:xfrm>
            <a:off x="6364788" y="5448016"/>
            <a:ext cx="90000" cy="65093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4788" y="5593484"/>
            <a:ext cx="267521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1 − cos(2πt) lies between 0 and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50000" y="61189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greatest distance from O is 4/π 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1" grpId="0" animBg="1"/>
      <p:bldP spid="22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You may need the product rule or integration by parts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fde104758da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520" y="1676500"/>
            <a:ext cx="1584960" cy="4053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116884"/>
            <a:ext cx="3350000" cy="28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7" name="Picture 6" descr="d197e7d4e2f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24" y="2412384"/>
            <a:ext cx="1901952" cy="4358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2883248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First find the time when the acceleration is zero, then find the displacement at that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000000"/>
            <a:ext cx="5200000" cy="64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x-axis. Initially P is at the origin O. At time t seconds (where t ≥ 0) the velocity,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of P is given by v = te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−t/4</a:t>
            </a:r>
            <a:r>
              <a:rPr sz="1200" b="0">
                <a:solidFill>
                  <a:srgbClr val="000000"/>
                </a:solidFill>
                <a:latin typeface="Calibri"/>
              </a:rPr>
              <a:t>. Find the distance of P from O when the acceleration of P is zero.</a:t>
            </a:r>
          </a:p>
        </p:txBody>
      </p:sp>
      <p:pic>
        <p:nvPicPr>
          <p:cNvPr id="10" name="Picture 9" descr="3ddfd96581c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1767784"/>
            <a:ext cx="2907792" cy="429768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6823512" y="1767784"/>
            <a:ext cx="90000" cy="44976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33512" y="1812668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Product rule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2375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= 0 and 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−t/4</a:t>
            </a:r>
            <a:r>
              <a:rPr sz="1200" b="0">
                <a:solidFill>
                  <a:srgbClr val="000000"/>
                </a:solidFill>
                <a:latin typeface="Calibri"/>
              </a:rPr>
              <a:t> ≠ 0, so 1 − ¼t = 0  ⇒  t = 4</a:t>
            </a:r>
          </a:p>
        </p:txBody>
      </p:sp>
      <p:pic>
        <p:nvPicPr>
          <p:cNvPr id="14" name="Picture 13" descr="49619bcc0f7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486152"/>
            <a:ext cx="2715768" cy="445008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6631488" y="2486152"/>
            <a:ext cx="90000" cy="46500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41488" y="2538656"/>
            <a:ext cx="1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By parts: u = t, dv/dt = e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−t/4</a:t>
            </a:r>
          </a:p>
        </p:txBody>
      </p:sp>
      <p:pic>
        <p:nvPicPr>
          <p:cNvPr id="17" name="Picture 16" descr="ae2760effdb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2991160"/>
            <a:ext cx="3358896" cy="3505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750000" y="338168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0, x = 0:   0 = A − 16  ⇒  A = 16</a:t>
            </a:r>
          </a:p>
        </p:txBody>
      </p:sp>
      <p:pic>
        <p:nvPicPr>
          <p:cNvPr id="19" name="Picture 18" descr="37f81bbe305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630280"/>
            <a:ext cx="1700784" cy="3505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750000" y="402080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4</a:t>
            </a:r>
          </a:p>
        </p:txBody>
      </p:sp>
      <p:pic>
        <p:nvPicPr>
          <p:cNvPr id="21" name="Picture 20" descr="574210a4373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269400"/>
            <a:ext cx="3102864" cy="2529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50000" y="456238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When the acceleration is zero, OP = 16(1 − 2e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) 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804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Velocity may be given by different expressions for different time intervals (piecewise)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distance moved is the area between the v–t graph and the t-axis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Find the area for each interval separately, using a formula (e.g. ½ × base × height) or definite integration, then add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46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is moving along the x-axis. At time t seconds the velocity of P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in the direction of x increasing, where</a:t>
            </a:r>
          </a:p>
        </p:txBody>
      </p:sp>
      <p:pic>
        <p:nvPicPr>
          <p:cNvPr id="6" name="Picture 5" descr="afed7a236b7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1476856"/>
            <a:ext cx="1886712" cy="6339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145840"/>
            <a:ext cx="5200000" cy="83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0, P is at the origin O.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Sketch a velocity–time graph to illustrate the motion of P in the interval 0 ≤ t ≤ 5.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Find the distance of P from O when t = 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30795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v = 2t: (0, 0) to (2, 4);   v = 2 + 4/t: (2, 4) to (5, 2.8)</a:t>
            </a:r>
          </a:p>
        </p:txBody>
      </p:sp>
      <p:pic>
        <p:nvPicPr>
          <p:cNvPr id="9" name="Picture 8" descr="ex5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3308152"/>
            <a:ext cx="3300000" cy="19085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is moving along the x-axis. At time t seconds the velocity of P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in the direction of x increasing, where</a:t>
            </a:r>
          </a:p>
        </p:txBody>
      </p:sp>
      <p:pic>
        <p:nvPicPr>
          <p:cNvPr id="5" name="Picture 4" descr="afed7a236b7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20" y="1676500"/>
            <a:ext cx="1886712" cy="6339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345484"/>
            <a:ext cx="3350000" cy="85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0, P is at the origin O.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Sketch a velocity–time graph to illustrate the motion of P in the interval 0 ≤ t ≤ 5.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Find the distance of P from O when t = 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Distance in the first 2 seconds (area ①):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24765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</a:t>
            </a:r>
            <a:r>
              <a:rPr sz="13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300" b="0">
                <a:solidFill>
                  <a:srgbClr val="000000"/>
                </a:solidFill>
                <a:latin typeface="Calibri"/>
              </a:rPr>
              <a:t> = ½ × 2 × 4 = 4</a:t>
            </a:r>
          </a:p>
        </p:txBody>
      </p:sp>
      <p:sp>
        <p:nvSpPr>
          <p:cNvPr id="9" name="Right Brace 8"/>
          <p:cNvSpPr/>
          <p:nvPr/>
        </p:nvSpPr>
        <p:spPr>
          <a:xfrm>
            <a:off x="6872153" y="1020000"/>
            <a:ext cx="90000" cy="4553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82153" y="1067650"/>
            <a:ext cx="2167847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Area of a triangle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14953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Distance in the next three seconds (area ②):</a:t>
            </a:r>
          </a:p>
        </p:txBody>
      </p:sp>
      <p:pic>
        <p:nvPicPr>
          <p:cNvPr id="12" name="Picture 11" descr="9dc034361d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762950"/>
            <a:ext cx="2773680" cy="551688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6689400" y="1762950"/>
            <a:ext cx="90000" cy="57168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99400" y="1868794"/>
            <a:ext cx="23506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Definite integration</a:t>
            </a:r>
          </a:p>
        </p:txBody>
      </p:sp>
      <p:pic>
        <p:nvPicPr>
          <p:cNvPr id="15" name="Picture 14" descr="c168f73dd7e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374638"/>
            <a:ext cx="2276856" cy="268224"/>
          </a:xfrm>
          <a:prstGeom prst="rect">
            <a:avLst/>
          </a:prstGeom>
        </p:spPr>
      </p:pic>
      <p:pic>
        <p:nvPicPr>
          <p:cNvPr id="16" name="Picture 15" descr="b2a8f251993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702862"/>
            <a:ext cx="2569464" cy="42367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0000" y="316653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Distance of P from O when t = 5:</a:t>
            </a:r>
          </a:p>
        </p:txBody>
      </p:sp>
      <p:pic>
        <p:nvPicPr>
          <p:cNvPr id="18" name="Picture 17" descr="d28e6c252e8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434184"/>
            <a:ext cx="2584704" cy="423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7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Instantaneously at rest means v = 0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Displacement is the position relative to O; distance travelled is the total length of the path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the particle changes direction, the definite integral of v gives the displacement, not the distance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To find the distance travelled, find the area under each part of the v–t graph separately and add them (areas below the t-axis come out negative)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01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moves on the positive x-axis. The velocity of P at time t seconds is (2t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− 7t + 3)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t ≥ 0. When t = 0, P is 10 m from the origin O.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values of t when P is instantaneously at rest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displacement of P when t = 5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the total distance travelled by P in the interval 0 ≤ t ≤ 5.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1196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2t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− 7t + 3 = 0</a:t>
            </a:r>
          </a:p>
        </p:txBody>
      </p:sp>
      <p:sp>
        <p:nvSpPr>
          <p:cNvPr id="7" name="Right Brace 6"/>
          <p:cNvSpPr/>
          <p:nvPr/>
        </p:nvSpPr>
        <p:spPr>
          <a:xfrm>
            <a:off x="5128824" y="2139640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38824" y="2059640"/>
            <a:ext cx="391117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Set v =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3482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(2t − 1)(t − 3) = 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5768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P is instantaneously at rest when t = 0.5 and t =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8054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2" name="Picture 11" descr="85a42a79d1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3054040"/>
            <a:ext cx="3368040" cy="43586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352990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0, s = 10 so C =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75850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5:</a:t>
            </a:r>
          </a:p>
        </p:txBody>
      </p:sp>
      <p:pic>
        <p:nvPicPr>
          <p:cNvPr id="15" name="Picture 14" descr="b1591d66341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4007104"/>
            <a:ext cx="2755392" cy="4053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445248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displacement of P when t = 5 is 125/6 = 20.83 m (2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Acceleration Varying with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804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moves on the positive x-axis. The velocity of P at time t seconds is (2t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− 7t + 3)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t ≥ 0. When t = 0, P is 10 m from the origin O.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values of t when P is instantaneously at rest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displacement of P when t = 5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the total distance travelled by P in the interval 0 ≤ t ≤ 5.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ex6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00" y="2824500"/>
            <a:ext cx="3000000" cy="16318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P changes direction at t = 0.5 and t = 3, so integrate over each interval:</a:t>
            </a:r>
          </a:p>
        </p:txBody>
      </p:sp>
      <p:pic>
        <p:nvPicPr>
          <p:cNvPr id="7" name="Picture 6" descr="1440b09cd1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248600"/>
            <a:ext cx="1822704" cy="533400"/>
          </a:xfrm>
          <a:prstGeom prst="rect">
            <a:avLst/>
          </a:prstGeom>
        </p:spPr>
      </p:pic>
      <p:pic>
        <p:nvPicPr>
          <p:cNvPr id="8" name="Picture 7" descr="2b47b32418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1842000"/>
            <a:ext cx="2919984" cy="533400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6835704" y="1842000"/>
            <a:ext cx="90000" cy="55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45704" y="193870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Negative: below the t-axis</a:t>
            </a:r>
          </a:p>
        </p:txBody>
      </p:sp>
      <p:pic>
        <p:nvPicPr>
          <p:cNvPr id="11" name="Picture 10" descr="e94e7ab1f5d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435400"/>
            <a:ext cx="2895600" cy="4511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292650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Total distance travelled:</a:t>
            </a:r>
          </a:p>
        </p:txBody>
      </p:sp>
      <p:pic>
        <p:nvPicPr>
          <p:cNvPr id="13" name="Picture 12" descr="32e63470106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175104"/>
            <a:ext cx="1758696" cy="4053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362048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P travels 21.25 m in the interval 0 ≤ t ≤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2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