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Rigid Bodies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Freely suspended bodies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equilibrium: zero resultant force in every direction and zero total moment about any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body suspended freely from a point rests with its centre of mass vertically below the point of suspension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Only two forces act (the weight and the force at A), so they act in the same vertical 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uniform solid hemisphere has radius r. It is suspended by a string attached to a point A on the rim of its base. Find the angle between the axis of the hemisphere and the downward vertical when the hemisphere is in equilibrium.</a:t>
            </a:r>
          </a:p>
        </p:txBody>
      </p:sp>
      <p:pic>
        <p:nvPicPr>
          <p:cNvPr id="6" name="Picture 5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000" y="2150000"/>
            <a:ext cx="1554069" cy="270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00000" y="2300000"/>
            <a:ext cx="27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 is vertically below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0000" y="2543840"/>
            <a:ext cx="27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is the centre of the base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00000" y="2787680"/>
            <a:ext cx="27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AX = r  and  XG = ⅜r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900000" y="2787680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0000" y="27296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Hemisphere result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0000" y="3031520"/>
            <a:ext cx="2700000" cy="491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Angle XGA = θ is the angle between the axis and the downward vertical</a:t>
            </a:r>
          </a:p>
        </p:txBody>
      </p:sp>
      <p:pic>
        <p:nvPicPr>
          <p:cNvPr id="13" name="Picture 12" descr="447978ccf3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000" y="3523480"/>
            <a:ext cx="1072896" cy="5943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00000" y="4157840"/>
            <a:ext cx="27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θ = 69.4°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Rigid Bodies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Density varying with height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Split the cylinder into thin discs of thickness δh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Mass of a disc: ρπr² δh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Integrate to find the total mass, then take moments about the base to find ȳ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Equivalent to a rod with mass per unit length 3π(2²)(2 − h/50)</a:t>
            </a:r>
          </a:p>
        </p:txBody>
      </p:sp>
      <p:pic>
        <p:nvPicPr>
          <p:cNvPr id="5" name="Picture 4" descr="ex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00" y="5000000"/>
            <a:ext cx="492142" cy="13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1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non-uniform cylinder has height 20 cm and radius 2 cm. At any height h cm above its base, the density of the cylinder is given by ρ = 3(2 − h/50) g cm⁻³. The cylinder is freely suspended from a point P that lies on the circumference of its top face. Find the angle between the downward vertical and the top face of the cylinder.</a:t>
            </a:r>
          </a:p>
        </p:txBody>
      </p:sp>
      <p:pic>
        <p:nvPicPr>
          <p:cNvPr id="7" name="Picture 6" descr="b4f674cc63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400000"/>
            <a:ext cx="4285488" cy="384048"/>
          </a:xfrm>
          <a:prstGeom prst="rect">
            <a:avLst/>
          </a:prstGeom>
        </p:spPr>
      </p:pic>
      <p:pic>
        <p:nvPicPr>
          <p:cNvPr id="8" name="Picture 7" descr="e0c2928bbab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824048"/>
            <a:ext cx="4812792" cy="484632"/>
          </a:xfrm>
          <a:prstGeom prst="rect">
            <a:avLst/>
          </a:prstGeom>
        </p:spPr>
      </p:pic>
      <p:pic>
        <p:nvPicPr>
          <p:cNvPr id="9" name="Picture 8" descr="165ff827c36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348680"/>
            <a:ext cx="2221992" cy="484632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800000" y="3348680"/>
            <a:ext cx="90000" cy="52463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10000" y="3430996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ȳ = height of the centre of mass above the base</a:t>
            </a:r>
          </a:p>
        </p:txBody>
      </p:sp>
      <p:pic>
        <p:nvPicPr>
          <p:cNvPr id="12" name="Picture 11" descr="185cbc26c68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873312"/>
            <a:ext cx="2877312" cy="454152"/>
          </a:xfrm>
          <a:prstGeom prst="rect">
            <a:avLst/>
          </a:prstGeom>
        </p:spPr>
      </p:pic>
      <p:pic>
        <p:nvPicPr>
          <p:cNvPr id="13" name="Picture 12" descr="145a396635c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367464"/>
            <a:ext cx="1392936" cy="377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Rigid Bodies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Hanging position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C, the centre of mass, is vertically below 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 is the centre of the top face, so OP = 2 cm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density decreases with height: the cylinder is bottom-heavy, so ȳ &lt;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non-uniform cylinder has height 20 cm and radius 2 cm. At any height h cm above its base, the density of the cylinder is given by ρ = 3(2 − h/50) g cm⁻³. The cylinder is freely suspended from a point P that lies on the circumference of its top face. Find the angle between the downward vertical and the top face of the cylinder.</a:t>
            </a:r>
          </a:p>
        </p:txBody>
      </p:sp>
      <p:pic>
        <p:nvPicPr>
          <p:cNvPr id="6" name="Picture 5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000" y="2450000"/>
            <a:ext cx="1240585" cy="2900000"/>
          </a:xfrm>
          <a:prstGeom prst="rect">
            <a:avLst/>
          </a:prstGeom>
        </p:spPr>
      </p:pic>
      <p:pic>
        <p:nvPicPr>
          <p:cNvPr id="7" name="Picture 6" descr="5753402c5b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000" y="2700000"/>
            <a:ext cx="868680" cy="384048"/>
          </a:xfrm>
          <a:prstGeom prst="rect">
            <a:avLst/>
          </a:prstGeom>
        </p:spPr>
      </p:pic>
      <p:pic>
        <p:nvPicPr>
          <p:cNvPr id="8" name="Picture 7" descr="c5343c36c87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000" y="3124048"/>
            <a:ext cx="1566672" cy="377952"/>
          </a:xfrm>
          <a:prstGeom prst="rect">
            <a:avLst/>
          </a:prstGeom>
        </p:spPr>
      </p:pic>
      <p:pic>
        <p:nvPicPr>
          <p:cNvPr id="9" name="Picture 8" descr="f0ab19fd5ec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000" y="3542000"/>
            <a:ext cx="1612392" cy="377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00000" y="3959952"/>
            <a:ext cx="29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α = 79.1°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Rigid Bodies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Bodies held by strings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Resolve vertically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Take moments about a point where an unknown force acts (P eliminates T₁)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horizontal distances for the moments of vertical forces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Cone: G is on the axis, ¼ of the height (¾r) from the base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300000" cy="1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uniform solid right circular cone, of mass M with radius r and height 3r. P and Q are points at opposite ends of a diameter on the circular plane face of the cone. The cone is suspended from a horizontal beam by two vertical inelastic strings fastened at P and Q. Given that the cone is in equilibrium with its axis at an angle of 45° to the horizontal, find the values of the tensions in the strings, giving your answers in terms of M and g.</a:t>
            </a:r>
          </a:p>
        </p:txBody>
      </p:sp>
      <p:pic>
        <p:nvPicPr>
          <p:cNvPr id="6" name="Picture 5" descr="ex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0" y="1000000"/>
            <a:ext cx="1700000" cy="1349484"/>
          </a:xfrm>
          <a:prstGeom prst="rect">
            <a:avLst/>
          </a:prstGeom>
        </p:spPr>
      </p:pic>
      <p:pic>
        <p:nvPicPr>
          <p:cNvPr id="7" name="Picture 6" descr="3174221d17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050000"/>
            <a:ext cx="2154936" cy="237744"/>
          </a:xfrm>
          <a:prstGeom prst="rect">
            <a:avLst/>
          </a:prstGeom>
        </p:spPr>
      </p:pic>
      <p:pic>
        <p:nvPicPr>
          <p:cNvPr id="8" name="Picture 7" descr="bd60ac7c46e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327744"/>
            <a:ext cx="4367784" cy="3749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3742648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PQ = 2r, at 45° to the horizontal;  horizontal distance from P to G = r cos 45° + ¾r sin 45°</a:t>
            </a:r>
          </a:p>
        </p:txBody>
      </p:sp>
      <p:pic>
        <p:nvPicPr>
          <p:cNvPr id="10" name="Picture 9" descr="8440d3e5e9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4002648"/>
            <a:ext cx="3797808" cy="381000"/>
          </a:xfrm>
          <a:prstGeom prst="rect">
            <a:avLst/>
          </a:prstGeom>
        </p:spPr>
      </p:pic>
      <p:pic>
        <p:nvPicPr>
          <p:cNvPr id="11" name="Picture 10" descr="66b7eb21ae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423648"/>
            <a:ext cx="2307336" cy="3779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48416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Tensions are ⅛Mg (at P) and ⅞Mg (at Q)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Rigid Bodies in Equilibrium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Two spheres hanging together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By symmetry the tensions are equal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string, extended, passes through the centre of its sphere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reaction between smooth spheres acts along the line of centres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smooth uniform spheres of radius 4 cm and mass 5 kg are suspended from the same point A by identical light inextensible strings of length 8 cm attached to their surfaces. The spheres hang in equilibrium, touching each other. What is the reaction between them?</a:t>
            </a:r>
          </a:p>
        </p:txBody>
      </p:sp>
      <p:pic>
        <p:nvPicPr>
          <p:cNvPr id="6" name="Picture 5" descr="s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00" y="4000000"/>
            <a:ext cx="2281338" cy="230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23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Each sphere: tension T along the string, weight 5g, reaction R</a:t>
            </a:r>
          </a:p>
        </p:txBody>
      </p:sp>
      <p:pic>
        <p:nvPicPr>
          <p:cNvPr id="8" name="Picture 7" descr="ec48ecc3877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593840"/>
            <a:ext cx="1978152" cy="237744"/>
          </a:xfrm>
          <a:prstGeom prst="rect">
            <a:avLst/>
          </a:prstGeom>
        </p:spPr>
      </p:pic>
      <p:pic>
        <p:nvPicPr>
          <p:cNvPr id="9" name="Picture 8" descr="a00390353e3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871584"/>
            <a:ext cx="2005584" cy="237744"/>
          </a:xfrm>
          <a:prstGeom prst="rect">
            <a:avLst/>
          </a:prstGeom>
        </p:spPr>
      </p:pic>
      <p:pic>
        <p:nvPicPr>
          <p:cNvPr id="10" name="Picture 9" descr="f5d532a68b3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149328"/>
            <a:ext cx="1700784" cy="237744"/>
          </a:xfrm>
          <a:prstGeom prst="rect">
            <a:avLst/>
          </a:prstGeom>
        </p:spPr>
      </p:pic>
      <p:pic>
        <p:nvPicPr>
          <p:cNvPr id="11" name="Picture 10" descr="a606330a4da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427072"/>
            <a:ext cx="3499104" cy="46634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500000" y="3427072"/>
            <a:ext cx="90000" cy="50634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10000" y="3500244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Right-angled triangle: hypotenuse 3, opposite 1</a:t>
            </a:r>
          </a:p>
        </p:txBody>
      </p:sp>
      <p:pic>
        <p:nvPicPr>
          <p:cNvPr id="14" name="Picture 13" descr="2be399d6a44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933416"/>
            <a:ext cx="719328" cy="4267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400136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R = 17 N (2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