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Further Centres of Mass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Mechanics 2 Chapter 3</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3C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Non-Uniform Bodies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3C</a:t>
            </a:r>
          </a:p>
        </p:txBody>
      </p:sp>
      <p:sp>
        <p:nvSpPr>
          <p:cNvPr id="4" name="TextBox 3"/>
          <p:cNvSpPr txBox="1"/>
          <p:nvPr/>
        </p:nvSpPr>
        <p:spPr>
          <a:xfrm>
            <a:off x="300000" y="1050000"/>
            <a:ext cx="3300000" cy="3500000"/>
          </a:xfrm>
          <a:prstGeom prst="rect">
            <a:avLst/>
          </a:prstGeom>
          <a:noFill/>
        </p:spPr>
        <p:txBody>
          <a:bodyPr wrap="square" anchor="t" lIns="45720" rIns="45720">
            <a:spAutoFit/>
          </a:bodyPr>
          <a:lstStyle/>
          <a:p>
            <a:pPr algn="ctr"/>
            <a:r>
              <a:rPr sz="1200" b="1" i="0">
                <a:solidFill>
                  <a:srgbClr val="000000"/>
                </a:solidFill>
                <a:latin typeface="Calibri"/>
              </a:rPr>
              <a:t>Composite bodies of different densities</a:t>
            </a:r>
          </a:p>
          <a:p>
            <a:pPr algn="ctr"/>
            <a:r>
              <a:rPr sz="1200" b="0" i="0">
                <a:solidFill>
                  <a:srgbClr val="000000"/>
                </a:solidFill>
                <a:latin typeface="Calibri"/>
              </a:rPr>
              <a:t/>
            </a:r>
          </a:p>
          <a:p>
            <a:pPr algn="ctr"/>
            <a:r>
              <a:rPr sz="1200" b="0" i="0">
                <a:solidFill>
                  <a:srgbClr val="000000"/>
                </a:solidFill>
                <a:latin typeface="Calibri"/>
              </a:rPr>
              <a:t>Each part is uniform, but the whole body is not</a:t>
            </a:r>
          </a:p>
          <a:p>
            <a:pPr algn="ctr"/>
            <a:r>
              <a:rPr sz="1200" b="0" i="0">
                <a:solidFill>
                  <a:srgbClr val="000000"/>
                </a:solidFill>
                <a:latin typeface="Calibri"/>
              </a:rPr>
              <a:t/>
            </a:r>
          </a:p>
          <a:p>
            <a:pPr algn="ctr"/>
            <a:r>
              <a:rPr sz="1200" b="0" i="0">
                <a:solidFill>
                  <a:srgbClr val="000000"/>
                </a:solidFill>
                <a:latin typeface="Calibri"/>
              </a:rPr>
              <a:t>Let the hemisphere have density ρ, so the cone has density 4ρ</a:t>
            </a:r>
          </a:p>
          <a:p>
            <a:pPr algn="ctr"/>
            <a:r>
              <a:rPr sz="1200" b="0" i="0">
                <a:solidFill>
                  <a:srgbClr val="000000"/>
                </a:solidFill>
                <a:latin typeface="Calibri"/>
              </a:rPr>
              <a:t/>
            </a:r>
          </a:p>
          <a:p>
            <a:pPr algn="ctr"/>
            <a:r>
              <a:rPr sz="1200" b="0" i="0">
                <a:solidFill>
                  <a:srgbClr val="000000"/>
                </a:solidFill>
                <a:latin typeface="Calibri"/>
              </a:rPr>
              <a:t>Use the ratio of the masses to simplify</a:t>
            </a:r>
          </a:p>
          <a:p>
            <a:pPr algn="ctr"/>
            <a:r>
              <a:rPr sz="1200" b="0" i="0">
                <a:solidFill>
                  <a:srgbClr val="000000"/>
                </a:solidFill>
                <a:latin typeface="Calibri"/>
              </a:rPr>
              <a:t/>
            </a:r>
          </a:p>
          <a:p>
            <a:pPr algn="ctr"/>
            <a:r>
              <a:rPr sz="1200" b="0" i="0">
                <a:solidFill>
                  <a:srgbClr val="000000"/>
                </a:solidFill>
                <a:latin typeface="Calibri"/>
              </a:rPr>
              <a:t>Careful with signs when taking moments about a point inside the body</a:t>
            </a:r>
          </a:p>
        </p:txBody>
      </p:sp>
      <p:pic>
        <p:nvPicPr>
          <p:cNvPr id="5" name="Picture 4" descr="ex13.png"/>
          <p:cNvPicPr>
            <a:picLocks noChangeAspect="1"/>
          </p:cNvPicPr>
          <p:nvPr/>
        </p:nvPicPr>
        <p:blipFill>
          <a:blip r:embed="rId2"/>
          <a:stretch>
            <a:fillRect/>
          </a:stretch>
        </p:blipFill>
        <p:spPr>
          <a:xfrm>
            <a:off x="1050000" y="4650000"/>
            <a:ext cx="1800000" cy="1618285"/>
          </a:xfrm>
          <a:prstGeom prst="rect">
            <a:avLst/>
          </a:prstGeom>
        </p:spPr>
      </p:pic>
      <p:sp>
        <p:nvSpPr>
          <p:cNvPr id="6" name="TextBox 5"/>
          <p:cNvSpPr txBox="1"/>
          <p:nvPr/>
        </p:nvSpPr>
        <p:spPr>
          <a:xfrm>
            <a:off x="3800000" y="1000000"/>
            <a:ext cx="5100000" cy="1300000"/>
          </a:xfrm>
          <a:prstGeom prst="rect">
            <a:avLst/>
          </a:prstGeom>
          <a:noFill/>
        </p:spPr>
        <p:txBody>
          <a:bodyPr wrap="square" anchor="t" lIns="45720" rIns="45720">
            <a:spAutoFit/>
          </a:bodyPr>
          <a:lstStyle/>
          <a:p>
            <a:pPr algn="l"/>
            <a:r>
              <a:rPr sz="1100" b="0" i="0">
                <a:solidFill>
                  <a:srgbClr val="000000"/>
                </a:solidFill>
                <a:latin typeface="Calibri"/>
              </a:rPr>
              <a:t>A uniform solid right circular cone of height 2R and base radius R is joined at its base to the base of a uniform solid hemisphere. The centres of their bases coincide at O and their axes are collinear. The radius of the hemisphere is 2R. Find the position of the centre of mass of the composite body if the cone has four times the density of the hemisphere.</a:t>
            </a:r>
          </a:p>
        </p:txBody>
      </p:sp>
      <p:sp>
        <p:nvSpPr>
          <p:cNvPr id="7" name="Rectangle 6"/>
          <p:cNvSpPr/>
          <p:nvPr/>
        </p:nvSpPr>
        <p:spPr>
          <a:xfrm>
            <a:off x="3800000" y="2400000"/>
            <a:ext cx="1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Shape</a:t>
            </a:r>
          </a:p>
        </p:txBody>
      </p:sp>
      <p:sp>
        <p:nvSpPr>
          <p:cNvPr id="8" name="Rectangle 7"/>
          <p:cNvSpPr/>
          <p:nvPr/>
        </p:nvSpPr>
        <p:spPr>
          <a:xfrm>
            <a:off x="4950000" y="2400000"/>
            <a:ext cx="2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Mass</a:t>
            </a:r>
          </a:p>
        </p:txBody>
      </p:sp>
      <p:sp>
        <p:nvSpPr>
          <p:cNvPr id="9" name="Rectangle 8"/>
          <p:cNvSpPr/>
          <p:nvPr/>
        </p:nvSpPr>
        <p:spPr>
          <a:xfrm>
            <a:off x="7100000" y="2400000"/>
            <a:ext cx="6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Ratio</a:t>
            </a:r>
          </a:p>
        </p:txBody>
      </p:sp>
      <p:sp>
        <p:nvSpPr>
          <p:cNvPr id="10" name="Rectangle 9"/>
          <p:cNvSpPr/>
          <p:nvPr/>
        </p:nvSpPr>
        <p:spPr>
          <a:xfrm>
            <a:off x="7700000" y="2400000"/>
            <a:ext cx="12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Distance from O</a:t>
            </a:r>
          </a:p>
        </p:txBody>
      </p:sp>
      <p:sp>
        <p:nvSpPr>
          <p:cNvPr id="11" name="Rectangle 10"/>
          <p:cNvSpPr/>
          <p:nvPr/>
        </p:nvSpPr>
        <p:spPr>
          <a:xfrm>
            <a:off x="3800000" y="2730000"/>
            <a:ext cx="1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Cone</a:t>
            </a:r>
          </a:p>
        </p:txBody>
      </p:sp>
      <p:sp>
        <p:nvSpPr>
          <p:cNvPr id="12" name="Rectangle 11"/>
          <p:cNvSpPr/>
          <p:nvPr/>
        </p:nvSpPr>
        <p:spPr>
          <a:xfrm>
            <a:off x="4950000" y="2730000"/>
            <a:ext cx="2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3" name="Rectangle 12"/>
          <p:cNvSpPr/>
          <p:nvPr/>
        </p:nvSpPr>
        <p:spPr>
          <a:xfrm>
            <a:off x="7100000" y="2730000"/>
            <a:ext cx="6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4" name="Rectangle 13"/>
          <p:cNvSpPr/>
          <p:nvPr/>
        </p:nvSpPr>
        <p:spPr>
          <a:xfrm>
            <a:off x="7700000" y="2730000"/>
            <a:ext cx="12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5" name="Rectangle 14"/>
          <p:cNvSpPr/>
          <p:nvPr/>
        </p:nvSpPr>
        <p:spPr>
          <a:xfrm>
            <a:off x="3800000" y="3060000"/>
            <a:ext cx="1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Hemisphere</a:t>
            </a:r>
          </a:p>
        </p:txBody>
      </p:sp>
      <p:sp>
        <p:nvSpPr>
          <p:cNvPr id="16" name="Rectangle 15"/>
          <p:cNvSpPr/>
          <p:nvPr/>
        </p:nvSpPr>
        <p:spPr>
          <a:xfrm>
            <a:off x="4950000" y="3060000"/>
            <a:ext cx="2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7" name="Rectangle 16"/>
          <p:cNvSpPr/>
          <p:nvPr/>
        </p:nvSpPr>
        <p:spPr>
          <a:xfrm>
            <a:off x="7100000" y="3060000"/>
            <a:ext cx="6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8" name="Rectangle 17"/>
          <p:cNvSpPr/>
          <p:nvPr/>
        </p:nvSpPr>
        <p:spPr>
          <a:xfrm>
            <a:off x="7700000" y="3060000"/>
            <a:ext cx="12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9" name="Rectangle 18"/>
          <p:cNvSpPr/>
          <p:nvPr/>
        </p:nvSpPr>
        <p:spPr>
          <a:xfrm>
            <a:off x="3800000" y="3390000"/>
            <a:ext cx="1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Composite</a:t>
            </a:r>
          </a:p>
        </p:txBody>
      </p:sp>
      <p:sp>
        <p:nvSpPr>
          <p:cNvPr id="20" name="Rectangle 19"/>
          <p:cNvSpPr/>
          <p:nvPr/>
        </p:nvSpPr>
        <p:spPr>
          <a:xfrm>
            <a:off x="4950000" y="3390000"/>
            <a:ext cx="215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1" name="Rectangle 20"/>
          <p:cNvSpPr/>
          <p:nvPr/>
        </p:nvSpPr>
        <p:spPr>
          <a:xfrm>
            <a:off x="7100000" y="3390000"/>
            <a:ext cx="6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2" name="Rectangle 21"/>
          <p:cNvSpPr/>
          <p:nvPr/>
        </p:nvSpPr>
        <p:spPr>
          <a:xfrm>
            <a:off x="7700000" y="3390000"/>
            <a:ext cx="1200000" cy="3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x̄</a:t>
            </a:r>
          </a:p>
        </p:txBody>
      </p:sp>
      <p:sp>
        <p:nvSpPr>
          <p:cNvPr id="23" name="TextBox 22"/>
          <p:cNvSpPr txBox="1"/>
          <p:nvPr/>
        </p:nvSpPr>
        <p:spPr>
          <a:xfrm>
            <a:off x="4950000" y="2730000"/>
            <a:ext cx="2150000" cy="330000"/>
          </a:xfrm>
          <a:prstGeom prst="rect">
            <a:avLst/>
          </a:prstGeom>
          <a:noFill/>
        </p:spPr>
        <p:txBody>
          <a:bodyPr wrap="square" anchor="ctr" lIns="45720" rIns="45720">
            <a:spAutoFit/>
          </a:bodyPr>
          <a:lstStyle/>
          <a:p>
            <a:pPr algn="ctr"/>
            <a:r>
              <a:rPr sz="1000" b="1" i="0">
                <a:solidFill>
                  <a:srgbClr val="FF0000"/>
                </a:solidFill>
                <a:latin typeface="Calibri"/>
              </a:rPr>
              <a:t>⅓(4ρ)πR²(2R) = (8/3)ρπR³</a:t>
            </a:r>
          </a:p>
        </p:txBody>
      </p:sp>
      <p:sp>
        <p:nvSpPr>
          <p:cNvPr id="24" name="TextBox 23"/>
          <p:cNvSpPr txBox="1"/>
          <p:nvPr/>
        </p:nvSpPr>
        <p:spPr>
          <a:xfrm>
            <a:off x="4950000" y="3060000"/>
            <a:ext cx="2150000" cy="330000"/>
          </a:xfrm>
          <a:prstGeom prst="rect">
            <a:avLst/>
          </a:prstGeom>
          <a:noFill/>
        </p:spPr>
        <p:txBody>
          <a:bodyPr wrap="square" anchor="ctr" lIns="45720" rIns="45720">
            <a:spAutoFit/>
          </a:bodyPr>
          <a:lstStyle/>
          <a:p>
            <a:pPr algn="ctr"/>
            <a:r>
              <a:rPr sz="1000" b="1" i="0">
                <a:solidFill>
                  <a:srgbClr val="FF0000"/>
                </a:solidFill>
                <a:latin typeface="Calibri"/>
              </a:rPr>
              <a:t>⅔ρπ(2R)³ = (16/3)ρπR³</a:t>
            </a:r>
          </a:p>
        </p:txBody>
      </p:sp>
      <p:sp>
        <p:nvSpPr>
          <p:cNvPr id="25" name="TextBox 24"/>
          <p:cNvSpPr txBox="1"/>
          <p:nvPr/>
        </p:nvSpPr>
        <p:spPr>
          <a:xfrm>
            <a:off x="7100000" y="2730000"/>
            <a:ext cx="600000" cy="330000"/>
          </a:xfrm>
          <a:prstGeom prst="rect">
            <a:avLst/>
          </a:prstGeom>
          <a:noFill/>
        </p:spPr>
        <p:txBody>
          <a:bodyPr wrap="square" anchor="ctr" lIns="45720" rIns="45720">
            <a:spAutoFit/>
          </a:bodyPr>
          <a:lstStyle/>
          <a:p>
            <a:pPr algn="ctr"/>
            <a:r>
              <a:rPr sz="1100" b="1" i="0">
                <a:solidFill>
                  <a:srgbClr val="FF0000"/>
                </a:solidFill>
                <a:latin typeface="Calibri"/>
              </a:rPr>
              <a:t>1</a:t>
            </a:r>
          </a:p>
        </p:txBody>
      </p:sp>
      <p:sp>
        <p:nvSpPr>
          <p:cNvPr id="26" name="TextBox 25"/>
          <p:cNvSpPr txBox="1"/>
          <p:nvPr/>
        </p:nvSpPr>
        <p:spPr>
          <a:xfrm>
            <a:off x="7100000" y="3060000"/>
            <a:ext cx="600000" cy="330000"/>
          </a:xfrm>
          <a:prstGeom prst="rect">
            <a:avLst/>
          </a:prstGeom>
          <a:noFill/>
        </p:spPr>
        <p:txBody>
          <a:bodyPr wrap="square" anchor="ctr" lIns="45720" rIns="45720">
            <a:spAutoFit/>
          </a:bodyPr>
          <a:lstStyle/>
          <a:p>
            <a:pPr algn="ctr"/>
            <a:r>
              <a:rPr sz="1100" b="1" i="0">
                <a:solidFill>
                  <a:srgbClr val="FF0000"/>
                </a:solidFill>
                <a:latin typeface="Calibri"/>
              </a:rPr>
              <a:t>2</a:t>
            </a:r>
          </a:p>
        </p:txBody>
      </p:sp>
      <p:sp>
        <p:nvSpPr>
          <p:cNvPr id="27" name="TextBox 26"/>
          <p:cNvSpPr txBox="1"/>
          <p:nvPr/>
        </p:nvSpPr>
        <p:spPr>
          <a:xfrm>
            <a:off x="7100000" y="3390000"/>
            <a:ext cx="600000" cy="330000"/>
          </a:xfrm>
          <a:prstGeom prst="rect">
            <a:avLst/>
          </a:prstGeom>
          <a:noFill/>
        </p:spPr>
        <p:txBody>
          <a:bodyPr wrap="square" anchor="ctr" lIns="45720" rIns="45720">
            <a:spAutoFit/>
          </a:bodyPr>
          <a:lstStyle/>
          <a:p>
            <a:pPr algn="ctr"/>
            <a:r>
              <a:rPr sz="1100" b="1" i="0">
                <a:solidFill>
                  <a:srgbClr val="FF0000"/>
                </a:solidFill>
                <a:latin typeface="Calibri"/>
              </a:rPr>
              <a:t>3</a:t>
            </a:r>
          </a:p>
        </p:txBody>
      </p:sp>
      <p:sp>
        <p:nvSpPr>
          <p:cNvPr id="28" name="TextBox 27"/>
          <p:cNvSpPr txBox="1"/>
          <p:nvPr/>
        </p:nvSpPr>
        <p:spPr>
          <a:xfrm>
            <a:off x="7700000" y="2730000"/>
            <a:ext cx="1200000" cy="330000"/>
          </a:xfrm>
          <a:prstGeom prst="rect">
            <a:avLst/>
          </a:prstGeom>
          <a:noFill/>
        </p:spPr>
        <p:txBody>
          <a:bodyPr wrap="square" anchor="ctr" lIns="45720" rIns="45720">
            <a:spAutoFit/>
          </a:bodyPr>
          <a:lstStyle/>
          <a:p>
            <a:pPr algn="ctr"/>
            <a:r>
              <a:rPr sz="1100" b="1" i="0">
                <a:solidFill>
                  <a:srgbClr val="FF0000"/>
                </a:solidFill>
                <a:latin typeface="Calibri"/>
              </a:rPr>
              <a:t>¼(2R) = ½R</a:t>
            </a:r>
          </a:p>
        </p:txBody>
      </p:sp>
      <p:sp>
        <p:nvSpPr>
          <p:cNvPr id="29" name="TextBox 28"/>
          <p:cNvSpPr txBox="1"/>
          <p:nvPr/>
        </p:nvSpPr>
        <p:spPr>
          <a:xfrm>
            <a:off x="7700000" y="3060000"/>
            <a:ext cx="1200000" cy="330000"/>
          </a:xfrm>
          <a:prstGeom prst="rect">
            <a:avLst/>
          </a:prstGeom>
          <a:noFill/>
        </p:spPr>
        <p:txBody>
          <a:bodyPr wrap="square" anchor="ctr" lIns="45720" rIns="45720">
            <a:spAutoFit/>
          </a:bodyPr>
          <a:lstStyle/>
          <a:p>
            <a:pPr algn="ctr"/>
            <a:r>
              <a:rPr sz="1100" b="1" i="0">
                <a:solidFill>
                  <a:srgbClr val="FF0000"/>
                </a:solidFill>
                <a:latin typeface="Calibri"/>
              </a:rPr>
              <a:t>−⅜(2R) = −¾R</a:t>
            </a:r>
          </a:p>
        </p:txBody>
      </p:sp>
      <p:sp>
        <p:nvSpPr>
          <p:cNvPr id="30" name="TextBox 29"/>
          <p:cNvSpPr txBox="1"/>
          <p:nvPr/>
        </p:nvSpPr>
        <p:spPr>
          <a:xfrm>
            <a:off x="3800000" y="3840000"/>
            <a:ext cx="5100000" cy="243840"/>
          </a:xfrm>
          <a:prstGeom prst="rect">
            <a:avLst/>
          </a:prstGeom>
          <a:noFill/>
        </p:spPr>
        <p:txBody>
          <a:bodyPr wrap="square" anchor="t" lIns="45720" rIns="45720">
            <a:spAutoFit/>
          </a:bodyPr>
          <a:lstStyle/>
          <a:p>
            <a:pPr algn="l"/>
            <a:r>
              <a:rPr sz="1200" b="0" i="0">
                <a:solidFill>
                  <a:srgbClr val="000000"/>
                </a:solidFill>
                <a:latin typeface="Calibri"/>
              </a:rPr>
              <a:t>Centre of mass lies on the common axis. Moments about O:</a:t>
            </a:r>
          </a:p>
        </p:txBody>
      </p:sp>
      <p:pic>
        <p:nvPicPr>
          <p:cNvPr id="31" name="Picture 30" descr="4e2cb09b87f4.png"/>
          <p:cNvPicPr>
            <a:picLocks noChangeAspect="1"/>
          </p:cNvPicPr>
          <p:nvPr/>
        </p:nvPicPr>
        <p:blipFill>
          <a:blip r:embed="rId3"/>
          <a:stretch>
            <a:fillRect/>
          </a:stretch>
        </p:blipFill>
        <p:spPr>
          <a:xfrm>
            <a:off x="3800000" y="4083840"/>
            <a:ext cx="3703320" cy="381000"/>
          </a:xfrm>
          <a:prstGeom prst="rect">
            <a:avLst/>
          </a:prstGeom>
        </p:spPr>
      </p:pic>
      <p:sp>
        <p:nvSpPr>
          <p:cNvPr id="32" name="TextBox 31"/>
          <p:cNvSpPr txBox="1"/>
          <p:nvPr/>
        </p:nvSpPr>
        <p:spPr>
          <a:xfrm>
            <a:off x="3800000" y="4504840"/>
            <a:ext cx="5100000" cy="243840"/>
          </a:xfrm>
          <a:prstGeom prst="rect">
            <a:avLst/>
          </a:prstGeom>
          <a:noFill/>
        </p:spPr>
        <p:txBody>
          <a:bodyPr wrap="square" anchor="t" lIns="45720" rIns="45720">
            <a:spAutoFit/>
          </a:bodyPr>
          <a:lstStyle/>
          <a:p>
            <a:pPr algn="l"/>
            <a:r>
              <a:rPr sz="1200" b="1" i="0">
                <a:solidFill>
                  <a:srgbClr val="FF0000"/>
                </a:solidFill>
                <a:latin typeface="Calibri"/>
              </a:rPr>
              <a:t>Centre of mass is ⅓R below O, on the common axis</a:t>
            </a:r>
          </a:p>
        </p:txBody>
      </p:sp>
      <p:sp>
        <p:nvSpPr>
          <p:cNvPr id="33" name="Right Brace 32"/>
          <p:cNvSpPr/>
          <p:nvPr/>
        </p:nvSpPr>
        <p:spPr>
          <a:xfrm>
            <a:off x="7500000" y="4504840"/>
            <a:ext cx="90000" cy="24384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610000" y="4446760"/>
            <a:ext cx="1300000" cy="360000"/>
          </a:xfrm>
          <a:prstGeom prst="rect">
            <a:avLst/>
          </a:prstGeom>
          <a:noFill/>
        </p:spPr>
        <p:txBody>
          <a:bodyPr wrap="square" anchor="ctr" lIns="45720" rIns="45720">
            <a:spAutoFit/>
          </a:bodyPr>
          <a:lstStyle/>
          <a:p>
            <a:pPr algn="l"/>
            <a:r>
              <a:rPr sz="900" b="0" i="0">
                <a:solidFill>
                  <a:srgbClr val="FF0000"/>
                </a:solidFill>
                <a:latin typeface="Calibri"/>
              </a:rPr>
              <a:t>Negative: on the hemisphere side of 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2" grpId="0" animBg="1"/>
      <p:bldP spid="33" grpId="0" animBg="1"/>
      <p:bldP spid="3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Non-Uniform Bodies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3C</a:t>
            </a:r>
          </a:p>
        </p:txBody>
      </p:sp>
      <p:sp>
        <p:nvSpPr>
          <p:cNvPr id="4" name="TextBox 3"/>
          <p:cNvSpPr txBox="1"/>
          <p:nvPr/>
        </p:nvSpPr>
        <p:spPr>
          <a:xfrm>
            <a:off x="300000" y="1050000"/>
            <a:ext cx="3300000" cy="2800000"/>
          </a:xfrm>
          <a:prstGeom prst="rect">
            <a:avLst/>
          </a:prstGeom>
          <a:noFill/>
        </p:spPr>
        <p:txBody>
          <a:bodyPr wrap="square" anchor="t" lIns="45720" rIns="45720">
            <a:spAutoFit/>
          </a:bodyPr>
          <a:lstStyle/>
          <a:p>
            <a:pPr algn="ctr"/>
            <a:r>
              <a:rPr sz="1200" b="1" i="0">
                <a:solidFill>
                  <a:srgbClr val="000000"/>
                </a:solidFill>
                <a:latin typeface="Calibri"/>
              </a:rPr>
              <a:t>Non-uniform rods</a:t>
            </a:r>
          </a:p>
          <a:p>
            <a:pPr algn="ctr"/>
            <a:r>
              <a:rPr sz="1200" b="0" i="0">
                <a:solidFill>
                  <a:srgbClr val="000000"/>
                </a:solidFill>
                <a:latin typeface="Calibri"/>
              </a:rPr>
              <a:t/>
            </a:r>
          </a:p>
          <a:p>
            <a:pPr algn="ctr"/>
            <a:r>
              <a:rPr sz="1200" b="0" i="0">
                <a:solidFill>
                  <a:srgbClr val="000000"/>
                </a:solidFill>
                <a:latin typeface="Calibri"/>
              </a:rPr>
              <a:t>Mass per unit length ρ = f(x), where x is the distance from one end</a:t>
            </a:r>
          </a:p>
          <a:p>
            <a:pPr algn="ctr"/>
            <a:r>
              <a:rPr sz="1200" b="0" i="0">
                <a:solidFill>
                  <a:srgbClr val="000000"/>
                </a:solidFill>
                <a:latin typeface="Calibri"/>
              </a:rPr>
              <a:t/>
            </a:r>
          </a:p>
          <a:p>
            <a:pPr algn="ctr"/>
            <a:r>
              <a:rPr sz="1200" b="0" i="0">
                <a:solidFill>
                  <a:srgbClr val="000000"/>
                </a:solidFill>
                <a:latin typeface="Calibri"/>
              </a:rPr>
              <a:t>A small section of length δx has mass f(x) δx</a:t>
            </a:r>
          </a:p>
          <a:p>
            <a:pPr algn="ctr"/>
            <a:r>
              <a:rPr sz="1200" b="0" i="0">
                <a:solidFill>
                  <a:srgbClr val="000000"/>
                </a:solidFill>
                <a:latin typeface="Calibri"/>
              </a:rPr>
              <a:t/>
            </a:r>
          </a:p>
          <a:p>
            <a:pPr algn="ctr"/>
            <a:r>
              <a:rPr sz="1200" b="0" i="0">
                <a:solidFill>
                  <a:srgbClr val="000000"/>
                </a:solidFill>
                <a:latin typeface="Calibri"/>
              </a:rPr>
              <a:t>Total mass:  M = ∫ f(x) dx</a:t>
            </a:r>
          </a:p>
          <a:p>
            <a:pPr algn="ctr"/>
            <a:r>
              <a:rPr sz="1200" b="0" i="0">
                <a:solidFill>
                  <a:srgbClr val="000000"/>
                </a:solidFill>
                <a:latin typeface="Calibri"/>
              </a:rPr>
              <a:t/>
            </a:r>
          </a:p>
        </p:txBody>
      </p:sp>
      <p:pic>
        <p:nvPicPr>
          <p:cNvPr id="5" name="Picture 4" descr="cf5bd2408b59.png"/>
          <p:cNvPicPr>
            <a:picLocks noChangeAspect="1"/>
          </p:cNvPicPr>
          <p:nvPr/>
        </p:nvPicPr>
        <p:blipFill>
          <a:blip r:embed="rId2"/>
          <a:stretch>
            <a:fillRect/>
          </a:stretch>
        </p:blipFill>
        <p:spPr>
          <a:xfrm>
            <a:off x="1000000" y="4000000"/>
            <a:ext cx="1200912" cy="1008888"/>
          </a:xfrm>
          <a:prstGeom prst="rect">
            <a:avLst/>
          </a:prstGeom>
        </p:spPr>
      </p:pic>
      <p:sp>
        <p:nvSpPr>
          <p:cNvPr id="6" name="TextBox 5"/>
          <p:cNvSpPr txBox="1"/>
          <p:nvPr/>
        </p:nvSpPr>
        <p:spPr>
          <a:xfrm>
            <a:off x="300000" y="5100000"/>
            <a:ext cx="3300000" cy="700000"/>
          </a:xfrm>
          <a:prstGeom prst="rect">
            <a:avLst/>
          </a:prstGeom>
          <a:noFill/>
        </p:spPr>
        <p:txBody>
          <a:bodyPr wrap="square" anchor="t" lIns="45720" rIns="45720">
            <a:spAutoFit/>
          </a:bodyPr>
          <a:lstStyle/>
          <a:p>
            <a:pPr algn="ctr"/>
            <a:r>
              <a:rPr sz="1100" b="0" i="0">
                <a:solidFill>
                  <a:srgbClr val="000000"/>
                </a:solidFill>
                <a:latin typeface="Calibri"/>
              </a:rPr>
              <a:t>A prism with density varying with height can be modelled as a rod in the same way</a:t>
            </a:r>
          </a:p>
        </p:txBody>
      </p:sp>
      <p:sp>
        <p:nvSpPr>
          <p:cNvPr id="7" name="TextBox 6"/>
          <p:cNvSpPr txBox="1"/>
          <p:nvPr/>
        </p:nvSpPr>
        <p:spPr>
          <a:xfrm>
            <a:off x="3800000" y="1000000"/>
            <a:ext cx="5100000" cy="1400000"/>
          </a:xfrm>
          <a:prstGeom prst="rect">
            <a:avLst/>
          </a:prstGeom>
          <a:noFill/>
        </p:spPr>
        <p:txBody>
          <a:bodyPr wrap="square" anchor="t" lIns="45720" rIns="45720">
            <a:spAutoFit/>
          </a:bodyPr>
          <a:lstStyle/>
          <a:p>
            <a:pPr algn="l"/>
            <a:r>
              <a:rPr sz="1200" b="0" i="0">
                <a:solidFill>
                  <a:srgbClr val="000000"/>
                </a:solidFill>
                <a:latin typeface="Calibri"/>
              </a:rPr>
              <a:t>A non-uniform telegraph pole is 10 m long. At any distance x metres from its base, the mass per unit length of the telegraph pole is given by m = 20 − ⅕x kg m⁻¹. By modelling the telegraph pole as a rod, find:</a:t>
            </a:r>
          </a:p>
          <a:p>
            <a:pPr algn="l"/>
            <a:r>
              <a:rPr sz="1200" b="0" i="0">
                <a:solidFill>
                  <a:srgbClr val="000000"/>
                </a:solidFill>
                <a:latin typeface="Calibri"/>
              </a:rPr>
              <a:t>a)  the mass of the telegraph pole</a:t>
            </a:r>
          </a:p>
          <a:p>
            <a:pPr algn="l"/>
            <a:r>
              <a:rPr sz="1200" b="0" i="0">
                <a:solidFill>
                  <a:srgbClr val="000000"/>
                </a:solidFill>
                <a:latin typeface="Calibri"/>
              </a:rPr>
              <a:t>b)  the distance of the centre of mass of the telegraph pole from its top.</a:t>
            </a:r>
          </a:p>
        </p:txBody>
      </p:sp>
      <p:pic>
        <p:nvPicPr>
          <p:cNvPr id="8" name="Picture 7" descr="861fd1613c61.png"/>
          <p:cNvPicPr>
            <a:picLocks noChangeAspect="1"/>
          </p:cNvPicPr>
          <p:nvPr/>
        </p:nvPicPr>
        <p:blipFill>
          <a:blip r:embed="rId3"/>
          <a:stretch>
            <a:fillRect/>
          </a:stretch>
        </p:blipFill>
        <p:spPr>
          <a:xfrm>
            <a:off x="3800000" y="2450000"/>
            <a:ext cx="4047744" cy="484632"/>
          </a:xfrm>
          <a:prstGeom prst="rect">
            <a:avLst/>
          </a:prstGeom>
        </p:spPr>
      </p:pic>
      <p:sp>
        <p:nvSpPr>
          <p:cNvPr id="9" name="TextBox 8"/>
          <p:cNvSpPr txBox="1"/>
          <p:nvPr/>
        </p:nvSpPr>
        <p:spPr>
          <a:xfrm>
            <a:off x="4150000" y="2974632"/>
            <a:ext cx="4750000" cy="243840"/>
          </a:xfrm>
          <a:prstGeom prst="rect">
            <a:avLst/>
          </a:prstGeom>
          <a:noFill/>
        </p:spPr>
        <p:txBody>
          <a:bodyPr wrap="square" anchor="t" lIns="45720" rIns="45720">
            <a:spAutoFit/>
          </a:bodyPr>
          <a:lstStyle/>
          <a:p>
            <a:pPr algn="l"/>
            <a:r>
              <a:rPr sz="1200" b="1" i="0">
                <a:solidFill>
                  <a:srgbClr val="FF0000"/>
                </a:solidFill>
                <a:latin typeface="Calibri"/>
              </a:rPr>
              <a:t>M = 190 kg</a:t>
            </a:r>
          </a:p>
        </p:txBody>
      </p:sp>
      <p:pic>
        <p:nvPicPr>
          <p:cNvPr id="10" name="Picture 9" descr="4e90a9e60208.png"/>
          <p:cNvPicPr>
            <a:picLocks noChangeAspect="1"/>
          </p:cNvPicPr>
          <p:nvPr/>
        </p:nvPicPr>
        <p:blipFill>
          <a:blip r:embed="rId4"/>
          <a:stretch>
            <a:fillRect/>
          </a:stretch>
        </p:blipFill>
        <p:spPr>
          <a:xfrm>
            <a:off x="3800000" y="3218472"/>
            <a:ext cx="3614928" cy="484632"/>
          </a:xfrm>
          <a:prstGeom prst="rect">
            <a:avLst/>
          </a:prstGeom>
        </p:spPr>
      </p:pic>
      <p:sp>
        <p:nvSpPr>
          <p:cNvPr id="11" name="Right Brace 10"/>
          <p:cNvSpPr/>
          <p:nvPr/>
        </p:nvSpPr>
        <p:spPr>
          <a:xfrm>
            <a:off x="7700000" y="3218472"/>
            <a:ext cx="90000" cy="524632"/>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10000" y="3300788"/>
            <a:ext cx="1150000" cy="360000"/>
          </a:xfrm>
          <a:prstGeom prst="rect">
            <a:avLst/>
          </a:prstGeom>
          <a:noFill/>
        </p:spPr>
        <p:txBody>
          <a:bodyPr wrap="square" anchor="ctr" lIns="45720" rIns="45720">
            <a:spAutoFit/>
          </a:bodyPr>
          <a:lstStyle/>
          <a:p>
            <a:pPr algn="l"/>
            <a:r>
              <a:rPr sz="900" b="0" i="0">
                <a:solidFill>
                  <a:srgbClr val="FF0000"/>
                </a:solidFill>
                <a:latin typeface="Calibri"/>
              </a:rPr>
              <a:t>x̄ measured from the base</a:t>
            </a:r>
          </a:p>
        </p:txBody>
      </p:sp>
      <p:pic>
        <p:nvPicPr>
          <p:cNvPr id="13" name="Picture 12" descr="5ca7ad25f21a.png"/>
          <p:cNvPicPr>
            <a:picLocks noChangeAspect="1"/>
          </p:cNvPicPr>
          <p:nvPr/>
        </p:nvPicPr>
        <p:blipFill>
          <a:blip r:embed="rId5"/>
          <a:stretch>
            <a:fillRect/>
          </a:stretch>
        </p:blipFill>
        <p:spPr>
          <a:xfrm>
            <a:off x="4150000" y="3743104"/>
            <a:ext cx="4358640" cy="377952"/>
          </a:xfrm>
          <a:prstGeom prst="rect">
            <a:avLst/>
          </a:prstGeom>
        </p:spPr>
      </p:pic>
      <p:pic>
        <p:nvPicPr>
          <p:cNvPr id="14" name="Picture 13" descr="5f8b34d3da5a.png"/>
          <p:cNvPicPr>
            <a:picLocks noChangeAspect="1"/>
          </p:cNvPicPr>
          <p:nvPr/>
        </p:nvPicPr>
        <p:blipFill>
          <a:blip r:embed="rId6"/>
          <a:stretch>
            <a:fillRect/>
          </a:stretch>
        </p:blipFill>
        <p:spPr>
          <a:xfrm>
            <a:off x="4150000" y="4161056"/>
            <a:ext cx="2627376" cy="377952"/>
          </a:xfrm>
          <a:prstGeom prst="rect">
            <a:avLst/>
          </a:prstGeom>
        </p:spPr>
      </p:pic>
      <p:sp>
        <p:nvSpPr>
          <p:cNvPr id="15" name="TextBox 14"/>
          <p:cNvSpPr txBox="1"/>
          <p:nvPr/>
        </p:nvSpPr>
        <p:spPr>
          <a:xfrm>
            <a:off x="4150000" y="4579008"/>
            <a:ext cx="4750000" cy="243840"/>
          </a:xfrm>
          <a:prstGeom prst="rect">
            <a:avLst/>
          </a:prstGeom>
          <a:noFill/>
        </p:spPr>
        <p:txBody>
          <a:bodyPr wrap="square" anchor="t" lIns="45720" rIns="45720">
            <a:spAutoFit/>
          </a:bodyPr>
          <a:lstStyle/>
          <a:p>
            <a:pPr algn="l"/>
            <a:r>
              <a:rPr sz="1200" b="1" i="0">
                <a:solidFill>
                  <a:srgbClr val="FF0000"/>
                </a:solidFill>
                <a:latin typeface="Calibri"/>
              </a:rPr>
              <a:t>290/57 m (5.09 m to 3 s.f.) from the top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