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Further Centres of Mass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Uniform Body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Solids of revolution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Uniform solid: centre of mass lies on every axis and plane of symmetry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Rotating about the x-axis: split into discs of radius y, thickness δx, mass ρπy² δx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98b1968b8c9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000" y="3300000"/>
            <a:ext cx="914400" cy="8442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430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Rotating about the y-axis:</a:t>
            </a:r>
          </a:p>
        </p:txBody>
      </p:sp>
      <p:pic>
        <p:nvPicPr>
          <p:cNvPr id="7" name="Picture 6" descr="9a44850365c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000" y="4700000"/>
            <a:ext cx="886968" cy="8442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0000" y="570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ρ and π are constant, so they cancel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1000000"/>
            <a:ext cx="30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centre of mass of the uniform solid right circular cone with radius R and height h.</a:t>
            </a:r>
          </a:p>
        </p:txBody>
      </p:sp>
      <p:pic>
        <p:nvPicPr>
          <p:cNvPr id="10" name="Picture 9" descr="co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000" y="950000"/>
            <a:ext cx="1900000" cy="132703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235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Generating line: y = (R/h)x, rotated about the x-axis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259384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By symmetry, the centre of mass lies on the x-axis</a:t>
            </a:r>
          </a:p>
        </p:txBody>
      </p:sp>
      <p:pic>
        <p:nvPicPr>
          <p:cNvPr id="13" name="Picture 12" descr="ea4057b9a04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837680"/>
            <a:ext cx="2575560" cy="1014984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7200000" y="2837680"/>
            <a:ext cx="90000" cy="10549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0000" y="3185172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R²/h² is constant, so it cancels</a:t>
            </a:r>
          </a:p>
        </p:txBody>
      </p:sp>
      <p:pic>
        <p:nvPicPr>
          <p:cNvPr id="16" name="Picture 15" descr="2e73e4059a8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0000" y="3892664"/>
            <a:ext cx="1667256" cy="87172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00000" y="4804392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On the axis, ¾h from the vertex (¼h from the base)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Uniform Body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Solid hemisphere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Generated by rotating the quarter circle x² + y² = R², x ≥ 0, about the x-axis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Replace y² by R² − x²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may be asked to prove the cone and hemisphere results; otherwise quote them</a:t>
            </a:r>
          </a:p>
        </p:txBody>
      </p:sp>
      <p:pic>
        <p:nvPicPr>
          <p:cNvPr id="5" name="Picture 4" descr="ex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00" y="4350000"/>
            <a:ext cx="1800000" cy="19002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centre of mass of the uniform solid hemisphere with radius 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65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By symmetry, the centre of mass lies on the x-axis</a:t>
            </a:r>
          </a:p>
        </p:txBody>
      </p:sp>
      <p:pic>
        <p:nvPicPr>
          <p:cNvPr id="8" name="Picture 7" descr="37cdb73e2d8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893840"/>
            <a:ext cx="2453640" cy="1008888"/>
          </a:xfrm>
          <a:prstGeom prst="rect">
            <a:avLst/>
          </a:prstGeom>
        </p:spPr>
      </p:pic>
      <p:pic>
        <p:nvPicPr>
          <p:cNvPr id="9" name="Picture 8" descr="2a1cd7c4dd9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2942728"/>
            <a:ext cx="2020824" cy="871728"/>
          </a:xfrm>
          <a:prstGeom prst="rect">
            <a:avLst/>
          </a:prstGeom>
        </p:spPr>
      </p:pic>
      <p:pic>
        <p:nvPicPr>
          <p:cNvPr id="10" name="Picture 9" descr="f0208affc6e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3854456"/>
            <a:ext cx="460247" cy="3779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4272408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On the axis, ⅜R from the plane 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Uniform Body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Volume of revolution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Write out the formula before substituting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Square y first: y² = (x² + 1)²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Show the integrated function with its limits, then substitute: do not use the numerical integration function on your calculator</a:t>
            </a:r>
          </a:p>
        </p:txBody>
      </p:sp>
      <p:pic>
        <p:nvPicPr>
          <p:cNvPr id="5" name="Picture 4" descr="ex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000" y="4450000"/>
            <a:ext cx="1200000" cy="17361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centre of mass of the uniform solid of revolution formed by rotating the finite region enclosed by the curve y = x² + 1, the x-axis and the lines x = 0 and x = 3 through 360° about the x-axis.</a:t>
            </a:r>
          </a:p>
        </p:txBody>
      </p:sp>
      <p:pic>
        <p:nvPicPr>
          <p:cNvPr id="7" name="Picture 6" descr="fe58cd348c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000000"/>
            <a:ext cx="2496312" cy="234696"/>
          </a:xfrm>
          <a:prstGeom prst="rect">
            <a:avLst/>
          </a:prstGeom>
        </p:spPr>
      </p:pic>
      <p:pic>
        <p:nvPicPr>
          <p:cNvPr id="8" name="Picture 7" descr="cc81b2db856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274696"/>
            <a:ext cx="3557016" cy="1002792"/>
          </a:xfrm>
          <a:prstGeom prst="rect">
            <a:avLst/>
          </a:prstGeom>
        </p:spPr>
      </p:pic>
      <p:pic>
        <p:nvPicPr>
          <p:cNvPr id="9" name="Picture 8" descr="782e30c0207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3317488"/>
            <a:ext cx="2752344" cy="7894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414692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Centre of mass is at (555/232, 0), i.e. (2.39, 0) to 3 s.f.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Uniform Body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Hemispherical shell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shell is a hollow hemisphere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Remove a solid hemisphere of radius X from a solid hemisphere of radius 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Take moments, then let X → 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result is in the formula booklet</a:t>
            </a:r>
          </a:p>
        </p:txBody>
      </p:sp>
      <p:pic>
        <p:nvPicPr>
          <p:cNvPr id="5" name="Picture 4" descr="ex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000" y="4350000"/>
            <a:ext cx="1300000" cy="19817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centre of mass of the uniform hemispherical shell with radius R.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00000" y="1500000"/>
            <a:ext cx="19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Shape</a:t>
            </a:r>
          </a:p>
        </p:txBody>
      </p:sp>
      <p:sp>
        <p:nvSpPr>
          <p:cNvPr id="8" name="Rectangle 7"/>
          <p:cNvSpPr/>
          <p:nvPr/>
        </p:nvSpPr>
        <p:spPr>
          <a:xfrm>
            <a:off x="5700000" y="1500000"/>
            <a:ext cx="15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Mass</a:t>
            </a:r>
          </a:p>
        </p:txBody>
      </p:sp>
      <p:sp>
        <p:nvSpPr>
          <p:cNvPr id="9" name="Rectangle 8"/>
          <p:cNvSpPr/>
          <p:nvPr/>
        </p:nvSpPr>
        <p:spPr>
          <a:xfrm>
            <a:off x="7200000" y="1500000"/>
            <a:ext cx="13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Centre of mass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00000" y="1830000"/>
            <a:ext cx="19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Solid hemisphere, radius 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00000" y="1830000"/>
            <a:ext cx="15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2" name="Rectangle 11"/>
          <p:cNvSpPr/>
          <p:nvPr/>
        </p:nvSpPr>
        <p:spPr>
          <a:xfrm>
            <a:off x="7200000" y="1830000"/>
            <a:ext cx="13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3800000" y="2160000"/>
            <a:ext cx="19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Solid hemisphere, radius 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00000" y="2160000"/>
            <a:ext cx="15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7200000" y="2160000"/>
            <a:ext cx="13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3800000" y="2490000"/>
            <a:ext cx="19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Hollow shell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00000" y="2490000"/>
            <a:ext cx="15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7200000" y="2490000"/>
            <a:ext cx="13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00000" y="1830000"/>
            <a:ext cx="15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⅔ρπR³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0000" y="1830000"/>
            <a:ext cx="13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(⅜R, 0)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00000" y="2160000"/>
            <a:ext cx="15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⅔ρπX³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00000" y="2160000"/>
            <a:ext cx="13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(⅜X, 0)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00000" y="2490000"/>
            <a:ext cx="15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⅔ρπ(R³ − X³)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00000" y="2490000"/>
            <a:ext cx="13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(x̄, 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00000" y="295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Moments about the axis through O in the plane face:</a:t>
            </a:r>
          </a:p>
        </p:txBody>
      </p:sp>
      <p:pic>
        <p:nvPicPr>
          <p:cNvPr id="26" name="Picture 25" descr="27fe7a60e95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193840"/>
            <a:ext cx="3450336" cy="377952"/>
          </a:xfrm>
          <a:prstGeom prst="rect">
            <a:avLst/>
          </a:prstGeom>
        </p:spPr>
      </p:pic>
      <p:pic>
        <p:nvPicPr>
          <p:cNvPr id="27" name="Picture 26" descr="f37825d949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611792"/>
            <a:ext cx="3742944" cy="484632"/>
          </a:xfrm>
          <a:prstGeom prst="rect">
            <a:avLst/>
          </a:prstGeom>
        </p:spPr>
      </p:pic>
      <p:pic>
        <p:nvPicPr>
          <p:cNvPr id="28" name="Picture 27" descr="8f9bb6138e6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4136424"/>
            <a:ext cx="2828544" cy="44805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00000" y="462448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On the axis, ½R from the plane 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9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Uniform Body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Conical shell (hollow cone)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Split the curved surface into thin triangles, each with a vertex at O and base on the circumference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centre of mass of a triangle is ⅔ of the way from a vertex to the midpoint of the opposite side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30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Show that the centre of mass of the uniform hollow right circular cone with radius R and height h is at a distance ⅓h from the base along the axis of symmetry.</a:t>
            </a:r>
          </a:p>
        </p:txBody>
      </p:sp>
      <p:pic>
        <p:nvPicPr>
          <p:cNvPr id="6" name="Picture 5" descr="co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000" y="950000"/>
            <a:ext cx="1900000" cy="13270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2300000"/>
            <a:ext cx="5100000" cy="491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Each triangular strip has its centre of mass ⅔ of the distance from O to the base of the cone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791960"/>
            <a:ext cx="5100000" cy="491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the centre of mass of the hollow cone is also ⅔ of the distance from O to the base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283920"/>
            <a:ext cx="5100000" cy="2709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By symmetry, it is on the axis of symmetry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7300000" y="3283920"/>
            <a:ext cx="90000" cy="27098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10000" y="323941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All the strips together are symmetrical about the axis</a:t>
            </a:r>
          </a:p>
        </p:txBody>
      </p:sp>
      <p:pic>
        <p:nvPicPr>
          <p:cNvPr id="12" name="Picture 11" descr="b98c2718e8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554900"/>
            <a:ext cx="2493264" cy="3779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3972852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Conical shell: ⅓h from the base (⅔h from the vertex)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Uniform Body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Frustum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frustum is the part of a cone between two parallel planes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Treat it as a large cone with a small cone removed from the top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similar triangles to find the heights</a:t>
            </a:r>
          </a:p>
        </p:txBody>
      </p:sp>
      <p:pic>
        <p:nvPicPr>
          <p:cNvPr id="5" name="Picture 4" descr="ex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00" y="4100000"/>
            <a:ext cx="1400000" cy="13007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position of the centre of mass of the frustum of a right circular uniform cone, of end radii 1 cm and 4 cm, and of height 7 cm.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75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the large cone have height H and the small cone height h</a:t>
            </a:r>
          </a:p>
        </p:txBody>
      </p:sp>
      <p:pic>
        <p:nvPicPr>
          <p:cNvPr id="8" name="Picture 7" descr="8f4e5f9e67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993840"/>
            <a:ext cx="1453896" cy="381000"/>
          </a:xfrm>
          <a:prstGeom prst="rect">
            <a:avLst/>
          </a:prstGeom>
        </p:spPr>
      </p:pic>
      <p:pic>
        <p:nvPicPr>
          <p:cNvPr id="9" name="Picture 8" descr="69e83781efc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414840"/>
            <a:ext cx="3486912" cy="381000"/>
          </a:xfrm>
          <a:prstGeom prst="rect">
            <a:avLst/>
          </a:prstGeom>
        </p:spPr>
      </p:pic>
      <p:pic>
        <p:nvPicPr>
          <p:cNvPr id="10" name="Picture 9" descr="2244f5a0de2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835840"/>
            <a:ext cx="2401824" cy="377952"/>
          </a:xfrm>
          <a:prstGeom prst="rect">
            <a:avLst/>
          </a:prstGeom>
        </p:spPr>
      </p:pic>
      <p:pic>
        <p:nvPicPr>
          <p:cNvPr id="11" name="Picture 10" descr="f7cba143dae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253792"/>
            <a:ext cx="2273808" cy="377952"/>
          </a:xfrm>
          <a:prstGeom prst="rect">
            <a:avLst/>
          </a:prstGeom>
        </p:spPr>
      </p:pic>
      <p:pic>
        <p:nvPicPr>
          <p:cNvPr id="12" name="Picture 11" descr="36aa6fc7857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671744"/>
            <a:ext cx="2548128" cy="3779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00000" y="4089696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Masses are in the ratio 64 : 1 : 63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Centre of Mass of a Uniform Body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Frustum: moments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Measure distances from the base of the frustum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cone’s centre of mass is ¼ of its height above its base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ratio of masses to simplify the moments equation</a:t>
            </a:r>
          </a:p>
        </p:txBody>
      </p:sp>
      <p:pic>
        <p:nvPicPr>
          <p:cNvPr id="5" name="Picture 4" descr="ex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00" y="4100000"/>
            <a:ext cx="1400000" cy="13007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position of the centre of mass of the frustum of a right circular uniform cone, of end radii 1 cm and 4 cm, and of height 7 cm.</a:t>
            </a:r>
          </a:p>
        </p:txBody>
      </p:sp>
      <p:sp>
        <p:nvSpPr>
          <p:cNvPr id="7" name="Rectangle 6"/>
          <p:cNvSpPr/>
          <p:nvPr/>
        </p:nvSpPr>
        <p:spPr>
          <a:xfrm>
            <a:off x="3800000" y="1750000"/>
            <a:ext cx="13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Shape</a:t>
            </a:r>
          </a:p>
        </p:txBody>
      </p:sp>
      <p:sp>
        <p:nvSpPr>
          <p:cNvPr id="8" name="Rectangle 7"/>
          <p:cNvSpPr/>
          <p:nvPr/>
        </p:nvSpPr>
        <p:spPr>
          <a:xfrm>
            <a:off x="5100000" y="1750000"/>
            <a:ext cx="11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Mass ratio</a:t>
            </a:r>
          </a:p>
        </p:txBody>
      </p:sp>
      <p:sp>
        <p:nvSpPr>
          <p:cNvPr id="9" name="Rectangle 8"/>
          <p:cNvSpPr/>
          <p:nvPr/>
        </p:nvSpPr>
        <p:spPr>
          <a:xfrm>
            <a:off x="6200000" y="1750000"/>
            <a:ext cx="26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Distance of centre of mass from base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00000" y="2080000"/>
            <a:ext cx="13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Large cone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00000" y="2080000"/>
            <a:ext cx="11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00000" y="2080000"/>
            <a:ext cx="26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3800000" y="2410000"/>
            <a:ext cx="13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Small cone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00000" y="2410000"/>
            <a:ext cx="11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00000" y="2410000"/>
            <a:ext cx="26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3800000" y="2740000"/>
            <a:ext cx="13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Frustum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00000" y="2740000"/>
            <a:ext cx="11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00000" y="2740000"/>
            <a:ext cx="2600000" cy="33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x̄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00000" y="2080000"/>
            <a:ext cx="26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¼H = 7/3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00000" y="2410000"/>
            <a:ext cx="260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7 + ¼h = 91/12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325000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Taking moments about the base of the frustum:</a:t>
            </a:r>
          </a:p>
        </p:txBody>
      </p:sp>
      <p:pic>
        <p:nvPicPr>
          <p:cNvPr id="22" name="Picture 21" descr="74fab348361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493840"/>
            <a:ext cx="1612392" cy="381000"/>
          </a:xfrm>
          <a:prstGeom prst="rect">
            <a:avLst/>
          </a:prstGeom>
        </p:spPr>
      </p:pic>
      <p:pic>
        <p:nvPicPr>
          <p:cNvPr id="23" name="Picture 22" descr="1d353aac377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914840"/>
            <a:ext cx="3136392" cy="381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800000" y="4335840"/>
            <a:ext cx="5100000" cy="243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Centre of mass is 9/4 cm (2.25 cm) above the base, on the axis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