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Centres of Mass of Plane Figures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Mechanics 2 Chapter 2</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2H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Non-uniform Composite Laminas and Frameworks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2H</a:t>
            </a:r>
          </a:p>
        </p:txBody>
      </p:sp>
      <p:sp>
        <p:nvSpPr>
          <p:cNvPr id="4" name="TextBox 3"/>
          <p:cNvSpPr txBox="1"/>
          <p:nvPr/>
        </p:nvSpPr>
        <p:spPr>
          <a:xfrm>
            <a:off x="300000" y="1050000"/>
            <a:ext cx="3300000" cy="3000000"/>
          </a:xfrm>
          <a:prstGeom prst="rect">
            <a:avLst/>
          </a:prstGeom>
          <a:noFill/>
        </p:spPr>
        <p:txBody>
          <a:bodyPr wrap="square" anchor="t" lIns="45720" rIns="45720">
            <a:spAutoFit/>
          </a:bodyPr>
          <a:lstStyle/>
          <a:p>
            <a:pPr algn="ctr"/>
            <a:r>
              <a:rPr sz="1200" b="1" i="0">
                <a:solidFill>
                  <a:srgbClr val="000000"/>
                </a:solidFill>
                <a:latin typeface="Calibri"/>
              </a:rPr>
              <a:t>You can use the same methods for non-uniform laminas and frameworks</a:t>
            </a:r>
          </a:p>
          <a:p>
            <a:pPr algn="ctr"/>
            <a:r>
              <a:rPr sz="1200" b="0" i="0">
                <a:solidFill>
                  <a:srgbClr val="000000"/>
                </a:solidFill>
                <a:latin typeface="Calibri"/>
              </a:rPr>
              <a:t/>
            </a:r>
          </a:p>
          <a:p>
            <a:pPr algn="ctr"/>
            <a:r>
              <a:rPr sz="1200" b="0" i="0">
                <a:solidFill>
                  <a:srgbClr val="000000"/>
                </a:solidFill>
                <a:latin typeface="Calibri"/>
              </a:rPr>
              <a:t>Model folded card as a composite lamina made of uniform parts</a:t>
            </a:r>
          </a:p>
          <a:p>
            <a:pPr algn="ctr"/>
            <a:r>
              <a:rPr sz="1200" b="0" i="0">
                <a:solidFill>
                  <a:srgbClr val="000000"/>
                </a:solidFill>
                <a:latin typeface="Calibri"/>
              </a:rPr>
              <a:t/>
            </a:r>
          </a:p>
          <a:p>
            <a:pPr algn="ctr"/>
            <a:r>
              <a:rPr sz="1200" b="0" i="0">
                <a:solidFill>
                  <a:srgbClr val="000000"/>
                </a:solidFill>
                <a:latin typeface="Calibri"/>
              </a:rPr>
              <a:t>Where the card is folded over, there are two layers, so that part has twice the density (twice the mass for its area)</a:t>
            </a:r>
          </a:p>
        </p:txBody>
      </p:sp>
      <p:pic>
        <p:nvPicPr>
          <p:cNvPr id="5" name="Picture 4" descr="ex21.png"/>
          <p:cNvPicPr>
            <a:picLocks noChangeAspect="1"/>
          </p:cNvPicPr>
          <p:nvPr/>
        </p:nvPicPr>
        <p:blipFill>
          <a:blip r:embed="rId2"/>
          <a:stretch>
            <a:fillRect/>
          </a:stretch>
        </p:blipFill>
        <p:spPr>
          <a:xfrm>
            <a:off x="1200000" y="4100000"/>
            <a:ext cx="2036036" cy="2000000"/>
          </a:xfrm>
          <a:prstGeom prst="rect">
            <a:avLst/>
          </a:prstGeom>
        </p:spPr>
      </p:pic>
      <p:sp>
        <p:nvSpPr>
          <p:cNvPr id="6" name="TextBox 5"/>
          <p:cNvSpPr txBox="1"/>
          <p:nvPr/>
        </p:nvSpPr>
        <p:spPr>
          <a:xfrm>
            <a:off x="3800000" y="1000000"/>
            <a:ext cx="5100000" cy="750000"/>
          </a:xfrm>
          <a:prstGeom prst="rect">
            <a:avLst/>
          </a:prstGeom>
          <a:noFill/>
        </p:spPr>
        <p:txBody>
          <a:bodyPr wrap="square" anchor="t" lIns="45720" rIns="45720">
            <a:spAutoFit/>
          </a:bodyPr>
          <a:lstStyle/>
          <a:p>
            <a:pPr algn="l"/>
            <a:r>
              <a:rPr sz="1200" b="0" i="0">
                <a:solidFill>
                  <a:srgbClr val="000000"/>
                </a:solidFill>
                <a:latin typeface="Calibri"/>
              </a:rPr>
              <a:t>The lamina shown is made from a square piece of cardboard ABCD that has had the corner C folded to the centre of the square. Find the position of the centre of mass of the lamina.</a:t>
            </a:r>
          </a:p>
        </p:txBody>
      </p:sp>
      <p:pic>
        <p:nvPicPr>
          <p:cNvPr id="7" name="Picture 6" descr="sol21.png"/>
          <p:cNvPicPr>
            <a:picLocks noChangeAspect="1"/>
          </p:cNvPicPr>
          <p:nvPr/>
        </p:nvPicPr>
        <p:blipFill>
          <a:blip r:embed="rId3"/>
          <a:stretch>
            <a:fillRect/>
          </a:stretch>
        </p:blipFill>
        <p:spPr>
          <a:xfrm>
            <a:off x="3900000" y="1800000"/>
            <a:ext cx="1765714" cy="1800000"/>
          </a:xfrm>
          <a:prstGeom prst="rect">
            <a:avLst/>
          </a:prstGeom>
        </p:spPr>
      </p:pic>
      <p:sp>
        <p:nvSpPr>
          <p:cNvPr id="8" name="TextBox 7"/>
          <p:cNvSpPr txBox="1"/>
          <p:nvPr/>
        </p:nvSpPr>
        <p:spPr>
          <a:xfrm>
            <a:off x="5900000" y="1850000"/>
            <a:ext cx="3000000" cy="870260"/>
          </a:xfrm>
          <a:prstGeom prst="rect">
            <a:avLst/>
          </a:prstGeom>
          <a:noFill/>
        </p:spPr>
        <p:txBody>
          <a:bodyPr wrap="square" anchor="t" lIns="45720" rIns="45720">
            <a:spAutoFit/>
          </a:bodyPr>
          <a:lstStyle/>
          <a:p>
            <a:pPr algn="l"/>
            <a:r>
              <a:rPr sz="1100" b="0" i="0">
                <a:solidFill>
                  <a:srgbClr val="000000"/>
                </a:solidFill>
                <a:latin typeface="Calibri"/>
              </a:rPr>
              <a:t>A is the origin; AD and AB are the axes.</a:t>
            </a:r>
          </a:p>
          <a:p>
            <a:pPr algn="l"/>
            <a:r>
              <a:rPr sz="1100" b="0" i="0">
                <a:solidFill>
                  <a:srgbClr val="000000"/>
                </a:solidFill>
                <a:latin typeface="Calibri"/>
              </a:rPr>
              <a:t>Rectangle ABEF: area 8, G (1, 2)</a:t>
            </a:r>
          </a:p>
          <a:p>
            <a:pPr algn="l"/>
            <a:r>
              <a:rPr sz="1100" b="0" i="0">
                <a:solidFill>
                  <a:srgbClr val="000000"/>
                </a:solidFill>
                <a:latin typeface="Calibri"/>
              </a:rPr>
              <a:t>Square CGDF: area 4, G (3, 1)</a:t>
            </a:r>
          </a:p>
          <a:p>
            <a:pPr algn="l"/>
            <a:r>
              <a:rPr sz="1100" b="0" i="0">
                <a:solidFill>
                  <a:srgbClr val="000000"/>
                </a:solidFill>
                <a:latin typeface="Calibri"/>
              </a:rPr>
              <a:t>Triangle CEG: area 2, double layer</a:t>
            </a:r>
          </a:p>
        </p:txBody>
      </p:sp>
      <p:pic>
        <p:nvPicPr>
          <p:cNvPr id="9" name="Picture 8" descr="40ebbf037c03.png"/>
          <p:cNvPicPr>
            <a:picLocks noChangeAspect="1"/>
          </p:cNvPicPr>
          <p:nvPr/>
        </p:nvPicPr>
        <p:blipFill>
          <a:blip r:embed="rId4"/>
          <a:stretch>
            <a:fillRect/>
          </a:stretch>
        </p:blipFill>
        <p:spPr>
          <a:xfrm>
            <a:off x="3800000" y="3750000"/>
            <a:ext cx="3688080" cy="377952"/>
          </a:xfrm>
          <a:prstGeom prst="rect">
            <a:avLst/>
          </a:prstGeom>
        </p:spPr>
      </p:pic>
      <p:pic>
        <p:nvPicPr>
          <p:cNvPr id="10" name="Picture 9" descr="6f989e4d9b2a.png"/>
          <p:cNvPicPr>
            <a:picLocks noChangeAspect="1"/>
          </p:cNvPicPr>
          <p:nvPr/>
        </p:nvPicPr>
        <p:blipFill>
          <a:blip r:embed="rId5"/>
          <a:stretch>
            <a:fillRect/>
          </a:stretch>
        </p:blipFill>
        <p:spPr>
          <a:xfrm>
            <a:off x="3800000" y="4167952"/>
            <a:ext cx="2511552" cy="786384"/>
          </a:xfrm>
          <a:prstGeom prst="rect">
            <a:avLst/>
          </a:prstGeom>
        </p:spPr>
      </p:pic>
      <p:sp>
        <p:nvSpPr>
          <p:cNvPr id="11" name="Right Brace 10"/>
          <p:cNvSpPr/>
          <p:nvPr/>
        </p:nvSpPr>
        <p:spPr>
          <a:xfrm>
            <a:off x="6800000" y="4167952"/>
            <a:ext cx="90000" cy="5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910000" y="4237952"/>
            <a:ext cx="1800000" cy="360000"/>
          </a:xfrm>
          <a:prstGeom prst="rect">
            <a:avLst/>
          </a:prstGeom>
          <a:noFill/>
        </p:spPr>
        <p:txBody>
          <a:bodyPr wrap="square" anchor="ctr" lIns="45720" rIns="45720">
            <a:spAutoFit/>
          </a:bodyPr>
          <a:lstStyle/>
          <a:p>
            <a:pPr algn="l"/>
            <a:r>
              <a:rPr sz="900" b="0" i="0">
                <a:solidFill>
                  <a:srgbClr val="FF0000"/>
                </a:solidFill>
                <a:latin typeface="Calibri"/>
              </a:rPr>
              <a:t>Use 4 for the mass of the triangle (2 layers)</a:t>
            </a:r>
          </a:p>
        </p:txBody>
      </p:sp>
      <p:pic>
        <p:nvPicPr>
          <p:cNvPr id="13" name="Picture 12" descr="e974b53302df.png"/>
          <p:cNvPicPr>
            <a:picLocks noChangeAspect="1"/>
          </p:cNvPicPr>
          <p:nvPr/>
        </p:nvPicPr>
        <p:blipFill>
          <a:blip r:embed="rId6"/>
          <a:stretch>
            <a:fillRect/>
          </a:stretch>
        </p:blipFill>
        <p:spPr>
          <a:xfrm>
            <a:off x="5000000" y="4994336"/>
            <a:ext cx="1173480" cy="783336"/>
          </a:xfrm>
          <a:prstGeom prst="rect">
            <a:avLst/>
          </a:prstGeom>
        </p:spPr>
      </p:pic>
      <p:sp>
        <p:nvSpPr>
          <p:cNvPr id="14" name="TextBox 13"/>
          <p:cNvSpPr txBox="1"/>
          <p:nvPr/>
        </p:nvSpPr>
        <p:spPr>
          <a:xfrm>
            <a:off x="3800000" y="5857672"/>
            <a:ext cx="5100000" cy="320000"/>
          </a:xfrm>
          <a:prstGeom prst="rect">
            <a:avLst/>
          </a:prstGeom>
          <a:noFill/>
        </p:spPr>
        <p:txBody>
          <a:bodyPr wrap="square" anchor="t" lIns="45720" rIns="45720">
            <a:spAutoFit/>
          </a:bodyPr>
          <a:lstStyle/>
          <a:p>
            <a:pPr algn="l"/>
            <a:r>
              <a:rPr sz="1200" b="1" i="0">
                <a:solidFill>
                  <a:srgbClr val="FF0000"/>
                </a:solidFill>
                <a:latin typeface="Calibri"/>
              </a:rPr>
              <a:t>The centre of mass is at (23/12, 23/12), i.e. 23/12 cm from AB and from 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4"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800" b="0" i="0">
                <a:solidFill>
                  <a:srgbClr val="000000"/>
                </a:solidFill>
                <a:latin typeface="Calibri"/>
              </a:rPr>
              <a:t>Non-uniform Composite Laminas and Frameworks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2H</a:t>
            </a:r>
          </a:p>
        </p:txBody>
      </p:sp>
      <p:sp>
        <p:nvSpPr>
          <p:cNvPr id="4" name="TextBox 3"/>
          <p:cNvSpPr txBox="1"/>
          <p:nvPr/>
        </p:nvSpPr>
        <p:spPr>
          <a:xfrm>
            <a:off x="300000" y="1050000"/>
            <a:ext cx="3300000" cy="2800000"/>
          </a:xfrm>
          <a:prstGeom prst="rect">
            <a:avLst/>
          </a:prstGeom>
          <a:noFill/>
        </p:spPr>
        <p:txBody>
          <a:bodyPr wrap="square" anchor="t" lIns="45720" rIns="45720">
            <a:spAutoFit/>
          </a:bodyPr>
          <a:lstStyle/>
          <a:p>
            <a:pPr algn="ctr"/>
            <a:r>
              <a:rPr sz="1200" b="1" i="0">
                <a:solidFill>
                  <a:srgbClr val="000000"/>
                </a:solidFill>
                <a:latin typeface="Calibri"/>
              </a:rPr>
              <a:t>When the rods of a framework have different masses, use the given mass of each rod, not its length</a:t>
            </a:r>
          </a:p>
          <a:p>
            <a:pPr algn="ctr"/>
            <a:r>
              <a:rPr sz="1200" b="0" i="0">
                <a:solidFill>
                  <a:srgbClr val="000000"/>
                </a:solidFill>
                <a:latin typeface="Calibri"/>
              </a:rPr>
              <a:t/>
            </a:r>
          </a:p>
          <a:p>
            <a:pPr algn="ctr"/>
            <a:r>
              <a:rPr sz="1200" b="0" i="0">
                <a:solidFill>
                  <a:srgbClr val="000000"/>
                </a:solidFill>
                <a:latin typeface="Calibri"/>
              </a:rPr>
              <a:t>Each rod still has its centre of mass at its midpoint</a:t>
            </a:r>
          </a:p>
          <a:p>
            <a:pPr algn="ctr"/>
            <a:r>
              <a:rPr sz="1200" b="0" i="0">
                <a:solidFill>
                  <a:srgbClr val="000000"/>
                </a:solidFill>
                <a:latin typeface="Calibri"/>
              </a:rPr>
              <a:t/>
            </a:r>
          </a:p>
          <a:p>
            <a:pPr algn="ctr"/>
            <a:r>
              <a:rPr sz="1200" b="0" i="0">
                <a:solidFill>
                  <a:srgbClr val="000000"/>
                </a:solidFill>
                <a:latin typeface="Calibri"/>
              </a:rPr>
              <a:t>Multiply the mass of each piece of wire by the position of its centre of mass</a:t>
            </a:r>
          </a:p>
        </p:txBody>
      </p:sp>
      <p:sp>
        <p:nvSpPr>
          <p:cNvPr id="5" name="TextBox 4"/>
          <p:cNvSpPr txBox="1"/>
          <p:nvPr/>
        </p:nvSpPr>
        <p:spPr>
          <a:xfrm>
            <a:off x="3800000" y="1000000"/>
            <a:ext cx="5100000" cy="750000"/>
          </a:xfrm>
          <a:prstGeom prst="rect">
            <a:avLst/>
          </a:prstGeom>
          <a:noFill/>
        </p:spPr>
        <p:txBody>
          <a:bodyPr wrap="square" anchor="t" lIns="45720" rIns="45720">
            <a:spAutoFit/>
          </a:bodyPr>
          <a:lstStyle/>
          <a:p>
            <a:pPr algn="l"/>
            <a:r>
              <a:rPr sz="1200" b="0" i="0">
                <a:solidFill>
                  <a:srgbClr val="000000"/>
                </a:solidFill>
                <a:latin typeface="Calibri"/>
              </a:rPr>
              <a:t>The triangular framework shown is made from three pieces of uniform wire, AB, AC and BC of mass 2M, 3M and 5M respectively. Find the coordinates of the centre of mass of the framework.</a:t>
            </a:r>
          </a:p>
        </p:txBody>
      </p:sp>
      <p:pic>
        <p:nvPicPr>
          <p:cNvPr id="6" name="Picture 5" descr="ex22.png"/>
          <p:cNvPicPr>
            <a:picLocks noChangeAspect="1"/>
          </p:cNvPicPr>
          <p:nvPr/>
        </p:nvPicPr>
        <p:blipFill>
          <a:blip r:embed="rId2"/>
          <a:stretch>
            <a:fillRect/>
          </a:stretch>
        </p:blipFill>
        <p:spPr>
          <a:xfrm>
            <a:off x="1100000" y="3900000"/>
            <a:ext cx="2244000" cy="2200000"/>
          </a:xfrm>
          <a:prstGeom prst="rect">
            <a:avLst/>
          </a:prstGeom>
        </p:spPr>
      </p:pic>
      <p:sp>
        <p:nvSpPr>
          <p:cNvPr id="7" name="TextBox 6"/>
          <p:cNvSpPr txBox="1"/>
          <p:nvPr/>
        </p:nvSpPr>
        <p:spPr>
          <a:xfrm>
            <a:off x="3800000" y="1900000"/>
            <a:ext cx="5100000" cy="300000"/>
          </a:xfrm>
          <a:prstGeom prst="rect">
            <a:avLst/>
          </a:prstGeom>
          <a:noFill/>
        </p:spPr>
        <p:txBody>
          <a:bodyPr wrap="square" anchor="t" lIns="45720" rIns="45720">
            <a:spAutoFit/>
          </a:bodyPr>
          <a:lstStyle/>
          <a:p>
            <a:pPr algn="l"/>
            <a:r>
              <a:rPr sz="1200" b="0" i="0">
                <a:solidFill>
                  <a:srgbClr val="000000"/>
                </a:solidFill>
                <a:latin typeface="Calibri"/>
              </a:rPr>
              <a:t>From the grid: A (0, 0), B (2, 4), C (4, 2)</a:t>
            </a:r>
          </a:p>
        </p:txBody>
      </p:sp>
      <p:sp>
        <p:nvSpPr>
          <p:cNvPr id="8" name="Rectangle 7"/>
          <p:cNvSpPr/>
          <p:nvPr/>
        </p:nvSpPr>
        <p:spPr>
          <a:xfrm>
            <a:off x="4100000" y="224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
            </a:r>
          </a:p>
        </p:txBody>
      </p:sp>
      <p:sp>
        <p:nvSpPr>
          <p:cNvPr id="9" name="Rectangle 8"/>
          <p:cNvSpPr/>
          <p:nvPr/>
        </p:nvSpPr>
        <p:spPr>
          <a:xfrm>
            <a:off x="5000000" y="224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AB</a:t>
            </a:r>
          </a:p>
        </p:txBody>
      </p:sp>
      <p:sp>
        <p:nvSpPr>
          <p:cNvPr id="10" name="Rectangle 9"/>
          <p:cNvSpPr/>
          <p:nvPr/>
        </p:nvSpPr>
        <p:spPr>
          <a:xfrm>
            <a:off x="5900000" y="224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AC</a:t>
            </a:r>
          </a:p>
        </p:txBody>
      </p:sp>
      <p:sp>
        <p:nvSpPr>
          <p:cNvPr id="11" name="Rectangle 10"/>
          <p:cNvSpPr/>
          <p:nvPr/>
        </p:nvSpPr>
        <p:spPr>
          <a:xfrm>
            <a:off x="6800000" y="224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BC</a:t>
            </a:r>
          </a:p>
        </p:txBody>
      </p:sp>
      <p:sp>
        <p:nvSpPr>
          <p:cNvPr id="12" name="Rectangle 11"/>
          <p:cNvSpPr/>
          <p:nvPr/>
        </p:nvSpPr>
        <p:spPr>
          <a:xfrm>
            <a:off x="7700000" y="2240000"/>
            <a:ext cx="11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Framework</a:t>
            </a:r>
          </a:p>
        </p:txBody>
      </p:sp>
      <p:sp>
        <p:nvSpPr>
          <p:cNvPr id="13" name="Rectangle 12"/>
          <p:cNvSpPr/>
          <p:nvPr/>
        </p:nvSpPr>
        <p:spPr>
          <a:xfrm>
            <a:off x="4100000" y="251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Mass</a:t>
            </a:r>
          </a:p>
        </p:txBody>
      </p:sp>
      <p:sp>
        <p:nvSpPr>
          <p:cNvPr id="14" name="Rectangle 13"/>
          <p:cNvSpPr/>
          <p:nvPr/>
        </p:nvSpPr>
        <p:spPr>
          <a:xfrm>
            <a:off x="5000000" y="251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5" name="Rectangle 14"/>
          <p:cNvSpPr/>
          <p:nvPr/>
        </p:nvSpPr>
        <p:spPr>
          <a:xfrm>
            <a:off x="5900000" y="251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6" name="Rectangle 15"/>
          <p:cNvSpPr/>
          <p:nvPr/>
        </p:nvSpPr>
        <p:spPr>
          <a:xfrm>
            <a:off x="6800000" y="251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7" name="Rectangle 16"/>
          <p:cNvSpPr/>
          <p:nvPr/>
        </p:nvSpPr>
        <p:spPr>
          <a:xfrm>
            <a:off x="7700000" y="2510000"/>
            <a:ext cx="11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8" name="Rectangle 17"/>
          <p:cNvSpPr/>
          <p:nvPr/>
        </p:nvSpPr>
        <p:spPr>
          <a:xfrm>
            <a:off x="4100000" y="278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x</a:t>
            </a:r>
          </a:p>
        </p:txBody>
      </p:sp>
      <p:sp>
        <p:nvSpPr>
          <p:cNvPr id="19" name="Rectangle 18"/>
          <p:cNvSpPr/>
          <p:nvPr/>
        </p:nvSpPr>
        <p:spPr>
          <a:xfrm>
            <a:off x="5000000" y="278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0" name="Rectangle 19"/>
          <p:cNvSpPr/>
          <p:nvPr/>
        </p:nvSpPr>
        <p:spPr>
          <a:xfrm>
            <a:off x="5900000" y="278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1" name="Rectangle 20"/>
          <p:cNvSpPr/>
          <p:nvPr/>
        </p:nvSpPr>
        <p:spPr>
          <a:xfrm>
            <a:off x="6800000" y="278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2" name="Rectangle 21"/>
          <p:cNvSpPr/>
          <p:nvPr/>
        </p:nvSpPr>
        <p:spPr>
          <a:xfrm>
            <a:off x="7700000" y="2780000"/>
            <a:ext cx="11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3" name="Rectangle 22"/>
          <p:cNvSpPr/>
          <p:nvPr/>
        </p:nvSpPr>
        <p:spPr>
          <a:xfrm>
            <a:off x="4100000" y="305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y</a:t>
            </a:r>
          </a:p>
        </p:txBody>
      </p:sp>
      <p:sp>
        <p:nvSpPr>
          <p:cNvPr id="24" name="Rectangle 23"/>
          <p:cNvSpPr/>
          <p:nvPr/>
        </p:nvSpPr>
        <p:spPr>
          <a:xfrm>
            <a:off x="5000000" y="305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5" name="Rectangle 24"/>
          <p:cNvSpPr/>
          <p:nvPr/>
        </p:nvSpPr>
        <p:spPr>
          <a:xfrm>
            <a:off x="5900000" y="305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6" name="Rectangle 25"/>
          <p:cNvSpPr/>
          <p:nvPr/>
        </p:nvSpPr>
        <p:spPr>
          <a:xfrm>
            <a:off x="6800000" y="3050000"/>
            <a:ext cx="9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7" name="Rectangle 26"/>
          <p:cNvSpPr/>
          <p:nvPr/>
        </p:nvSpPr>
        <p:spPr>
          <a:xfrm>
            <a:off x="7700000" y="3050000"/>
            <a:ext cx="11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28" name="TextBox 27"/>
          <p:cNvSpPr txBox="1"/>
          <p:nvPr/>
        </p:nvSpPr>
        <p:spPr>
          <a:xfrm>
            <a:off x="5000000" y="2510000"/>
            <a:ext cx="900000" cy="270000"/>
          </a:xfrm>
          <a:prstGeom prst="rect">
            <a:avLst/>
          </a:prstGeom>
          <a:noFill/>
        </p:spPr>
        <p:txBody>
          <a:bodyPr wrap="square" anchor="ctr" lIns="45720" rIns="45720">
            <a:spAutoFit/>
          </a:bodyPr>
          <a:lstStyle/>
          <a:p>
            <a:pPr algn="ctr"/>
            <a:r>
              <a:rPr sz="1100" b="1" i="0">
                <a:solidFill>
                  <a:srgbClr val="FF0000"/>
                </a:solidFill>
                <a:latin typeface="Calibri"/>
              </a:rPr>
              <a:t>2M</a:t>
            </a:r>
          </a:p>
        </p:txBody>
      </p:sp>
      <p:sp>
        <p:nvSpPr>
          <p:cNvPr id="29" name="TextBox 28"/>
          <p:cNvSpPr txBox="1"/>
          <p:nvPr/>
        </p:nvSpPr>
        <p:spPr>
          <a:xfrm>
            <a:off x="5000000" y="2780000"/>
            <a:ext cx="900000" cy="270000"/>
          </a:xfrm>
          <a:prstGeom prst="rect">
            <a:avLst/>
          </a:prstGeom>
          <a:noFill/>
        </p:spPr>
        <p:txBody>
          <a:bodyPr wrap="square" anchor="ctr" lIns="45720" rIns="45720">
            <a:spAutoFit/>
          </a:bodyPr>
          <a:lstStyle/>
          <a:p>
            <a:pPr algn="ctr"/>
            <a:r>
              <a:rPr sz="1100" b="1" i="0">
                <a:solidFill>
                  <a:srgbClr val="FF0000"/>
                </a:solidFill>
                <a:latin typeface="Calibri"/>
              </a:rPr>
              <a:t>1</a:t>
            </a:r>
          </a:p>
        </p:txBody>
      </p:sp>
      <p:sp>
        <p:nvSpPr>
          <p:cNvPr id="30" name="TextBox 29"/>
          <p:cNvSpPr txBox="1"/>
          <p:nvPr/>
        </p:nvSpPr>
        <p:spPr>
          <a:xfrm>
            <a:off x="5000000" y="3050000"/>
            <a:ext cx="900000" cy="270000"/>
          </a:xfrm>
          <a:prstGeom prst="rect">
            <a:avLst/>
          </a:prstGeom>
          <a:noFill/>
        </p:spPr>
        <p:txBody>
          <a:bodyPr wrap="square" anchor="ctr" lIns="45720" rIns="45720">
            <a:spAutoFit/>
          </a:bodyPr>
          <a:lstStyle/>
          <a:p>
            <a:pPr algn="ctr"/>
            <a:r>
              <a:rPr sz="1100" b="1" i="0">
                <a:solidFill>
                  <a:srgbClr val="FF0000"/>
                </a:solidFill>
                <a:latin typeface="Calibri"/>
              </a:rPr>
              <a:t>2</a:t>
            </a:r>
          </a:p>
        </p:txBody>
      </p:sp>
      <p:sp>
        <p:nvSpPr>
          <p:cNvPr id="31" name="TextBox 30"/>
          <p:cNvSpPr txBox="1"/>
          <p:nvPr/>
        </p:nvSpPr>
        <p:spPr>
          <a:xfrm>
            <a:off x="5900000" y="2510000"/>
            <a:ext cx="900000" cy="270000"/>
          </a:xfrm>
          <a:prstGeom prst="rect">
            <a:avLst/>
          </a:prstGeom>
          <a:noFill/>
        </p:spPr>
        <p:txBody>
          <a:bodyPr wrap="square" anchor="ctr" lIns="45720" rIns="45720">
            <a:spAutoFit/>
          </a:bodyPr>
          <a:lstStyle/>
          <a:p>
            <a:pPr algn="ctr"/>
            <a:r>
              <a:rPr sz="1100" b="1" i="0">
                <a:solidFill>
                  <a:srgbClr val="FF0000"/>
                </a:solidFill>
                <a:latin typeface="Calibri"/>
              </a:rPr>
              <a:t>3M</a:t>
            </a:r>
          </a:p>
        </p:txBody>
      </p:sp>
      <p:sp>
        <p:nvSpPr>
          <p:cNvPr id="32" name="TextBox 31"/>
          <p:cNvSpPr txBox="1"/>
          <p:nvPr/>
        </p:nvSpPr>
        <p:spPr>
          <a:xfrm>
            <a:off x="5900000" y="2780000"/>
            <a:ext cx="900000" cy="270000"/>
          </a:xfrm>
          <a:prstGeom prst="rect">
            <a:avLst/>
          </a:prstGeom>
          <a:noFill/>
        </p:spPr>
        <p:txBody>
          <a:bodyPr wrap="square" anchor="ctr" lIns="45720" rIns="45720">
            <a:spAutoFit/>
          </a:bodyPr>
          <a:lstStyle/>
          <a:p>
            <a:pPr algn="ctr"/>
            <a:r>
              <a:rPr sz="1100" b="1" i="0">
                <a:solidFill>
                  <a:srgbClr val="FF0000"/>
                </a:solidFill>
                <a:latin typeface="Calibri"/>
              </a:rPr>
              <a:t>2</a:t>
            </a:r>
          </a:p>
        </p:txBody>
      </p:sp>
      <p:sp>
        <p:nvSpPr>
          <p:cNvPr id="33" name="TextBox 32"/>
          <p:cNvSpPr txBox="1"/>
          <p:nvPr/>
        </p:nvSpPr>
        <p:spPr>
          <a:xfrm>
            <a:off x="5900000" y="3050000"/>
            <a:ext cx="900000" cy="270000"/>
          </a:xfrm>
          <a:prstGeom prst="rect">
            <a:avLst/>
          </a:prstGeom>
          <a:noFill/>
        </p:spPr>
        <p:txBody>
          <a:bodyPr wrap="square" anchor="ctr" lIns="45720" rIns="45720">
            <a:spAutoFit/>
          </a:bodyPr>
          <a:lstStyle/>
          <a:p>
            <a:pPr algn="ctr"/>
            <a:r>
              <a:rPr sz="1100" b="1" i="0">
                <a:solidFill>
                  <a:srgbClr val="FF0000"/>
                </a:solidFill>
                <a:latin typeface="Calibri"/>
              </a:rPr>
              <a:t>1</a:t>
            </a:r>
          </a:p>
        </p:txBody>
      </p:sp>
      <p:sp>
        <p:nvSpPr>
          <p:cNvPr id="34" name="TextBox 33"/>
          <p:cNvSpPr txBox="1"/>
          <p:nvPr/>
        </p:nvSpPr>
        <p:spPr>
          <a:xfrm>
            <a:off x="6800000" y="2510000"/>
            <a:ext cx="900000" cy="270000"/>
          </a:xfrm>
          <a:prstGeom prst="rect">
            <a:avLst/>
          </a:prstGeom>
          <a:noFill/>
        </p:spPr>
        <p:txBody>
          <a:bodyPr wrap="square" anchor="ctr" lIns="45720" rIns="45720">
            <a:spAutoFit/>
          </a:bodyPr>
          <a:lstStyle/>
          <a:p>
            <a:pPr algn="ctr"/>
            <a:r>
              <a:rPr sz="1100" b="1" i="0">
                <a:solidFill>
                  <a:srgbClr val="FF0000"/>
                </a:solidFill>
                <a:latin typeface="Calibri"/>
              </a:rPr>
              <a:t>5M</a:t>
            </a:r>
          </a:p>
        </p:txBody>
      </p:sp>
      <p:sp>
        <p:nvSpPr>
          <p:cNvPr id="35" name="TextBox 34"/>
          <p:cNvSpPr txBox="1"/>
          <p:nvPr/>
        </p:nvSpPr>
        <p:spPr>
          <a:xfrm>
            <a:off x="6800000" y="2780000"/>
            <a:ext cx="900000" cy="270000"/>
          </a:xfrm>
          <a:prstGeom prst="rect">
            <a:avLst/>
          </a:prstGeom>
          <a:noFill/>
        </p:spPr>
        <p:txBody>
          <a:bodyPr wrap="square" anchor="ctr" lIns="45720" rIns="45720">
            <a:spAutoFit/>
          </a:bodyPr>
          <a:lstStyle/>
          <a:p>
            <a:pPr algn="ctr"/>
            <a:r>
              <a:rPr sz="1100" b="1" i="0">
                <a:solidFill>
                  <a:srgbClr val="FF0000"/>
                </a:solidFill>
                <a:latin typeface="Calibri"/>
              </a:rPr>
              <a:t>3</a:t>
            </a:r>
          </a:p>
        </p:txBody>
      </p:sp>
      <p:sp>
        <p:nvSpPr>
          <p:cNvPr id="36" name="TextBox 35"/>
          <p:cNvSpPr txBox="1"/>
          <p:nvPr/>
        </p:nvSpPr>
        <p:spPr>
          <a:xfrm>
            <a:off x="6800000" y="3050000"/>
            <a:ext cx="900000" cy="270000"/>
          </a:xfrm>
          <a:prstGeom prst="rect">
            <a:avLst/>
          </a:prstGeom>
          <a:noFill/>
        </p:spPr>
        <p:txBody>
          <a:bodyPr wrap="square" anchor="ctr" lIns="45720" rIns="45720">
            <a:spAutoFit/>
          </a:bodyPr>
          <a:lstStyle/>
          <a:p>
            <a:pPr algn="ctr"/>
            <a:r>
              <a:rPr sz="1100" b="1" i="0">
                <a:solidFill>
                  <a:srgbClr val="FF0000"/>
                </a:solidFill>
                <a:latin typeface="Calibri"/>
              </a:rPr>
              <a:t>3</a:t>
            </a:r>
          </a:p>
        </p:txBody>
      </p:sp>
      <p:sp>
        <p:nvSpPr>
          <p:cNvPr id="37" name="TextBox 36"/>
          <p:cNvSpPr txBox="1"/>
          <p:nvPr/>
        </p:nvSpPr>
        <p:spPr>
          <a:xfrm>
            <a:off x="7700000" y="2510000"/>
            <a:ext cx="1100000" cy="270000"/>
          </a:xfrm>
          <a:prstGeom prst="rect">
            <a:avLst/>
          </a:prstGeom>
          <a:noFill/>
        </p:spPr>
        <p:txBody>
          <a:bodyPr wrap="square" anchor="ctr" lIns="45720" rIns="45720">
            <a:spAutoFit/>
          </a:bodyPr>
          <a:lstStyle/>
          <a:p>
            <a:pPr algn="ctr"/>
            <a:r>
              <a:rPr sz="1100" b="1" i="0">
                <a:solidFill>
                  <a:srgbClr val="FF0000"/>
                </a:solidFill>
                <a:latin typeface="Calibri"/>
              </a:rPr>
              <a:t>10M</a:t>
            </a:r>
          </a:p>
        </p:txBody>
      </p:sp>
      <p:sp>
        <p:nvSpPr>
          <p:cNvPr id="38" name="TextBox 37"/>
          <p:cNvSpPr txBox="1"/>
          <p:nvPr/>
        </p:nvSpPr>
        <p:spPr>
          <a:xfrm>
            <a:off x="7700000" y="2780000"/>
            <a:ext cx="1100000" cy="270000"/>
          </a:xfrm>
          <a:prstGeom prst="rect">
            <a:avLst/>
          </a:prstGeom>
          <a:noFill/>
        </p:spPr>
        <p:txBody>
          <a:bodyPr wrap="square" anchor="ctr" lIns="45720" rIns="45720">
            <a:spAutoFit/>
          </a:bodyPr>
          <a:lstStyle/>
          <a:p>
            <a:pPr algn="ctr"/>
            <a:r>
              <a:rPr sz="1100" b="1" i="0">
                <a:solidFill>
                  <a:srgbClr val="FF0000"/>
                </a:solidFill>
                <a:latin typeface="Calibri"/>
              </a:rPr>
              <a:t>x̄</a:t>
            </a:r>
          </a:p>
        </p:txBody>
      </p:sp>
      <p:sp>
        <p:nvSpPr>
          <p:cNvPr id="39" name="TextBox 38"/>
          <p:cNvSpPr txBox="1"/>
          <p:nvPr/>
        </p:nvSpPr>
        <p:spPr>
          <a:xfrm>
            <a:off x="7700000" y="3050000"/>
            <a:ext cx="1100000" cy="270000"/>
          </a:xfrm>
          <a:prstGeom prst="rect">
            <a:avLst/>
          </a:prstGeom>
          <a:noFill/>
        </p:spPr>
        <p:txBody>
          <a:bodyPr wrap="square" anchor="ctr" lIns="45720" rIns="45720">
            <a:spAutoFit/>
          </a:bodyPr>
          <a:lstStyle/>
          <a:p>
            <a:pPr algn="ctr"/>
            <a:r>
              <a:rPr sz="1100" b="1" i="0">
                <a:solidFill>
                  <a:srgbClr val="FF0000"/>
                </a:solidFill>
                <a:latin typeface="Calibri"/>
              </a:rPr>
              <a:t>ȳ</a:t>
            </a:r>
          </a:p>
        </p:txBody>
      </p:sp>
      <p:pic>
        <p:nvPicPr>
          <p:cNvPr id="40" name="Picture 39" descr="d4cbc65a1d37.png"/>
          <p:cNvPicPr>
            <a:picLocks noChangeAspect="1"/>
          </p:cNvPicPr>
          <p:nvPr/>
        </p:nvPicPr>
        <p:blipFill>
          <a:blip r:embed="rId3"/>
          <a:stretch>
            <a:fillRect/>
          </a:stretch>
        </p:blipFill>
        <p:spPr>
          <a:xfrm>
            <a:off x="3800000" y="3470000"/>
            <a:ext cx="2944368" cy="411480"/>
          </a:xfrm>
          <a:prstGeom prst="rect">
            <a:avLst/>
          </a:prstGeom>
        </p:spPr>
      </p:pic>
      <p:sp>
        <p:nvSpPr>
          <p:cNvPr id="41" name="Right Brace 40"/>
          <p:cNvSpPr/>
          <p:nvPr/>
        </p:nvSpPr>
        <p:spPr>
          <a:xfrm>
            <a:off x="7100000" y="3470000"/>
            <a:ext cx="90000" cy="42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7210000" y="3500000"/>
            <a:ext cx="1400000" cy="360000"/>
          </a:xfrm>
          <a:prstGeom prst="rect">
            <a:avLst/>
          </a:prstGeom>
          <a:noFill/>
        </p:spPr>
        <p:txBody>
          <a:bodyPr wrap="square" anchor="ctr" lIns="45720" rIns="45720">
            <a:spAutoFit/>
          </a:bodyPr>
          <a:lstStyle/>
          <a:p>
            <a:pPr algn="l"/>
            <a:r>
              <a:rPr sz="900" b="0" i="0">
                <a:solidFill>
                  <a:srgbClr val="FF0000"/>
                </a:solidFill>
                <a:latin typeface="Calibri"/>
              </a:rPr>
              <a:t>Midpoints of the rods</a:t>
            </a:r>
          </a:p>
        </p:txBody>
      </p:sp>
      <p:pic>
        <p:nvPicPr>
          <p:cNvPr id="43" name="Picture 42" descr="8454f4e54e1a.png"/>
          <p:cNvPicPr>
            <a:picLocks noChangeAspect="1"/>
          </p:cNvPicPr>
          <p:nvPr/>
        </p:nvPicPr>
        <p:blipFill>
          <a:blip r:embed="rId4"/>
          <a:stretch>
            <a:fillRect/>
          </a:stretch>
        </p:blipFill>
        <p:spPr>
          <a:xfrm>
            <a:off x="4300000" y="3921480"/>
            <a:ext cx="2667000" cy="411480"/>
          </a:xfrm>
          <a:prstGeom prst="rect">
            <a:avLst/>
          </a:prstGeom>
        </p:spPr>
      </p:pic>
      <p:sp>
        <p:nvSpPr>
          <p:cNvPr id="44" name="TextBox 43"/>
          <p:cNvSpPr txBox="1"/>
          <p:nvPr/>
        </p:nvSpPr>
        <p:spPr>
          <a:xfrm>
            <a:off x="3800000" y="4432960"/>
            <a:ext cx="5100000" cy="320000"/>
          </a:xfrm>
          <a:prstGeom prst="rect">
            <a:avLst/>
          </a:prstGeom>
          <a:noFill/>
        </p:spPr>
        <p:txBody>
          <a:bodyPr wrap="square" anchor="t" lIns="45720" rIns="45720">
            <a:spAutoFit/>
          </a:bodyPr>
          <a:lstStyle/>
          <a:p>
            <a:pPr algn="l"/>
            <a:r>
              <a:rPr sz="1200" b="1" i="0">
                <a:solidFill>
                  <a:srgbClr val="FF0000"/>
                </a:solidFill>
                <a:latin typeface="Calibri"/>
              </a:rPr>
              <a:t>The centre of mass is at (2.3, 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1" grpId="0" animBg="1"/>
      <p:bldP spid="42" grpId="0" animBg="1"/>
      <p:bldP spid="4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