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framework consists of a number of rods, or pieces of wire, joined together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centre of mass of a uniform straight rod is at its midpoint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wire is uniform, the mass of each piece is proportional to its length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Replace each piece by a particle at its midpoint, then use Σmᵢrᵢ = r̄Σmᵢ</a:t>
            </a:r>
          </a:p>
        </p:txBody>
      </p:sp>
      <p:pic>
        <p:nvPicPr>
          <p:cNvPr id="5" name="Picture 4" descr="ex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00" y="4300000"/>
            <a:ext cx="1484959" cy="195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framework consists of a uniform length of wire which has been bent into the shape of a letter L, as shown. Find the distance of the centre of mass of the framework from AB and AF.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Take A as the origin, with axes along AB and AF.</a:t>
            </a:r>
          </a:p>
        </p:txBody>
      </p:sp>
      <p:sp>
        <p:nvSpPr>
          <p:cNvPr id="8" name="Rectangle 7"/>
          <p:cNvSpPr/>
          <p:nvPr/>
        </p:nvSpPr>
        <p:spPr>
          <a:xfrm>
            <a:off x="3900000" y="208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4600000" y="208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20000" y="208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40000" y="208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60000" y="208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80000" y="208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EF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00000" y="208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20000" y="208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Frame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00000" y="235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Length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00000" y="2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120000" y="2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640000" y="2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160000" y="2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680000" y="2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200000" y="235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7720000" y="235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3900000" y="262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00000" y="2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120000" y="2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640000" y="2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160000" y="2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6680000" y="2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7200000" y="262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7720000" y="262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3900000" y="2890000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600000" y="2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5120000" y="2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5640000" y="2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6160000" y="2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6680000" y="2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7200000" y="2890000"/>
            <a:ext cx="5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7720000" y="289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00000" y="235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00000" y="262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00000" y="289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20000" y="235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20000" y="262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120000" y="289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40000" y="235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40000" y="262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40000" y="289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160000" y="235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60000" y="262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60000" y="289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3.5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80000" y="235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80000" y="262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80000" y="289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00000" y="235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00000" y="262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00000" y="2890000"/>
            <a:ext cx="5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20000" y="2350000"/>
            <a:ext cx="6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20000" y="2620000"/>
            <a:ext cx="6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720000" y="2890000"/>
            <a:ext cx="6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61" name="Picture 60" descr="0f5b279e7db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280000"/>
            <a:ext cx="3995928" cy="384048"/>
          </a:xfrm>
          <a:prstGeom prst="rect">
            <a:avLst/>
          </a:prstGeom>
        </p:spPr>
      </p:pic>
      <p:sp>
        <p:nvSpPr>
          <p:cNvPr id="62" name="Right Brace 61"/>
          <p:cNvSpPr/>
          <p:nvPr/>
        </p:nvSpPr>
        <p:spPr>
          <a:xfrm>
            <a:off x="8200000" y="3730000"/>
            <a:ext cx="90000" cy="4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310000" y="3765000"/>
            <a:ext cx="6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Length × midpoint</a:t>
            </a:r>
          </a:p>
        </p:txBody>
      </p:sp>
      <p:pic>
        <p:nvPicPr>
          <p:cNvPr id="64" name="Picture 63" descr="3eef7ad5fa1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704048"/>
            <a:ext cx="3764279" cy="384048"/>
          </a:xfrm>
          <a:prstGeom prst="rect">
            <a:avLst/>
          </a:prstGeom>
        </p:spPr>
      </p:pic>
      <p:pic>
        <p:nvPicPr>
          <p:cNvPr id="65" name="Picture 64" descr="33ee277dcaa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000" y="4128096"/>
            <a:ext cx="2468880" cy="384048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3800000" y="4592144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Distance from AF = x̄ = 1.5 units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800000" y="4882144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Distance from AB = ȳ = 2.5 units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2" grpId="0" animBg="1"/>
      <p:bldP spid="63" grpId="0" animBg="1"/>
      <p:bldP spid="66" grpId="0" animBg="1"/>
      <p:bldP spid="6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Uniform circular arc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Radius r and centre angle 2α (α in radians): the centre of mass is on the axis of symmetry, at a distance</a:t>
            </a:r>
          </a:p>
        </p:txBody>
      </p:sp>
      <p:pic>
        <p:nvPicPr>
          <p:cNvPr id="5" name="Picture 4" descr="4a13013fd1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000" y="2250000"/>
            <a:ext cx="566928" cy="454152"/>
          </a:xfrm>
          <a:prstGeom prst="rect">
            <a:avLst/>
          </a:prstGeom>
        </p:spPr>
      </p:pic>
      <p:pic>
        <p:nvPicPr>
          <p:cNvPr id="6" name="Picture 5" descr="ar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00" y="2950000"/>
            <a:ext cx="2700000" cy="10911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41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from the centre (in the formula booklet; not the sector result)</a:t>
            </a:r>
          </a:p>
        </p:txBody>
      </p:sp>
      <p:pic>
        <p:nvPicPr>
          <p:cNvPr id="8" name="Picture 7" descr="ex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000" y="4600000"/>
            <a:ext cx="1432642" cy="175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position of the centre of mass of a framework constructed from a uniform piece of wire bent into the shape shown, where the wire BCD is a semicircle, centre O, of radius 3 cm and wire BAED forms three sides of a rectangle ABDE.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0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Take O as the origin, with axes along OC and OB.</a:t>
            </a:r>
          </a:p>
        </p:txBody>
      </p:sp>
      <p:pic>
        <p:nvPicPr>
          <p:cNvPr id="11" name="Picture 10" descr="bc2ca123634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280000"/>
            <a:ext cx="4130040" cy="70408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900000" y="3044088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4600000" y="3044088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Arc BCD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50000" y="304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0000" y="304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50000" y="304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00000" y="3044088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Frame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00000" y="3314088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Length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00000" y="3314088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550000" y="331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300000" y="331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050000" y="331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7800000" y="3314088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3900000" y="3584088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00000" y="3584088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550000" y="358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6300000" y="358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7050000" y="358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7800000" y="3584088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3900000" y="3854088"/>
            <a:ext cx="7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00000" y="3854088"/>
            <a:ext cx="9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5550000" y="385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6300000" y="385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7050000" y="3854088"/>
            <a:ext cx="7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7800000" y="3854088"/>
            <a:ext cx="10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00000" y="3314088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00000" y="3584088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6/π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00000" y="3854088"/>
            <a:ext cx="9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50000" y="331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50000" y="358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50000" y="385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00000" y="331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00000" y="358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00000" y="385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50000" y="331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50000" y="358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50000" y="3854088"/>
            <a:ext cx="75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−3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00000" y="3314088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10 + 3π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00000" y="3584088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x̄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00000" y="3854088"/>
            <a:ext cx="10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ȳ</a:t>
            </a:r>
          </a:p>
        </p:txBody>
      </p:sp>
      <p:pic>
        <p:nvPicPr>
          <p:cNvPr id="51" name="Picture 50" descr="fff4698c50a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244088"/>
            <a:ext cx="3974592" cy="563880"/>
          </a:xfrm>
          <a:prstGeom prst="rect">
            <a:avLst/>
          </a:prstGeom>
        </p:spPr>
      </p:pic>
      <p:pic>
        <p:nvPicPr>
          <p:cNvPr id="52" name="Picture 51" descr="381600ff2cf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847968"/>
            <a:ext cx="4120896" cy="411480"/>
          </a:xfrm>
          <a:prstGeom prst="rect">
            <a:avLst/>
          </a:prstGeom>
        </p:spPr>
      </p:pic>
      <p:pic>
        <p:nvPicPr>
          <p:cNvPr id="53" name="Picture 52" descr="88f6e5c71d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5299448"/>
            <a:ext cx="2648712" cy="387096"/>
          </a:xfrm>
          <a:prstGeom prst="rect">
            <a:avLst/>
          </a:prstGeom>
        </p:spPr>
      </p:pic>
      <p:sp>
        <p:nvSpPr>
          <p:cNvPr id="54" name="Right Brace 53"/>
          <p:cNvSpPr/>
          <p:nvPr/>
        </p:nvSpPr>
        <p:spPr>
          <a:xfrm>
            <a:off x="7700000" y="5299448"/>
            <a:ext cx="90000" cy="4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10000" y="5319448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ȳ = 0 by symmetry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00000" y="5766544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G is on the axis of symmetry, 2/(10 + 3π) cm to the right of 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4" grpId="0" animBg="1"/>
      <p:bldP spid="55" grpId="0" animBg="1"/>
      <p:bldP spid="5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