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Centres of Mass of Plane Figures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Centre of Mass of a Composite Lamina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composite lamina is made of two or more standard uniform laminas joined together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Replace each part by a particle at its own centre of mass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For a uniform lamina, the mass of each part is proportional to its area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centre of mass of a uniform lamina always lies on an axis of symmetry: use this to save working</a:t>
            </a:r>
          </a:p>
        </p:txBody>
      </p:sp>
      <p:pic>
        <p:nvPicPr>
          <p:cNvPr id="5" name="Picture 4" descr="ex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00" y="4400000"/>
            <a:ext cx="2800000" cy="13327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7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uniform lamina consists of a rectangle PQRS joined to an isosceles triangle QRT, as shown in the diagram. Find the distance of the centre of mass of the lamina from:   a)  PQ      b)  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8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Take P as the origin, with axes along PQ and PS.  Q (8, 0), R (8, 4), T (11, 2)</a:t>
            </a:r>
          </a:p>
        </p:txBody>
      </p:sp>
      <p:pic>
        <p:nvPicPr>
          <p:cNvPr id="8" name="Picture 7" descr="976e1734cf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100000"/>
            <a:ext cx="2977896" cy="377952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7400000" y="2100000"/>
            <a:ext cx="90000" cy="44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10000" y="2140000"/>
            <a:ext cx="11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Mean of the vertices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00000" y="2557952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2" name="Rectangle 11"/>
          <p:cNvSpPr/>
          <p:nvPr/>
        </p:nvSpPr>
        <p:spPr>
          <a:xfrm>
            <a:off x="5000000" y="2557952"/>
            <a:ext cx="12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Rectangle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00000" y="2557952"/>
            <a:ext cx="12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Triangle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00000" y="2557952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Lamina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00000" y="2827952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Area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00000" y="2827952"/>
            <a:ext cx="12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6200000" y="2827952"/>
            <a:ext cx="12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7400000" y="2827952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4100000" y="3097952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00000" y="3097952"/>
            <a:ext cx="12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6200000" y="3097952"/>
            <a:ext cx="12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7400000" y="3097952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4100000" y="3367952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00000" y="3367952"/>
            <a:ext cx="12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6200000" y="3367952"/>
            <a:ext cx="12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7400000" y="3367952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00000" y="2827952"/>
            <a:ext cx="12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8 × 4 = 32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00000" y="3097952"/>
            <a:ext cx="12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00000" y="3367952"/>
            <a:ext cx="12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00000" y="2827952"/>
            <a:ext cx="12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½ × 4 × 3 = 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00000" y="3097952"/>
            <a:ext cx="12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00000" y="3367952"/>
            <a:ext cx="12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00000" y="2827952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38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00000" y="3097952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x̄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00000" y="3367952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ȳ</a:t>
            </a:r>
          </a:p>
        </p:txBody>
      </p:sp>
      <p:pic>
        <p:nvPicPr>
          <p:cNvPr id="36" name="Picture 35" descr="3b9d23011e0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737952"/>
            <a:ext cx="1798320" cy="411480"/>
          </a:xfrm>
          <a:prstGeom prst="rect">
            <a:avLst/>
          </a:prstGeom>
        </p:spPr>
      </p:pic>
      <p:pic>
        <p:nvPicPr>
          <p:cNvPr id="37" name="Picture 36" descr="425b23cf6b1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4189432"/>
            <a:ext cx="3998975" cy="41148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3800000" y="4680912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a)  Distance from PQ = 2 cm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00000" y="4970912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b)  Distance from PS = 91/19 cm (4.79 cm)</a:t>
            </a:r>
          </a:p>
        </p:txBody>
      </p:sp>
      <p:sp>
        <p:nvSpPr>
          <p:cNvPr id="40" name="Right Brace 39"/>
          <p:cNvSpPr/>
          <p:nvPr/>
        </p:nvSpPr>
        <p:spPr>
          <a:xfrm>
            <a:off x="7300000" y="4680912"/>
            <a:ext cx="90000" cy="2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410000" y="4630912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Could use symmetry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Centre of Mass of a Composite Lamina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Summarise the area and centre of mass of each part in a table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Because the lamina is uniform you only need the area of each part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There is more than one way to split the shape: any sensible split gives the same answer</a:t>
            </a:r>
          </a:p>
        </p:txBody>
      </p:sp>
      <p:pic>
        <p:nvPicPr>
          <p:cNvPr id="5" name="Picture 4" descr="ex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3800000"/>
            <a:ext cx="3100000" cy="152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diagram shows a uniform lamina. Find the distance of the centre of mass of the lamina from:   a)  AF      b)  AB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7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Method 1: split along the vertical line through D. A is the origin.</a:t>
            </a:r>
          </a:p>
        </p:txBody>
      </p:sp>
      <p:sp>
        <p:nvSpPr>
          <p:cNvPr id="8" name="Rectangle 7"/>
          <p:cNvSpPr/>
          <p:nvPr/>
        </p:nvSpPr>
        <p:spPr>
          <a:xfrm>
            <a:off x="4100000" y="2000000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" name="Rectangle 8"/>
          <p:cNvSpPr/>
          <p:nvPr/>
        </p:nvSpPr>
        <p:spPr>
          <a:xfrm>
            <a:off x="5000000" y="200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Rectangle 2 × 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0000" y="200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Rectangle 6 ×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00000" y="200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Lamina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00000" y="2270000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Area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00000" y="227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6300000" y="227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7600000" y="227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4100000" y="2540000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00000" y="254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6300000" y="254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7600000" y="254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4100000" y="2810000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00000" y="281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6300000" y="281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7600000" y="281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00000" y="227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00000" y="254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00000" y="281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0000" y="227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0000" y="254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0000" y="281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00000" y="227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00000" y="254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x̄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00000" y="281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ȳ</a:t>
            </a:r>
          </a:p>
        </p:txBody>
      </p:sp>
      <p:pic>
        <p:nvPicPr>
          <p:cNvPr id="33" name="Picture 32" descr="981e7f76b23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3200000"/>
            <a:ext cx="1798320" cy="411480"/>
          </a:xfrm>
          <a:prstGeom prst="rect">
            <a:avLst/>
          </a:prstGeom>
        </p:spPr>
      </p:pic>
      <p:sp>
        <p:nvSpPr>
          <p:cNvPr id="34" name="Right Brace 33"/>
          <p:cNvSpPr/>
          <p:nvPr/>
        </p:nvSpPr>
        <p:spPr>
          <a:xfrm>
            <a:off x="6400000" y="3200000"/>
            <a:ext cx="90000" cy="4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10000" y="3230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Using Σmᵢrᵢ = r̄Σmᵢ</a:t>
            </a:r>
          </a:p>
        </p:txBody>
      </p:sp>
      <p:pic>
        <p:nvPicPr>
          <p:cNvPr id="36" name="Picture 35" descr="5e576925a0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651480"/>
            <a:ext cx="2307336" cy="411480"/>
          </a:xfrm>
          <a:prstGeom prst="rect">
            <a:avLst/>
          </a:prstGeom>
        </p:spPr>
      </p:pic>
      <p:pic>
        <p:nvPicPr>
          <p:cNvPr id="37" name="Picture 36" descr="253ce2ec97e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0000" y="4102960"/>
            <a:ext cx="1267968" cy="23469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3800000" y="4437656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a)  Distance from AF = 3.4 cm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00000" y="4727656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b)  Distance from AB = 1.4 cm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8" grpId="0" animBg="1"/>
      <p:bldP spid="3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Centre of Mass of a Composite Lamina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Method 2: split horizontally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2 × 2 square on top of an 8 × 2 rectangle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Method 3: subtract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Start with the whole 8 × 4 rectangle and remove the 6 × 2 rectangle that is missing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Note the subtraction, since you are removing, not adding</a:t>
            </a:r>
          </a:p>
        </p:txBody>
      </p:sp>
      <p:pic>
        <p:nvPicPr>
          <p:cNvPr id="5" name="Picture 4" descr="ex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4100000"/>
            <a:ext cx="3100000" cy="152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diagram shows a uniform lamina. Find the distance of the centre of mass of the lamina from:   a)  AF      b)  AB</a:t>
            </a:r>
          </a:p>
        </p:txBody>
      </p:sp>
      <p:sp>
        <p:nvSpPr>
          <p:cNvPr id="7" name="Rectangle 6"/>
          <p:cNvSpPr/>
          <p:nvPr/>
        </p:nvSpPr>
        <p:spPr>
          <a:xfrm>
            <a:off x="4100000" y="1650000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Method 2</a:t>
            </a:r>
          </a:p>
        </p:txBody>
      </p:sp>
      <p:sp>
        <p:nvSpPr>
          <p:cNvPr id="8" name="Rectangle 7"/>
          <p:cNvSpPr/>
          <p:nvPr/>
        </p:nvSpPr>
        <p:spPr>
          <a:xfrm>
            <a:off x="5000000" y="165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Square</a:t>
            </a:r>
          </a:p>
        </p:txBody>
      </p:sp>
      <p:sp>
        <p:nvSpPr>
          <p:cNvPr id="9" name="Rectangle 8"/>
          <p:cNvSpPr/>
          <p:nvPr/>
        </p:nvSpPr>
        <p:spPr>
          <a:xfrm>
            <a:off x="6300000" y="165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Rectangle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00000" y="165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Lamina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00000" y="1920000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Area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00000" y="192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6300000" y="192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7600000" y="192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4100000" y="2190000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00000" y="219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6300000" y="219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7600000" y="219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4100000" y="2460000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00000" y="246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6300000" y="246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7600000" y="246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00000" y="192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00000" y="219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00000" y="246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0000" y="192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0000" y="219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0000" y="246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00000" y="192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00000" y="219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x̄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00000" y="246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ȳ</a:t>
            </a:r>
          </a:p>
        </p:txBody>
      </p:sp>
      <p:pic>
        <p:nvPicPr>
          <p:cNvPr id="32" name="Picture 31" descr="46ac5d0adf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810000"/>
            <a:ext cx="3563112" cy="41148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4100000" y="3361480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Method 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00000" y="336148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Large rect.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00000" y="336148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Removed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600000" y="336148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Lamina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100000" y="3631480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Area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000000" y="363148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9" name="Rectangle 38"/>
          <p:cNvSpPr/>
          <p:nvPr/>
        </p:nvSpPr>
        <p:spPr>
          <a:xfrm>
            <a:off x="6300000" y="363148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0" name="Rectangle 39"/>
          <p:cNvSpPr/>
          <p:nvPr/>
        </p:nvSpPr>
        <p:spPr>
          <a:xfrm>
            <a:off x="7600000" y="363148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1" name="Rectangle 40"/>
          <p:cNvSpPr/>
          <p:nvPr/>
        </p:nvSpPr>
        <p:spPr>
          <a:xfrm>
            <a:off x="4100000" y="3901480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000000" y="390148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3" name="Rectangle 42"/>
          <p:cNvSpPr/>
          <p:nvPr/>
        </p:nvSpPr>
        <p:spPr>
          <a:xfrm>
            <a:off x="6300000" y="390148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7600000" y="390148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5" name="Rectangle 44"/>
          <p:cNvSpPr/>
          <p:nvPr/>
        </p:nvSpPr>
        <p:spPr>
          <a:xfrm>
            <a:off x="4100000" y="4171480"/>
            <a:ext cx="9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000000" y="417148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7" name="Rectangle 46"/>
          <p:cNvSpPr/>
          <p:nvPr/>
        </p:nvSpPr>
        <p:spPr>
          <a:xfrm>
            <a:off x="6300000" y="417148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8" name="Rectangle 47"/>
          <p:cNvSpPr/>
          <p:nvPr/>
        </p:nvSpPr>
        <p:spPr>
          <a:xfrm>
            <a:off x="7600000" y="417148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00000" y="363148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00000" y="390148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00000" y="417148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300000" y="363148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00000" y="390148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300000" y="417148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600000" y="363148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600000" y="390148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x̄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600000" y="417148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ȳ</a:t>
            </a:r>
          </a:p>
        </p:txBody>
      </p:sp>
      <p:pic>
        <p:nvPicPr>
          <p:cNvPr id="58" name="Picture 57" descr="0eec7760226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4521480"/>
            <a:ext cx="3730752" cy="41148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3800000" y="503296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Both give x̄ = 3.4 and ȳ = 1.4, as before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9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Centre of Mass of a Composite Lamina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When you remove part of a lamina, treat the removed part as having negative mass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Setting out the key information in a table helps to clarify your working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πs cancel</a:t>
            </a:r>
          </a:p>
        </p:txBody>
      </p:sp>
      <p:pic>
        <p:nvPicPr>
          <p:cNvPr id="5" name="Picture 4" descr="ex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00" y="3500000"/>
            <a:ext cx="2500000" cy="21940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uniform circular disc, centre O, of radius 5 cm has two circular holes cut in it, as shown in the diagram. The larger hole has radius 2 cm and the smaller hole has radius 1 cm. The coordinates of the centres of the holes are (0, 2) and (2, −2) respectively. Find the coordinates of the centre of mass of the remaining lamina.</a:t>
            </a:r>
          </a:p>
        </p:txBody>
      </p:sp>
      <p:sp>
        <p:nvSpPr>
          <p:cNvPr id="7" name="Rectangle 6"/>
          <p:cNvSpPr/>
          <p:nvPr/>
        </p:nvSpPr>
        <p:spPr>
          <a:xfrm>
            <a:off x="3900000" y="220000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4600000" y="220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Disc</a:t>
            </a:r>
          </a:p>
        </p:txBody>
      </p:sp>
      <p:sp>
        <p:nvSpPr>
          <p:cNvPr id="9" name="Rectangle 8"/>
          <p:cNvSpPr/>
          <p:nvPr/>
        </p:nvSpPr>
        <p:spPr>
          <a:xfrm>
            <a:off x="5600000" y="220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Large hole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00000" y="220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Small hole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00000" y="220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Remaining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00000" y="247000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Area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00000" y="247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600000" y="247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6600000" y="247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7600000" y="247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3900000" y="274000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600000" y="274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5600000" y="274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6600000" y="274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7600000" y="274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3900000" y="301000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600000" y="301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5600000" y="301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6600000" y="3010000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7600000" y="301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00000" y="247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π × 5²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00000" y="274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00000" y="301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00000" y="247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π × 2²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00000" y="274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00000" y="301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00000" y="247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π × 1²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0000" y="274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00000" y="3010000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−2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00000" y="247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π(5² − 2² − 1²)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00000" y="274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x̄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00000" y="301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ȳ</a:t>
            </a:r>
          </a:p>
        </p:txBody>
      </p:sp>
      <p:pic>
        <p:nvPicPr>
          <p:cNvPr id="39" name="Picture 38" descr="53bd593cb7b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3400000"/>
            <a:ext cx="3852671" cy="411480"/>
          </a:xfrm>
          <a:prstGeom prst="rect">
            <a:avLst/>
          </a:prstGeom>
        </p:spPr>
      </p:pic>
      <p:sp>
        <p:nvSpPr>
          <p:cNvPr id="40" name="Right Brace 39"/>
          <p:cNvSpPr/>
          <p:nvPr/>
        </p:nvSpPr>
        <p:spPr>
          <a:xfrm>
            <a:off x="8450000" y="3400000"/>
            <a:ext cx="90000" cy="4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560000" y="3430000"/>
            <a:ext cx="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Subtract the holes</a:t>
            </a:r>
          </a:p>
        </p:txBody>
      </p:sp>
      <p:pic>
        <p:nvPicPr>
          <p:cNvPr id="42" name="Picture 41" descr="7ba1307bb1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3851480"/>
            <a:ext cx="2188464" cy="411480"/>
          </a:xfrm>
          <a:prstGeom prst="rect">
            <a:avLst/>
          </a:prstGeom>
        </p:spPr>
      </p:pic>
      <p:pic>
        <p:nvPicPr>
          <p:cNvPr id="43" name="Picture 42" descr="0cfc40709bc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4302960"/>
            <a:ext cx="2846832" cy="41148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3800000" y="481444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centre of mass of the lamina is at (−0.1, −0.3)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1" grpId="0" animBg="1"/>
      <p:bldP spid="4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