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image" Target="../media/image2.png"/><Relationship Id="rId4" Type="http://schemas.openxmlformats.org/officeDocument/2006/relationships/image" Target="../media/image3.png"/><Relationship Id="rId5" Type="http://schemas.openxmlformats.org/officeDocument/2006/relationships/image" Target="../media/image4.png"/><Relationship Id="rId6" Type="http://schemas.openxmlformats.org/officeDocument/2006/relationships/image" Target="../media/image5.pn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.png"/><Relationship Id="rId3" Type="http://schemas.openxmlformats.org/officeDocument/2006/relationships/image" Target="../media/image7.png"/><Relationship Id="rId4" Type="http://schemas.openxmlformats.org/officeDocument/2006/relationships/image" Target="../media/image8.png"/><Relationship Id="rId5" Type="http://schemas.openxmlformats.org/officeDocument/2006/relationships/image" Target="../media/image9.png"/><Relationship Id="rId6" Type="http://schemas.openxmlformats.org/officeDocument/2006/relationships/image" Target="../media/image10.png"/><Relationship Id="rId7" Type="http://schemas.openxmlformats.org/officeDocument/2006/relationships/image" Target="../media/image11.png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gradFill rotWithShape="1">
          <a:gsLst>
            <a:gs pos="0">
              <a:srgbClr val="CCFFCC"/>
            </a:gs>
            <a:gs pos="100000">
              <a:srgbClr val="66FF66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2971800"/>
            <a:ext cx="8229600" cy="9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ctr"/>
            <a:r>
              <a:rPr sz="4400" b="1" i="0">
                <a:ln w="12700">
                  <a:solidFill>
                    <a:srgbClr val="000000"/>
                  </a:solidFill>
                </a:ln>
                <a:solidFill>
                  <a:srgbClr val="800000"/>
                </a:solidFill>
                <a:latin typeface="Calibri"/>
              </a:rPr>
              <a:t>Centres of Mass of Plane Figures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2310286" y="4159641"/>
            <a:ext cx="4720652" cy="6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ctr"/>
            <a:r>
              <a:rPr sz="1400" b="0" i="0">
                <a:solidFill>
                  <a:srgbClr val="000000"/>
                </a:solidFill>
                <a:latin typeface="Calibri"/>
              </a:rPr>
              <a:t>Further Mechanics 2 Chapter 2</a:t>
            </a:r>
          </a:p>
          <a:p>
            <a:pPr algn="ctr"/>
            <a:r>
              <a:rPr sz="1400" b="0" i="0">
                <a:solidFill>
                  <a:srgbClr val="000000"/>
                </a:solidFill>
                <a:latin typeface="Calibri"/>
              </a:rPr>
              <a:t>Westie's Workshop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gradFill rotWithShape="1">
          <a:gsLst>
            <a:gs pos="0">
              <a:srgbClr val="CCFFCC"/>
            </a:gs>
            <a:gs pos="100000">
              <a:srgbClr val="66FF66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3124200"/>
            <a:ext cx="8229600" cy="9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ctr"/>
            <a:r>
              <a:rPr sz="4400" b="1" i="0">
                <a:ln w="12700">
                  <a:solidFill>
                    <a:srgbClr val="000000"/>
                  </a:solidFill>
                </a:ln>
                <a:solidFill>
                  <a:srgbClr val="800000"/>
                </a:solidFill>
                <a:latin typeface="Calibri"/>
              </a:rPr>
              <a:t>Teachings for Exercise 2A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gradFill rotWithShape="1">
          <a:gsLst>
            <a:gs pos="0">
              <a:srgbClr val="CCFFCC"/>
            </a:gs>
            <a:gs pos="100000">
              <a:srgbClr val="66FF66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230000"/>
            <a:ext cx="8229600" cy="7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ctr"/>
            <a:r>
              <a:rPr sz="2400" b="0" i="0">
                <a:solidFill>
                  <a:srgbClr val="000000"/>
                </a:solidFill>
                <a:latin typeface="Calibri"/>
              </a:rPr>
              <a:t>Centre of Mass of a Set of Particles on a Straight Line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8300000" y="6400000"/>
            <a:ext cx="800000" cy="35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r"/>
            <a:r>
              <a:rPr sz="1200" b="0" i="0">
                <a:solidFill>
                  <a:srgbClr val="000000"/>
                </a:solidFill>
                <a:latin typeface="Calibri"/>
              </a:rPr>
              <a:t>2A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300000" y="1050000"/>
            <a:ext cx="3300000" cy="48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ctr"/>
            <a:r>
              <a:rPr sz="1200" b="1" i="0">
                <a:solidFill>
                  <a:srgbClr val="000000"/>
                </a:solidFill>
                <a:latin typeface="Calibri"/>
              </a:rPr>
              <a:t>You can find the centre of mass of a set of particles arranged along a straight line by taking moments</a:t>
            </a:r>
          </a:p>
          <a:p>
            <a:pPr algn="ctr"/>
            <a:r>
              <a:rPr sz="1200" b="0" i="0">
                <a:solidFill>
                  <a:srgbClr val="000000"/>
                </a:solidFill>
                <a:latin typeface="Calibri"/>
              </a:rPr>
              <a:t/>
            </a:r>
          </a:p>
          <a:p>
            <a:pPr algn="ctr"/>
            <a:r>
              <a:rPr sz="1200" b="0" i="0">
                <a:solidFill>
                  <a:srgbClr val="000000"/>
                </a:solidFill>
                <a:latin typeface="Calibri"/>
              </a:rPr>
              <a:t>The centre of mass, G, is the point where the whole weight of the system can be considered to act</a:t>
            </a:r>
          </a:p>
          <a:p>
            <a:pPr algn="ctr"/>
            <a:r>
              <a:rPr sz="1200" b="0" i="0">
                <a:solidFill>
                  <a:srgbClr val="000000"/>
                </a:solidFill>
                <a:latin typeface="Calibri"/>
              </a:rPr>
              <a:t/>
            </a:r>
          </a:p>
          <a:p>
            <a:pPr algn="ctr"/>
            <a:r>
              <a:rPr sz="1200" b="0" i="0">
                <a:solidFill>
                  <a:srgbClr val="000000"/>
                </a:solidFill>
                <a:latin typeface="Calibri"/>
              </a:rPr>
              <a:t>Draw two diagrams: the weights of the individual particles, and the total weight Mg acting at G</a:t>
            </a:r>
          </a:p>
          <a:p>
            <a:pPr algn="ctr"/>
            <a:r>
              <a:rPr sz="1200" b="0" i="0">
                <a:solidFill>
                  <a:srgbClr val="000000"/>
                </a:solidFill>
                <a:latin typeface="Calibri"/>
              </a:rPr>
              <a:t/>
            </a:r>
          </a:p>
          <a:p>
            <a:pPr algn="ctr"/>
            <a:r>
              <a:rPr sz="1200" b="0" i="0">
                <a:solidFill>
                  <a:srgbClr val="000000"/>
                </a:solidFill>
                <a:latin typeface="Calibri"/>
              </a:rPr>
              <a:t>Equate the total weights, then equate the moments of the two systems about O</a:t>
            </a:r>
          </a:p>
          <a:p>
            <a:pPr algn="ctr"/>
            <a:r>
              <a:rPr sz="1200" b="0" i="0">
                <a:solidFill>
                  <a:srgbClr val="000000"/>
                </a:solidFill>
                <a:latin typeface="Calibri"/>
              </a:rPr>
              <a:t/>
            </a:r>
          </a:p>
          <a:p>
            <a:pPr algn="ctr"/>
            <a:r>
              <a:rPr sz="1200" b="0" i="0">
                <a:solidFill>
                  <a:srgbClr val="000000"/>
                </a:solidFill>
                <a:latin typeface="Calibri"/>
              </a:rPr>
              <a:t>Notice that g cancels every time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3800000" y="1000000"/>
            <a:ext cx="5100000" cy="7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200" b="0" i="0">
                <a:solidFill>
                  <a:srgbClr val="000000"/>
                </a:solidFill>
                <a:latin typeface="Calibri"/>
              </a:rPr>
              <a:t>A system of 3 particles, with masses 2 kg, 5 kg and 3 kg are placed along the x-axis at the points (3, 0), (4, 0) and (6, 0) respectively. Find the centre of mass of the system.</a:t>
            </a:r>
          </a:p>
        </p:txBody>
      </p:sp>
      <p:pic>
        <p:nvPicPr>
          <p:cNvPr id="6" name="Picture 5" descr="sol1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00000" y="1750000"/>
            <a:ext cx="3300000" cy="1353207"/>
          </a:xfrm>
          <a:prstGeom prst="rect">
            <a:avLst/>
          </a:prstGeom>
        </p:spPr>
      </p:pic>
      <p:pic>
        <p:nvPicPr>
          <p:cNvPr id="7" name="Picture 6" descr="77e3cfb63bd1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00000" y="3250000"/>
            <a:ext cx="2426208" cy="234696"/>
          </a:xfrm>
          <a:prstGeom prst="rect">
            <a:avLst/>
          </a:prstGeom>
        </p:spPr>
      </p:pic>
      <p:sp>
        <p:nvSpPr>
          <p:cNvPr id="8" name="Right Brace 7"/>
          <p:cNvSpPr/>
          <p:nvPr/>
        </p:nvSpPr>
        <p:spPr>
          <a:xfrm>
            <a:off x="7300000" y="3250000"/>
            <a:ext cx="90000" cy="260000"/>
          </a:xfrm>
          <a:prstGeom prst="rightBrace">
            <a:avLst/>
          </a:prstGeom>
          <a:noFill/>
          <a:ln w="15875"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7410000" y="3200000"/>
            <a:ext cx="1500000" cy="360000"/>
          </a:xfrm>
          <a:prstGeom prst="rect">
            <a:avLst/>
          </a:prstGeom>
          <a:noFill/>
        </p:spPr>
        <p:txBody>
          <a:bodyPr wrap="square" anchor="ctr" lIns="45720" rIns="45720">
            <a:spAutoFit/>
          </a:bodyPr>
          <a:lstStyle/>
          <a:p>
            <a:pPr algn="l"/>
            <a:r>
              <a:rPr sz="900" b="0" i="0">
                <a:solidFill>
                  <a:srgbClr val="FF0000"/>
                </a:solidFill>
                <a:latin typeface="Calibri"/>
              </a:rPr>
              <a:t>Compare the total weights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3800000" y="3524696"/>
            <a:ext cx="5100000" cy="3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200" b="0" i="0">
                <a:solidFill>
                  <a:srgbClr val="000000"/>
                </a:solidFill>
                <a:latin typeface="Calibri"/>
              </a:rPr>
              <a:t>Taking moments about O:</a:t>
            </a:r>
          </a:p>
        </p:txBody>
      </p:sp>
      <p:pic>
        <p:nvPicPr>
          <p:cNvPr id="11" name="Picture 10" descr="20576ad6737b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800000" y="3824696"/>
            <a:ext cx="2846832" cy="237744"/>
          </a:xfrm>
          <a:prstGeom prst="rect">
            <a:avLst/>
          </a:prstGeom>
        </p:spPr>
      </p:pic>
      <p:sp>
        <p:nvSpPr>
          <p:cNvPr id="12" name="Right Brace 11"/>
          <p:cNvSpPr/>
          <p:nvPr/>
        </p:nvSpPr>
        <p:spPr>
          <a:xfrm>
            <a:off x="7750000" y="3824696"/>
            <a:ext cx="90000" cy="260000"/>
          </a:xfrm>
          <a:prstGeom prst="rightBrace">
            <a:avLst/>
          </a:prstGeom>
          <a:noFill/>
          <a:ln w="15875"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7860000" y="3774696"/>
            <a:ext cx="1050000" cy="360000"/>
          </a:xfrm>
          <a:prstGeom prst="rect">
            <a:avLst/>
          </a:prstGeom>
          <a:noFill/>
        </p:spPr>
        <p:txBody>
          <a:bodyPr wrap="square" anchor="ctr" lIns="45720" rIns="45720">
            <a:spAutoFit/>
          </a:bodyPr>
          <a:lstStyle/>
          <a:p>
            <a:pPr algn="l"/>
            <a:r>
              <a:rPr sz="900" b="0" i="0">
                <a:solidFill>
                  <a:srgbClr val="FF0000"/>
                </a:solidFill>
                <a:latin typeface="Calibri"/>
              </a:rPr>
              <a:t>Moments about O</a:t>
            </a:r>
          </a:p>
        </p:txBody>
      </p:sp>
      <p:pic>
        <p:nvPicPr>
          <p:cNvPr id="14" name="Picture 13" descr="124753176123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400000" y="4102440"/>
            <a:ext cx="1292352" cy="234696"/>
          </a:xfrm>
          <a:prstGeom prst="rect">
            <a:avLst/>
          </a:prstGeom>
        </p:spPr>
      </p:pic>
      <p:pic>
        <p:nvPicPr>
          <p:cNvPr id="15" name="Picture 14" descr="f6d4e9cd8668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400000" y="4377136"/>
            <a:ext cx="536448" cy="234696"/>
          </a:xfrm>
          <a:prstGeom prst="rect">
            <a:avLst/>
          </a:prstGeom>
        </p:spPr>
      </p:pic>
      <p:sp>
        <p:nvSpPr>
          <p:cNvPr id="16" name="TextBox 15"/>
          <p:cNvSpPr txBox="1"/>
          <p:nvPr/>
        </p:nvSpPr>
        <p:spPr>
          <a:xfrm>
            <a:off x="3800000" y="4651832"/>
            <a:ext cx="5100000" cy="32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200" b="1" i="0">
                <a:solidFill>
                  <a:srgbClr val="FF0000"/>
                </a:solidFill>
                <a:latin typeface="Calibri"/>
              </a:rPr>
              <a:t>The centre of mass is (4.4, 0)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9" grpId="0" animBg="1"/>
      <p:bldP spid="10" grpId="0" animBg="1"/>
      <p:bldP spid="12" grpId="0" animBg="1"/>
      <p:bldP spid="13" grpId="0" animBg="1"/>
      <p:bldP spid="16" grpId="0" animBg="1"/>
    </p:bldLst>
  </p:timing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gradFill rotWithShape="1">
          <a:gsLst>
            <a:gs pos="0">
              <a:srgbClr val="CCFFCC"/>
            </a:gs>
            <a:gs pos="100000">
              <a:srgbClr val="66FF66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230000"/>
            <a:ext cx="8229600" cy="7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ctr"/>
            <a:r>
              <a:rPr sz="2400" b="0" i="0">
                <a:solidFill>
                  <a:srgbClr val="000000"/>
                </a:solidFill>
                <a:latin typeface="Calibri"/>
              </a:rPr>
              <a:t>Centre of Mass of a Set of Particles on a Straight Line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8300000" y="6400000"/>
            <a:ext cx="800000" cy="35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r"/>
            <a:r>
              <a:rPr sz="1200" b="0" i="0">
                <a:solidFill>
                  <a:srgbClr val="000000"/>
                </a:solidFill>
                <a:latin typeface="Calibri"/>
              </a:rPr>
              <a:t>2A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300000" y="1050000"/>
            <a:ext cx="3300000" cy="26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ctr"/>
            <a:r>
              <a:rPr sz="1200" b="1" i="0">
                <a:solidFill>
                  <a:srgbClr val="000000"/>
                </a:solidFill>
                <a:latin typeface="Calibri"/>
              </a:rPr>
              <a:t>The general result</a:t>
            </a:r>
          </a:p>
          <a:p>
            <a:pPr algn="ctr"/>
            <a:r>
              <a:rPr sz="1200" b="0" i="0">
                <a:solidFill>
                  <a:srgbClr val="000000"/>
                </a:solidFill>
                <a:latin typeface="Calibri"/>
              </a:rPr>
              <a:t/>
            </a:r>
          </a:p>
          <a:p>
            <a:pPr algn="ctr"/>
            <a:r>
              <a:rPr sz="1200" b="0" i="0">
                <a:solidFill>
                  <a:srgbClr val="000000"/>
                </a:solidFill>
                <a:latin typeface="Calibri"/>
              </a:rPr>
              <a:t>There is no need to include g in the working, as it always cancels</a:t>
            </a:r>
          </a:p>
          <a:p>
            <a:pPr algn="ctr"/>
            <a:r>
              <a:rPr sz="1200" b="0" i="0">
                <a:solidFill>
                  <a:srgbClr val="000000"/>
                </a:solidFill>
                <a:latin typeface="Calibri"/>
              </a:rPr>
              <a:t/>
            </a:r>
          </a:p>
          <a:p>
            <a:pPr algn="ctr"/>
            <a:r>
              <a:rPr sz="1200" b="0" i="0">
                <a:solidFill>
                  <a:srgbClr val="000000"/>
                </a:solidFill>
                <a:latin typeface="Calibri"/>
              </a:rPr>
              <a:t>This result holds for positive and negative coordinates</a:t>
            </a:r>
          </a:p>
          <a:p>
            <a:pPr algn="ctr"/>
            <a:r>
              <a:rPr sz="1200" b="0" i="0">
                <a:solidFill>
                  <a:srgbClr val="000000"/>
                </a:solidFill>
                <a:latin typeface="Calibri"/>
              </a:rPr>
              <a:t/>
            </a:r>
          </a:p>
          <a:p>
            <a:pPr algn="ctr"/>
            <a:r>
              <a:rPr sz="1200" b="0" i="0">
                <a:solidFill>
                  <a:srgbClr val="000000"/>
                </a:solidFill>
                <a:latin typeface="Calibri"/>
              </a:rPr>
              <a:t>The same result applies to particles placed along the y-axis:</a:t>
            </a:r>
          </a:p>
        </p:txBody>
      </p:sp>
      <p:pic>
        <p:nvPicPr>
          <p:cNvPr id="5" name="Picture 4" descr="c758cce26961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50000" y="3700000"/>
            <a:ext cx="1493520" cy="530352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3800000" y="1000000"/>
            <a:ext cx="5100000" cy="7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200" b="0" i="0">
                <a:solidFill>
                  <a:srgbClr val="000000"/>
                </a:solidFill>
                <a:latin typeface="Calibri"/>
              </a:rPr>
              <a:t>A system of n particles, with masses m₁, m₂, …, mₙ are placed along the x-axis at the points (x₁, 0), (x₂, 0), …, (xₙ, 0) respectively. Find the centre of mass of the system.</a:t>
            </a:r>
          </a:p>
        </p:txBody>
      </p:sp>
      <p:pic>
        <p:nvPicPr>
          <p:cNvPr id="7" name="Picture 6" descr="795a143840fa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00000" y="1850000"/>
            <a:ext cx="1923288" cy="249935"/>
          </a:xfrm>
          <a:prstGeom prst="rect">
            <a:avLst/>
          </a:prstGeom>
        </p:spPr>
      </p:pic>
      <p:pic>
        <p:nvPicPr>
          <p:cNvPr id="8" name="Picture 7" descr="53d675baec54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800000" y="2139935"/>
            <a:ext cx="2557272" cy="249935"/>
          </a:xfrm>
          <a:prstGeom prst="rect">
            <a:avLst/>
          </a:prstGeom>
        </p:spPr>
      </p:pic>
      <p:sp>
        <p:nvSpPr>
          <p:cNvPr id="9" name="Right Brace 8"/>
          <p:cNvSpPr/>
          <p:nvPr/>
        </p:nvSpPr>
        <p:spPr>
          <a:xfrm>
            <a:off x="7100000" y="2139935"/>
            <a:ext cx="90000" cy="280000"/>
          </a:xfrm>
          <a:prstGeom prst="rightBrace">
            <a:avLst/>
          </a:prstGeom>
          <a:noFill/>
          <a:ln w="15875"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7210000" y="2099935"/>
            <a:ext cx="1300000" cy="360000"/>
          </a:xfrm>
          <a:prstGeom prst="rect">
            <a:avLst/>
          </a:prstGeom>
          <a:noFill/>
        </p:spPr>
        <p:txBody>
          <a:bodyPr wrap="square" anchor="ctr" lIns="45720" rIns="45720">
            <a:spAutoFit/>
          </a:bodyPr>
          <a:lstStyle/>
          <a:p>
            <a:pPr algn="l"/>
            <a:r>
              <a:rPr sz="900" b="0" i="0">
                <a:solidFill>
                  <a:srgbClr val="FF0000"/>
                </a:solidFill>
                <a:latin typeface="Calibri"/>
              </a:rPr>
              <a:t>Moments about O</a:t>
            </a:r>
          </a:p>
        </p:txBody>
      </p:sp>
      <p:pic>
        <p:nvPicPr>
          <p:cNvPr id="11" name="Picture 10" descr="0616f2341c9b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800000" y="2429870"/>
            <a:ext cx="4056888" cy="252984"/>
          </a:xfrm>
          <a:prstGeom prst="rect">
            <a:avLst/>
          </a:prstGeom>
        </p:spPr>
      </p:pic>
      <p:pic>
        <p:nvPicPr>
          <p:cNvPr id="12" name="Picture 11" descr="cc1e99caee94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100000" y="2782854"/>
            <a:ext cx="1621536" cy="560832"/>
          </a:xfrm>
          <a:prstGeom prst="rect">
            <a:avLst/>
          </a:prstGeom>
        </p:spPr>
      </p:pic>
      <p:sp>
        <p:nvSpPr>
          <p:cNvPr id="13" name="Right Brace 12"/>
          <p:cNvSpPr/>
          <p:nvPr/>
        </p:nvSpPr>
        <p:spPr>
          <a:xfrm>
            <a:off x="6200000" y="2782854"/>
            <a:ext cx="90000" cy="600000"/>
          </a:xfrm>
          <a:prstGeom prst="rightBrace">
            <a:avLst/>
          </a:prstGeom>
          <a:noFill/>
          <a:ln w="15875">
            <a:solidFill>
              <a:srgbClr val="FF0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310000" y="2902854"/>
            <a:ext cx="1500000" cy="360000"/>
          </a:xfrm>
          <a:prstGeom prst="rect">
            <a:avLst/>
          </a:prstGeom>
          <a:noFill/>
        </p:spPr>
        <p:txBody>
          <a:bodyPr wrap="square" anchor="ctr" lIns="45720" rIns="45720">
            <a:spAutoFit/>
          </a:bodyPr>
          <a:lstStyle/>
          <a:p>
            <a:pPr algn="l"/>
            <a:r>
              <a:rPr sz="900" b="0" i="0">
                <a:solidFill>
                  <a:srgbClr val="FF0000"/>
                </a:solidFill>
                <a:latin typeface="Calibri"/>
              </a:rPr>
              <a:t>Key result: learn this</a:t>
            </a:r>
          </a:p>
        </p:txBody>
      </p:sp>
      <p:pic>
        <p:nvPicPr>
          <p:cNvPr id="15" name="Picture 14" descr="26c2957e5696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100000" y="3463686"/>
            <a:ext cx="1121664" cy="11734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0" grpId="0" animBg="1"/>
      <p:bldP spid="13" grpId="0" animBg="1"/>
      <p:bldP spid="14" grpId="0" animBg="1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