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Circular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Objects Not Constrained on a Circular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433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Some objects are not constrained to stay on the circle, e.g. a particle on a string, or on the outside of a sphere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As soon as the contact force (tension or normal reaction) becomes zero, the object moves freely under gravity as a projectile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47347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particle P of mass m is attached to one end of a light inextensible string of length l. The other end of the string is attached to a fixed point O. The particle is hanging in equilibrium at point A, directly below O, when it is set in motion with a horizontal speed 2√(gl). When OP has turned through an angle θ and the string is still taut, the tension in the string is T. Find: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an expression for T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the height of P above A at the instant when the string goes slack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c)  the maximum height above A reached by P before it starts to fall to the ground again.</a:t>
            </a:r>
          </a:p>
        </p:txBody>
      </p:sp>
      <p:pic>
        <p:nvPicPr>
          <p:cNvPr id="6" name="Picture 5" descr="ex19_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0" y="4100000"/>
            <a:ext cx="2300000" cy="21841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59347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Let A be the zero level for P.E.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82207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At A:  P.E. = 0,  K.E. = ½ × m × (2√(gl))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½m × 4gl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05067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At angle θ:  P.E. = mgl(1 − cos θ),  K.E. = ½mv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27927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∴ 2mgl = mgl(1 − cos θ) + ½mv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50787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>
                <a:solidFill>
                  <a:srgbClr val="000000"/>
                </a:solidFill>
                <a:latin typeface="Calibri"/>
              </a:rPr>
              <a:t>      v</a:t>
            </a:r>
            <a:r>
              <a:rPr sz="1200" b="1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1">
                <a:solidFill>
                  <a:srgbClr val="000000"/>
                </a:solidFill>
                <a:latin typeface="Calibri"/>
              </a:rPr>
              <a:t> = 2gl(1 + cos θ)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150000" y="3299272"/>
            <a:ext cx="90000" cy="4172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260000" y="3327872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Energy is conserved</a:t>
            </a:r>
          </a:p>
        </p:txBody>
      </p:sp>
      <p:pic>
        <p:nvPicPr>
          <p:cNvPr id="14" name="Picture 13" descr="bd1ce9dfa08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756472"/>
            <a:ext cx="2898648" cy="411480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7450000" y="3756472"/>
            <a:ext cx="90000" cy="43148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60000" y="3792212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Resolve parallel to OP</a:t>
            </a:r>
          </a:p>
        </p:txBody>
      </p:sp>
      <p:pic>
        <p:nvPicPr>
          <p:cNvPr id="17" name="Picture 16" descr="b27a292595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4227952"/>
            <a:ext cx="1463040" cy="2346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50000" y="450264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String slack: T = 0, so cos θ = −2/3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473124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Height above A = l(1 − cos θ)</a:t>
            </a:r>
          </a:p>
        </p:txBody>
      </p:sp>
      <p:pic>
        <p:nvPicPr>
          <p:cNvPr id="20" name="Picture 19" descr="f227b2df2ea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4979848"/>
            <a:ext cx="384048" cy="384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Objects Not Constrained on a Circular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00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Once the string is slack, P is a projectile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horizontal component of its velocity does not change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At the maximum height the vertical component of the velocity is zero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Watch out: P is not necessarily above A when it is at its maximum height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47347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particle P of mass m is attached to one end of a light inextensible string of length l. The other end of the string is attached to a fixed point O. The particle is hanging in equilibrium at point A, directly below O, when it is set in motion with a horizontal speed 2√(gl). When OP has turned through an angle θ and the string is still taut, the tension in the string is T. Find: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an expression for T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the height of P above A at the instant when the string goes slack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c)  the maximum height above A reached by P before it starts to fall to the ground again.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59347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When the string becomes slack:</a:t>
            </a:r>
          </a:p>
        </p:txBody>
      </p:sp>
      <p:pic>
        <p:nvPicPr>
          <p:cNvPr id="7" name="Picture 6" descr="4622870f88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2842072"/>
            <a:ext cx="1764792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326612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The velocity is perpendicular to OP, so its horizontal component is</a:t>
            </a:r>
          </a:p>
        </p:txBody>
      </p:sp>
      <p:pic>
        <p:nvPicPr>
          <p:cNvPr id="9" name="Picture 8" descr="3dd4e192e11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514720"/>
            <a:ext cx="1840991" cy="445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399972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Let the extra height before it begins to fall be h:</a:t>
            </a:r>
          </a:p>
        </p:txBody>
      </p:sp>
      <p:pic>
        <p:nvPicPr>
          <p:cNvPr id="11" name="Picture 10" descr="54297ce0c9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4248328"/>
            <a:ext cx="2389632" cy="384048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7450000" y="4019728"/>
            <a:ext cx="90000" cy="63264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60000" y="4156052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Conservation of energy</a:t>
            </a:r>
          </a:p>
        </p:txBody>
      </p:sp>
      <p:pic>
        <p:nvPicPr>
          <p:cNvPr id="14" name="Picture 13" descr="24f64a6e4fc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4692376"/>
            <a:ext cx="1847088" cy="3840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511642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Total height above A</a:t>
            </a:r>
          </a:p>
        </p:txBody>
      </p:sp>
      <p:pic>
        <p:nvPicPr>
          <p:cNvPr id="16" name="Picture 15" descr="05b8a1ab44e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5365024"/>
            <a:ext cx="1194816" cy="384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Objects Not Constrained on a Circular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433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On the outside of a sphere the normal reaction acts away from the centre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weight component towards the centre minus R gives the mass × acceleration towards the centre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particle leaves the surface when </a:t>
            </a:r>
            <a:r>
              <a:rPr sz="1200" b="1">
                <a:solidFill>
                  <a:srgbClr val="000000"/>
                </a:solidFill>
                <a:latin typeface="Calibri"/>
              </a:rPr>
              <a:t>R =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64390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smooth hemisphere with radius 5 m and centre O is resting in a fixed position on a horizontal plane with its flat face in contact with the plane. A particle P of mass 4 kg is slightly disturbed from rest at the highest point of the hemisphere. When OP has turned through an angle θ and the particle is still on the surface of the hemisphere the normal reaction of the sphere on the particle is R. Find: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an expression for R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the angle between OP and the upward vertical when the particle leaves the surface of the hemisphere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c)  the distance of the particle from the centre of the hemisphere when it hits the ground.</a:t>
            </a:r>
          </a:p>
        </p:txBody>
      </p:sp>
      <p:pic>
        <p:nvPicPr>
          <p:cNvPr id="6" name="Picture 5" descr="ex20_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0" y="4300000"/>
            <a:ext cx="2700000" cy="16022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76390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Let the horizontal plane be the zero level for P.E.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99250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At the top:  K.E. = 0,  P.E. = 4 × g × 5 = 20g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22110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At angle θ:  K.E. = ½mv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2v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,  P.E. = 20g cos 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44970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∴ 20g = 2v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+ 20g cos 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67830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>
                <a:solidFill>
                  <a:srgbClr val="000000"/>
                </a:solidFill>
                <a:latin typeface="Calibri"/>
              </a:rPr>
              <a:t>      v</a:t>
            </a:r>
            <a:r>
              <a:rPr sz="1200" b="1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1">
                <a:solidFill>
                  <a:srgbClr val="000000"/>
                </a:solidFill>
                <a:latin typeface="Calibri"/>
              </a:rPr>
              <a:t> = 10g(1 − cos θ)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150000" y="3469706"/>
            <a:ext cx="90000" cy="4172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260000" y="3498306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Energy is conserved</a:t>
            </a:r>
          </a:p>
        </p:txBody>
      </p:sp>
      <p:pic>
        <p:nvPicPr>
          <p:cNvPr id="14" name="Picture 13" descr="e9141864b8d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926906"/>
            <a:ext cx="3922776" cy="414528"/>
          </a:xfrm>
          <a:prstGeom prst="rect">
            <a:avLst/>
          </a:prstGeom>
        </p:spPr>
      </p:pic>
      <p:pic>
        <p:nvPicPr>
          <p:cNvPr id="15" name="Picture 14" descr="93cf5c6033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4401434"/>
            <a:ext cx="1283208" cy="234696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7150000" y="4401434"/>
            <a:ext cx="90000" cy="2546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60000" y="4348782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Resolve parallel to PO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467613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R = 0 when cos θ = 2/3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490473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θ = arccos (2/3) = 48.2°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Objects Not Constrained on a Circular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00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After leaving the surface, P is a projectile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Initial speed √(10g/3), directed at angle arccos (2/3) </a:t>
            </a:r>
            <a:r>
              <a:rPr sz="1200" b="1">
                <a:solidFill>
                  <a:srgbClr val="000000"/>
                </a:solidFill>
                <a:latin typeface="Calibri"/>
              </a:rPr>
              <a:t>below</a:t>
            </a:r>
            <a:r>
              <a:rPr sz="1200" b="0">
                <a:solidFill>
                  <a:srgbClr val="000000"/>
                </a:solidFill>
                <a:latin typeface="Calibri"/>
              </a:rPr>
              <a:t> the horizontal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Use s = ut + ½at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vertically to find the time, then horizontal distance = horizontal speed × time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Add the horizontal distance of P from O when it leaves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64390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smooth hemisphere with radius 5 m and centre O is resting in a fixed position on a horizontal plane with its flat face in contact with the plane. A particle P of mass 4 kg is slightly disturbed from rest at the highest point of the hemisphere. When OP has turned through an angle θ and the particle is still on the surface of the hemisphere the normal reaction of the sphere on the particle is R. Find: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an expression for R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the angle between OP and the upward vertical when the particle leaves the surface of the hemisphere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c)  the distance of the particle from the centre of the hemisphere when it hits the ground.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76390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When P leaves the hemisphere:</a:t>
            </a:r>
          </a:p>
        </p:txBody>
      </p:sp>
      <p:pic>
        <p:nvPicPr>
          <p:cNvPr id="7" name="Picture 6" descr="87af1dd7fe5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3012506"/>
            <a:ext cx="4428744" cy="408432"/>
          </a:xfrm>
          <a:prstGeom prst="rect">
            <a:avLst/>
          </a:prstGeom>
        </p:spPr>
      </p:pic>
      <p:pic>
        <p:nvPicPr>
          <p:cNvPr id="8" name="Picture 7" descr="1636a166c99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480938"/>
            <a:ext cx="4285488" cy="408432"/>
          </a:xfrm>
          <a:prstGeom prst="rect">
            <a:avLst/>
          </a:prstGeom>
        </p:spPr>
      </p:pic>
      <p:pic>
        <p:nvPicPr>
          <p:cNvPr id="9" name="Picture 8" descr="d679aa086d7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3949370"/>
            <a:ext cx="1502664" cy="438912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7450000" y="3949370"/>
            <a:ext cx="90000" cy="45891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560000" y="3998826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 = ut + ½at² (down)</a:t>
            </a:r>
          </a:p>
        </p:txBody>
      </p:sp>
      <p:pic>
        <p:nvPicPr>
          <p:cNvPr id="12" name="Picture 11" descr="7ad9617f1de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4448282"/>
            <a:ext cx="3761232" cy="249935"/>
          </a:xfrm>
          <a:prstGeom prst="rect">
            <a:avLst/>
          </a:prstGeom>
        </p:spPr>
      </p:pic>
      <p:pic>
        <p:nvPicPr>
          <p:cNvPr id="13" name="Picture 12" descr="ef80b808783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4758217"/>
            <a:ext cx="3950208" cy="438912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7850000" y="4758217"/>
            <a:ext cx="90000" cy="45891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60000" y="4807673"/>
            <a:ext cx="1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No horizontal acceleration</a:t>
            </a:r>
          </a:p>
        </p:txBody>
      </p:sp>
      <p:pic>
        <p:nvPicPr>
          <p:cNvPr id="16" name="Picture 15" descr="c3cf6edc798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5257129"/>
            <a:ext cx="2523744" cy="438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50000" y="5736041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= 5.6 m (2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4" grpId="0" animBg="1"/>
      <p:bldP spid="15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