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3.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20.png"/><Relationship Id="rId8"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 Id="rId3"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Circular Motion</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Mechanics 2 Chapter 1</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1C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2163750"/>
          </a:xfrm>
          <a:prstGeom prst="rect">
            <a:avLst/>
          </a:prstGeom>
          <a:noFill/>
        </p:spPr>
        <p:txBody>
          <a:bodyPr wrap="square" anchor="t" lIns="45720" rIns="45720">
            <a:spAutoFit/>
          </a:bodyPr>
          <a:lstStyle/>
          <a:p>
            <a:pPr algn="ctr"/>
            <a:r>
              <a:rPr sz="1300" b="1">
                <a:solidFill>
                  <a:srgbClr val="000000"/>
                </a:solidFill>
                <a:latin typeface="Calibri"/>
              </a:rPr>
              <a:t>Conical pendulum: as the particle moves round the circle, the string traces out the surface of a cone</a:t>
            </a:r>
          </a:p>
          <a:p>
            <a:pPr algn="ctr"/>
            <a:r>
              <a:rPr sz="1300" b="0">
                <a:solidFill>
                  <a:srgbClr val="000000"/>
                </a:solidFill>
                <a:latin typeface="Calibri"/>
              </a:rPr>
              <a:t/>
            </a:r>
          </a:p>
          <a:p>
            <a:pPr algn="ctr"/>
            <a:r>
              <a:rPr sz="1300" b="0">
                <a:solidFill>
                  <a:srgbClr val="000000"/>
                </a:solidFill>
                <a:latin typeface="Calibri"/>
              </a:rPr>
              <a:t>Draw a diagram and name the forces and lengths you need</a:t>
            </a:r>
          </a:p>
          <a:p>
            <a:pPr algn="ctr"/>
            <a:r>
              <a:rPr sz="1300" b="0">
                <a:solidFill>
                  <a:srgbClr val="000000"/>
                </a:solidFill>
                <a:latin typeface="Calibri"/>
              </a:rPr>
              <a:t/>
            </a:r>
          </a:p>
          <a:p>
            <a:pPr algn="ctr"/>
            <a:r>
              <a:rPr sz="1300" b="0">
                <a:solidFill>
                  <a:srgbClr val="000000"/>
                </a:solidFill>
                <a:latin typeface="Calibri"/>
              </a:rPr>
              <a:t>Resolve </a:t>
            </a:r>
            <a:r>
              <a:rPr sz="1300" b="1">
                <a:solidFill>
                  <a:srgbClr val="000000"/>
                </a:solidFill>
                <a:latin typeface="Calibri"/>
              </a:rPr>
              <a:t>vertically</a:t>
            </a:r>
            <a:r>
              <a:rPr sz="1300" b="0">
                <a:solidFill>
                  <a:srgbClr val="000000"/>
                </a:solidFill>
                <a:latin typeface="Calibri"/>
              </a:rPr>
              <a:t> (no vertical acceleration) and </a:t>
            </a:r>
            <a:r>
              <a:rPr sz="1300" b="1">
                <a:solidFill>
                  <a:srgbClr val="000000"/>
                </a:solidFill>
                <a:latin typeface="Calibri"/>
              </a:rPr>
              <a:t>horizontally</a:t>
            </a:r>
            <a:r>
              <a:rPr sz="1300" b="0">
                <a:solidFill>
                  <a:srgbClr val="000000"/>
                </a:solidFill>
                <a:latin typeface="Calibri"/>
              </a:rPr>
              <a:t> (towards the centre, acceleration rω</a:t>
            </a:r>
            <a:r>
              <a:rPr sz="1300" b="0" baseline="30000">
                <a:solidFill>
                  <a:srgbClr val="000000"/>
                </a:solidFill>
                <a:latin typeface="Calibri"/>
              </a:rPr>
              <a:t>2</a:t>
            </a:r>
            <a:r>
              <a:rPr sz="1300" b="0">
                <a:solidFill>
                  <a:srgbClr val="000000"/>
                </a:solidFill>
                <a:latin typeface="Calibri"/>
              </a:rPr>
              <a:t>)</a:t>
            </a:r>
          </a:p>
        </p:txBody>
      </p:sp>
      <p:sp>
        <p:nvSpPr>
          <p:cNvPr id="5" name="TextBox 4"/>
          <p:cNvSpPr txBox="1"/>
          <p:nvPr/>
        </p:nvSpPr>
        <p:spPr>
          <a:xfrm>
            <a:off x="3750000" y="1000000"/>
            <a:ext cx="5200000" cy="1117110"/>
          </a:xfrm>
          <a:prstGeom prst="rect">
            <a:avLst/>
          </a:prstGeom>
          <a:noFill/>
        </p:spPr>
        <p:txBody>
          <a:bodyPr wrap="square" anchor="t" lIns="45720" rIns="45720">
            <a:spAutoFit/>
          </a:bodyPr>
          <a:lstStyle/>
          <a:p>
            <a:pPr algn="l"/>
            <a:r>
              <a:rPr sz="1300" b="0">
                <a:solidFill>
                  <a:srgbClr val="000000"/>
                </a:solidFill>
                <a:latin typeface="Calibri"/>
              </a:rPr>
              <a:t>A particle of mass 2 kg is attached to one end of a light inextensible string of length 50 cm. The other end of the string is attached to a fixed point A. The particle moves with constant angular speed in a horizontal circle of radius 40 cm. The centre of the circle is vertically below A. Calculate the tension in the string and the angular speed of the particle.</a:t>
            </a:r>
          </a:p>
        </p:txBody>
      </p:sp>
      <p:pic>
        <p:nvPicPr>
          <p:cNvPr id="6" name="Picture 5" descr="ex10_f.png"/>
          <p:cNvPicPr>
            <a:picLocks noChangeAspect="1"/>
          </p:cNvPicPr>
          <p:nvPr/>
        </p:nvPicPr>
        <p:blipFill>
          <a:blip r:embed="rId2"/>
          <a:stretch>
            <a:fillRect/>
          </a:stretch>
        </p:blipFill>
        <p:spPr>
          <a:xfrm>
            <a:off x="550000" y="3700000"/>
            <a:ext cx="2800000" cy="2296000"/>
          </a:xfrm>
          <a:prstGeom prst="rect">
            <a:avLst/>
          </a:prstGeom>
        </p:spPr>
      </p:pic>
      <p:sp>
        <p:nvSpPr>
          <p:cNvPr id="7" name="TextBox 6"/>
          <p:cNvSpPr txBox="1"/>
          <p:nvPr/>
        </p:nvSpPr>
        <p:spPr>
          <a:xfrm>
            <a:off x="3750000" y="2237110"/>
            <a:ext cx="5200000" cy="247650"/>
          </a:xfrm>
          <a:prstGeom prst="rect">
            <a:avLst/>
          </a:prstGeom>
          <a:noFill/>
        </p:spPr>
        <p:txBody>
          <a:bodyPr wrap="square" anchor="t" lIns="45720" rIns="45720">
            <a:spAutoFit/>
          </a:bodyPr>
          <a:lstStyle/>
          <a:p>
            <a:pPr algn="l"/>
            <a:r>
              <a:rPr sz="1300" b="0">
                <a:solidFill>
                  <a:srgbClr val="000000"/>
                </a:solidFill>
                <a:latin typeface="Calibri"/>
              </a:rPr>
              <a:t>Let the tension be T and the angular speed ω.</a:t>
            </a:r>
          </a:p>
        </p:txBody>
      </p:sp>
      <p:sp>
        <p:nvSpPr>
          <p:cNvPr id="8" name="TextBox 7"/>
          <p:cNvSpPr txBox="1"/>
          <p:nvPr/>
        </p:nvSpPr>
        <p:spPr>
          <a:xfrm>
            <a:off x="3750000" y="2484760"/>
            <a:ext cx="5200000" cy="247650"/>
          </a:xfrm>
          <a:prstGeom prst="rect">
            <a:avLst/>
          </a:prstGeom>
          <a:noFill/>
        </p:spPr>
        <p:txBody>
          <a:bodyPr wrap="square" anchor="t" lIns="45720" rIns="45720">
            <a:spAutoFit/>
          </a:bodyPr>
          <a:lstStyle/>
          <a:p>
            <a:pPr algn="l"/>
            <a:r>
              <a:rPr sz="1300" b="0">
                <a:solidFill>
                  <a:srgbClr val="000000"/>
                </a:solidFill>
                <a:latin typeface="Calibri"/>
              </a:rPr>
              <a:t>Let the string make angle θ with the horizontal.</a:t>
            </a:r>
          </a:p>
        </p:txBody>
      </p:sp>
      <p:sp>
        <p:nvSpPr>
          <p:cNvPr id="9" name="TextBox 8"/>
          <p:cNvSpPr txBox="1"/>
          <p:nvPr/>
        </p:nvSpPr>
        <p:spPr>
          <a:xfrm>
            <a:off x="3750000" y="2732410"/>
            <a:ext cx="5200000" cy="247650"/>
          </a:xfrm>
          <a:prstGeom prst="rect">
            <a:avLst/>
          </a:prstGeom>
          <a:noFill/>
        </p:spPr>
        <p:txBody>
          <a:bodyPr wrap="square" anchor="t" lIns="45720" rIns="45720">
            <a:spAutoFit/>
          </a:bodyPr>
          <a:lstStyle/>
          <a:p>
            <a:pPr algn="l"/>
            <a:r>
              <a:rPr sz="1300" b="0">
                <a:solidFill>
                  <a:srgbClr val="000000"/>
                </a:solidFill>
                <a:latin typeface="Calibri"/>
              </a:rPr>
              <a:t>R(↑):  T sin θ = 2g</a:t>
            </a:r>
          </a:p>
        </p:txBody>
      </p:sp>
      <p:sp>
        <p:nvSpPr>
          <p:cNvPr id="10" name="Right Brace 9"/>
          <p:cNvSpPr/>
          <p:nvPr/>
        </p:nvSpPr>
        <p:spPr>
          <a:xfrm>
            <a:off x="7050000" y="2752410"/>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60000" y="2676235"/>
            <a:ext cx="1990000" cy="360000"/>
          </a:xfrm>
          <a:prstGeom prst="rect">
            <a:avLst/>
          </a:prstGeom>
          <a:noFill/>
        </p:spPr>
        <p:txBody>
          <a:bodyPr wrap="square" anchor="ctr" lIns="45720" rIns="45720">
            <a:spAutoFit/>
          </a:bodyPr>
          <a:lstStyle/>
          <a:p>
            <a:pPr algn="l"/>
            <a:r>
              <a:rPr sz="1000" b="0">
                <a:solidFill>
                  <a:srgbClr val="FF0000"/>
                </a:solidFill>
                <a:latin typeface="Calibri"/>
              </a:rPr>
              <a:t>Resolve T into components</a:t>
            </a:r>
          </a:p>
        </p:txBody>
      </p:sp>
      <p:sp>
        <p:nvSpPr>
          <p:cNvPr id="12" name="TextBox 11"/>
          <p:cNvSpPr txBox="1"/>
          <p:nvPr/>
        </p:nvSpPr>
        <p:spPr>
          <a:xfrm>
            <a:off x="3750000" y="2980060"/>
            <a:ext cx="5200000" cy="247650"/>
          </a:xfrm>
          <a:prstGeom prst="rect">
            <a:avLst/>
          </a:prstGeom>
          <a:noFill/>
        </p:spPr>
        <p:txBody>
          <a:bodyPr wrap="square" anchor="t" lIns="45720" rIns="45720">
            <a:spAutoFit/>
          </a:bodyPr>
          <a:lstStyle/>
          <a:p>
            <a:pPr algn="l"/>
            <a:r>
              <a:rPr sz="1300" b="0">
                <a:solidFill>
                  <a:srgbClr val="000000"/>
                </a:solidFill>
                <a:latin typeface="Calibri"/>
              </a:rPr>
              <a:t>R(←):  T cos θ = 2 × 0.4 × ω</a:t>
            </a:r>
            <a:r>
              <a:rPr sz="1300" b="0" baseline="30000">
                <a:solidFill>
                  <a:srgbClr val="000000"/>
                </a:solidFill>
                <a:latin typeface="Calibri"/>
              </a:rPr>
              <a:t>2</a:t>
            </a:r>
          </a:p>
        </p:txBody>
      </p:sp>
      <p:sp>
        <p:nvSpPr>
          <p:cNvPr id="13" name="Right Brace 12"/>
          <p:cNvSpPr/>
          <p:nvPr/>
        </p:nvSpPr>
        <p:spPr>
          <a:xfrm>
            <a:off x="7050000" y="3000060"/>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160000" y="2923885"/>
            <a:ext cx="1990000" cy="360000"/>
          </a:xfrm>
          <a:prstGeom prst="rect">
            <a:avLst/>
          </a:prstGeom>
          <a:noFill/>
        </p:spPr>
        <p:txBody>
          <a:bodyPr wrap="square" anchor="ctr" lIns="45720" rIns="45720">
            <a:spAutoFit/>
          </a:bodyPr>
          <a:lstStyle/>
          <a:p>
            <a:pPr algn="l"/>
            <a:r>
              <a:rPr sz="1000" b="0">
                <a:solidFill>
                  <a:srgbClr val="FF0000"/>
                </a:solidFill>
                <a:latin typeface="Calibri"/>
              </a:rPr>
              <a:t>Towards the centre</a:t>
            </a:r>
          </a:p>
        </p:txBody>
      </p:sp>
      <p:sp>
        <p:nvSpPr>
          <p:cNvPr id="15" name="TextBox 14"/>
          <p:cNvSpPr txBox="1"/>
          <p:nvPr/>
        </p:nvSpPr>
        <p:spPr>
          <a:xfrm>
            <a:off x="3750000" y="3227710"/>
            <a:ext cx="5200000" cy="247650"/>
          </a:xfrm>
          <a:prstGeom prst="rect">
            <a:avLst/>
          </a:prstGeom>
          <a:noFill/>
        </p:spPr>
        <p:txBody>
          <a:bodyPr wrap="square" anchor="t" lIns="45720" rIns="45720">
            <a:spAutoFit/>
          </a:bodyPr>
          <a:lstStyle/>
          <a:p>
            <a:pPr algn="l"/>
            <a:r>
              <a:rPr sz="1300" b="0">
                <a:solidFill>
                  <a:srgbClr val="000000"/>
                </a:solidFill>
                <a:latin typeface="Calibri"/>
              </a:rPr>
              <a:t>cos θ = 4/5  and  sin θ = 3/5</a:t>
            </a:r>
          </a:p>
        </p:txBody>
      </p:sp>
      <p:sp>
        <p:nvSpPr>
          <p:cNvPr id="16" name="Right Brace 15"/>
          <p:cNvSpPr/>
          <p:nvPr/>
        </p:nvSpPr>
        <p:spPr>
          <a:xfrm>
            <a:off x="7050000" y="3247710"/>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160000" y="3171535"/>
            <a:ext cx="1990000" cy="360000"/>
          </a:xfrm>
          <a:prstGeom prst="rect">
            <a:avLst/>
          </a:prstGeom>
          <a:noFill/>
        </p:spPr>
        <p:txBody>
          <a:bodyPr wrap="square" anchor="ctr" lIns="45720" rIns="45720">
            <a:spAutoFit/>
          </a:bodyPr>
          <a:lstStyle/>
          <a:p>
            <a:pPr algn="l"/>
            <a:r>
              <a:rPr sz="1000" b="0">
                <a:solidFill>
                  <a:srgbClr val="FF0000"/>
                </a:solidFill>
                <a:latin typeface="Calibri"/>
              </a:rPr>
              <a:t>A 3, 4, 5 triangle</a:t>
            </a:r>
          </a:p>
        </p:txBody>
      </p:sp>
      <p:sp>
        <p:nvSpPr>
          <p:cNvPr id="18" name="TextBox 17"/>
          <p:cNvSpPr txBox="1"/>
          <p:nvPr/>
        </p:nvSpPr>
        <p:spPr>
          <a:xfrm>
            <a:off x="3750000" y="3475360"/>
            <a:ext cx="5200000" cy="247650"/>
          </a:xfrm>
          <a:prstGeom prst="rect">
            <a:avLst/>
          </a:prstGeom>
          <a:noFill/>
        </p:spPr>
        <p:txBody>
          <a:bodyPr wrap="square" anchor="t" lIns="45720" rIns="45720">
            <a:spAutoFit/>
          </a:bodyPr>
          <a:lstStyle/>
          <a:p>
            <a:pPr algn="l"/>
            <a:r>
              <a:rPr sz="1300" b="0">
                <a:solidFill>
                  <a:srgbClr val="000000"/>
                </a:solidFill>
                <a:latin typeface="Calibri"/>
              </a:rPr>
              <a:t>T = 2g × 5/3 = 32.66…</a:t>
            </a:r>
          </a:p>
        </p:txBody>
      </p:sp>
      <p:sp>
        <p:nvSpPr>
          <p:cNvPr id="19" name="TextBox 18"/>
          <p:cNvSpPr txBox="1"/>
          <p:nvPr/>
        </p:nvSpPr>
        <p:spPr>
          <a:xfrm>
            <a:off x="3750000" y="3723010"/>
            <a:ext cx="5200000" cy="247650"/>
          </a:xfrm>
          <a:prstGeom prst="rect">
            <a:avLst/>
          </a:prstGeom>
          <a:noFill/>
        </p:spPr>
        <p:txBody>
          <a:bodyPr wrap="square" anchor="t" lIns="45720" rIns="45720">
            <a:spAutoFit/>
          </a:bodyPr>
          <a:lstStyle/>
          <a:p>
            <a:pPr algn="l"/>
            <a:r>
              <a:rPr sz="1300" b="0">
                <a:solidFill>
                  <a:srgbClr val="FF0000"/>
                </a:solidFill>
                <a:latin typeface="Calibri"/>
              </a:rPr>
              <a:t>      T = 32.7 N (3 s.f.)</a:t>
            </a:r>
          </a:p>
        </p:txBody>
      </p:sp>
      <p:pic>
        <p:nvPicPr>
          <p:cNvPr id="20" name="Picture 19" descr="e81d4f9ca02a.png"/>
          <p:cNvPicPr>
            <a:picLocks noChangeAspect="1"/>
          </p:cNvPicPr>
          <p:nvPr/>
        </p:nvPicPr>
        <p:blipFill>
          <a:blip r:embed="rId3"/>
          <a:stretch>
            <a:fillRect/>
          </a:stretch>
        </p:blipFill>
        <p:spPr>
          <a:xfrm>
            <a:off x="3795720" y="3990660"/>
            <a:ext cx="3179064" cy="438912"/>
          </a:xfrm>
          <a:prstGeom prst="rect">
            <a:avLst/>
          </a:prstGeom>
        </p:spPr>
      </p:pic>
      <p:sp>
        <p:nvSpPr>
          <p:cNvPr id="21" name="TextBox 20"/>
          <p:cNvSpPr txBox="1"/>
          <p:nvPr/>
        </p:nvSpPr>
        <p:spPr>
          <a:xfrm>
            <a:off x="3750000" y="4469572"/>
            <a:ext cx="5200000" cy="247650"/>
          </a:xfrm>
          <a:prstGeom prst="rect">
            <a:avLst/>
          </a:prstGeom>
          <a:noFill/>
        </p:spPr>
        <p:txBody>
          <a:bodyPr wrap="square" anchor="t" lIns="45720" rIns="45720">
            <a:spAutoFit/>
          </a:bodyPr>
          <a:lstStyle/>
          <a:p>
            <a:pPr algn="l"/>
            <a:r>
              <a:rPr sz="1300" b="0">
                <a:solidFill>
                  <a:srgbClr val="FF0000"/>
                </a:solidFill>
                <a:latin typeface="Calibri"/>
              </a:rPr>
              <a:t>ω = 5.7 rad s</a:t>
            </a:r>
            <a:r>
              <a:rPr sz="1300" b="0" baseline="30000">
                <a:solidFill>
                  <a:srgbClr val="FF0000"/>
                </a:solidFill>
                <a:latin typeface="Calibri"/>
              </a:rPr>
              <a:t>−1</a:t>
            </a:r>
            <a:r>
              <a:rPr sz="1300" b="0">
                <a:solidFill>
                  <a:srgbClr val="FF0000"/>
                </a:solidFill>
                <a:latin typeface="Calibri"/>
              </a:rPr>
              <a:t> (2 s.f.)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1"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1544625"/>
          </a:xfrm>
          <a:prstGeom prst="rect">
            <a:avLst/>
          </a:prstGeom>
          <a:noFill/>
        </p:spPr>
        <p:txBody>
          <a:bodyPr wrap="square" anchor="t" lIns="45720" rIns="45720">
            <a:spAutoFit/>
          </a:bodyPr>
          <a:lstStyle/>
          <a:p>
            <a:pPr algn="ctr"/>
            <a:r>
              <a:rPr sz="1300" b="1">
                <a:solidFill>
                  <a:srgbClr val="000000"/>
                </a:solidFill>
                <a:latin typeface="Calibri"/>
              </a:rPr>
              <a:t>The radius of the circle is not always given: find it from the right-angled triangle</a:t>
            </a:r>
          </a:p>
          <a:p>
            <a:pPr algn="ctr"/>
            <a:r>
              <a:rPr sz="1300" b="0">
                <a:solidFill>
                  <a:srgbClr val="000000"/>
                </a:solidFill>
                <a:latin typeface="Calibri"/>
              </a:rPr>
              <a:t/>
            </a:r>
          </a:p>
          <a:p>
            <a:pPr algn="ctr"/>
            <a:r>
              <a:rPr sz="1300" b="0">
                <a:solidFill>
                  <a:srgbClr val="000000"/>
                </a:solidFill>
                <a:latin typeface="Calibri"/>
              </a:rPr>
              <a:t>Here the radius is l sin θ</a:t>
            </a:r>
          </a:p>
          <a:p>
            <a:pPr algn="ctr"/>
            <a:r>
              <a:rPr sz="1300" b="0">
                <a:solidFill>
                  <a:srgbClr val="000000"/>
                </a:solidFill>
                <a:latin typeface="Calibri"/>
              </a:rPr>
              <a:t/>
            </a:r>
          </a:p>
          <a:p>
            <a:pPr algn="ctr"/>
            <a:r>
              <a:rPr sz="1300" b="0">
                <a:solidFill>
                  <a:srgbClr val="000000"/>
                </a:solidFill>
                <a:latin typeface="Calibri"/>
              </a:rPr>
              <a:t>Divide through by common factors to simplify an equation before substituting</a:t>
            </a:r>
          </a:p>
        </p:txBody>
      </p:sp>
      <p:sp>
        <p:nvSpPr>
          <p:cNvPr id="5" name="TextBox 4"/>
          <p:cNvSpPr txBox="1"/>
          <p:nvPr/>
        </p:nvSpPr>
        <p:spPr>
          <a:xfrm>
            <a:off x="3750000" y="1000000"/>
            <a:ext cx="5200000" cy="1318532"/>
          </a:xfrm>
          <a:prstGeom prst="rect">
            <a:avLst/>
          </a:prstGeom>
          <a:noFill/>
        </p:spPr>
        <p:txBody>
          <a:bodyPr wrap="square" anchor="t" lIns="45720" rIns="45720">
            <a:spAutoFit/>
          </a:bodyPr>
          <a:lstStyle/>
          <a:p>
            <a:pPr algn="l"/>
            <a:r>
              <a:rPr sz="1300" b="0">
                <a:solidFill>
                  <a:srgbClr val="000000"/>
                </a:solidFill>
                <a:latin typeface="Calibri"/>
              </a:rPr>
              <a:t>A particle of mass m is attached to one end of a light inextensible string of length l. The other end of the string is attached to a fixed point A. The particle moves with constant angular speed in a horizontal circle. The string is taut and the angle between the string and the vertical is θ. The centre of the circle is vertically below A. Find the angular speed of the particle.</a:t>
            </a:r>
          </a:p>
        </p:txBody>
      </p:sp>
      <p:pic>
        <p:nvPicPr>
          <p:cNvPr id="6" name="Picture 5" descr="ex11_f.png"/>
          <p:cNvPicPr>
            <a:picLocks noChangeAspect="1"/>
          </p:cNvPicPr>
          <p:nvPr/>
        </p:nvPicPr>
        <p:blipFill>
          <a:blip r:embed="rId2"/>
          <a:stretch>
            <a:fillRect/>
          </a:stretch>
        </p:blipFill>
        <p:spPr>
          <a:xfrm>
            <a:off x="650000" y="3600000"/>
            <a:ext cx="2500000" cy="2348958"/>
          </a:xfrm>
          <a:prstGeom prst="rect">
            <a:avLst/>
          </a:prstGeom>
        </p:spPr>
      </p:pic>
      <p:sp>
        <p:nvSpPr>
          <p:cNvPr id="7" name="TextBox 6"/>
          <p:cNvSpPr txBox="1"/>
          <p:nvPr/>
        </p:nvSpPr>
        <p:spPr>
          <a:xfrm>
            <a:off x="3750000" y="2438532"/>
            <a:ext cx="5200000" cy="247650"/>
          </a:xfrm>
          <a:prstGeom prst="rect">
            <a:avLst/>
          </a:prstGeom>
          <a:noFill/>
        </p:spPr>
        <p:txBody>
          <a:bodyPr wrap="square" anchor="t" lIns="45720" rIns="45720">
            <a:spAutoFit/>
          </a:bodyPr>
          <a:lstStyle/>
          <a:p>
            <a:pPr algn="l"/>
            <a:r>
              <a:rPr sz="1300" b="0">
                <a:solidFill>
                  <a:srgbClr val="000000"/>
                </a:solidFill>
                <a:latin typeface="Calibri"/>
              </a:rPr>
              <a:t>Let the tension be T and the angular speed ω.</a:t>
            </a:r>
          </a:p>
        </p:txBody>
      </p:sp>
      <p:sp>
        <p:nvSpPr>
          <p:cNvPr id="8" name="TextBox 7"/>
          <p:cNvSpPr txBox="1"/>
          <p:nvPr/>
        </p:nvSpPr>
        <p:spPr>
          <a:xfrm>
            <a:off x="3750000" y="2686182"/>
            <a:ext cx="5200000" cy="247650"/>
          </a:xfrm>
          <a:prstGeom prst="rect">
            <a:avLst/>
          </a:prstGeom>
          <a:noFill/>
        </p:spPr>
        <p:txBody>
          <a:bodyPr wrap="square" anchor="t" lIns="45720" rIns="45720">
            <a:spAutoFit/>
          </a:bodyPr>
          <a:lstStyle/>
          <a:p>
            <a:pPr algn="l"/>
            <a:r>
              <a:rPr sz="1300" b="0">
                <a:solidFill>
                  <a:srgbClr val="000000"/>
                </a:solidFill>
                <a:latin typeface="Calibri"/>
              </a:rPr>
              <a:t>The radius of the circle is l sin θ</a:t>
            </a:r>
          </a:p>
        </p:txBody>
      </p:sp>
      <p:sp>
        <p:nvSpPr>
          <p:cNvPr id="9" name="Right Brace 8"/>
          <p:cNvSpPr/>
          <p:nvPr/>
        </p:nvSpPr>
        <p:spPr>
          <a:xfrm>
            <a:off x="7050000" y="2706182"/>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160000" y="2630007"/>
            <a:ext cx="1990000" cy="360000"/>
          </a:xfrm>
          <a:prstGeom prst="rect">
            <a:avLst/>
          </a:prstGeom>
          <a:noFill/>
        </p:spPr>
        <p:txBody>
          <a:bodyPr wrap="square" anchor="ctr" lIns="45720" rIns="45720">
            <a:spAutoFit/>
          </a:bodyPr>
          <a:lstStyle/>
          <a:p>
            <a:pPr algn="l"/>
            <a:r>
              <a:rPr sz="1000" b="0">
                <a:solidFill>
                  <a:srgbClr val="FF0000"/>
                </a:solidFill>
                <a:latin typeface="Calibri"/>
              </a:rPr>
              <a:t>Right-angled triangle</a:t>
            </a:r>
          </a:p>
        </p:txBody>
      </p:sp>
      <p:sp>
        <p:nvSpPr>
          <p:cNvPr id="11" name="TextBox 10"/>
          <p:cNvSpPr txBox="1"/>
          <p:nvPr/>
        </p:nvSpPr>
        <p:spPr>
          <a:xfrm>
            <a:off x="3750000" y="2933832"/>
            <a:ext cx="5200000" cy="247650"/>
          </a:xfrm>
          <a:prstGeom prst="rect">
            <a:avLst/>
          </a:prstGeom>
          <a:noFill/>
        </p:spPr>
        <p:txBody>
          <a:bodyPr wrap="square" anchor="t" lIns="45720" rIns="45720">
            <a:spAutoFit/>
          </a:bodyPr>
          <a:lstStyle/>
          <a:p>
            <a:pPr algn="l"/>
            <a:r>
              <a:rPr sz="1300" b="0">
                <a:solidFill>
                  <a:srgbClr val="000000"/>
                </a:solidFill>
                <a:latin typeface="Calibri"/>
              </a:rPr>
              <a:t>R(↑):  T cos θ = mg</a:t>
            </a:r>
          </a:p>
        </p:txBody>
      </p:sp>
      <p:sp>
        <p:nvSpPr>
          <p:cNvPr id="12" name="TextBox 11"/>
          <p:cNvSpPr txBox="1"/>
          <p:nvPr/>
        </p:nvSpPr>
        <p:spPr>
          <a:xfrm>
            <a:off x="3750000" y="3181482"/>
            <a:ext cx="5200000" cy="247650"/>
          </a:xfrm>
          <a:prstGeom prst="rect">
            <a:avLst/>
          </a:prstGeom>
          <a:noFill/>
        </p:spPr>
        <p:txBody>
          <a:bodyPr wrap="square" anchor="t" lIns="45720" rIns="45720">
            <a:spAutoFit/>
          </a:bodyPr>
          <a:lstStyle/>
          <a:p>
            <a:pPr algn="l"/>
            <a:r>
              <a:rPr sz="1300" b="0">
                <a:solidFill>
                  <a:srgbClr val="000000"/>
                </a:solidFill>
                <a:latin typeface="Calibri"/>
              </a:rPr>
              <a:t>R(←):  T sin θ = m × l sin θ × ω</a:t>
            </a:r>
            <a:r>
              <a:rPr sz="1300" b="0" baseline="30000">
                <a:solidFill>
                  <a:srgbClr val="000000"/>
                </a:solidFill>
                <a:latin typeface="Calibri"/>
              </a:rPr>
              <a:t>2</a:t>
            </a:r>
          </a:p>
        </p:txBody>
      </p:sp>
      <p:sp>
        <p:nvSpPr>
          <p:cNvPr id="13" name="TextBox 12"/>
          <p:cNvSpPr txBox="1"/>
          <p:nvPr/>
        </p:nvSpPr>
        <p:spPr>
          <a:xfrm>
            <a:off x="3750000" y="3429132"/>
            <a:ext cx="5200000" cy="247650"/>
          </a:xfrm>
          <a:prstGeom prst="rect">
            <a:avLst/>
          </a:prstGeom>
          <a:noFill/>
        </p:spPr>
        <p:txBody>
          <a:bodyPr wrap="square" anchor="t" lIns="45720" rIns="45720">
            <a:spAutoFit/>
          </a:bodyPr>
          <a:lstStyle/>
          <a:p>
            <a:pPr algn="l"/>
            <a:r>
              <a:rPr sz="1300" b="0">
                <a:solidFill>
                  <a:srgbClr val="000000"/>
                </a:solidFill>
                <a:latin typeface="Calibri"/>
              </a:rPr>
              <a:t>  ⇒  T = mlω</a:t>
            </a:r>
            <a:r>
              <a:rPr sz="1300" b="0" baseline="30000">
                <a:solidFill>
                  <a:srgbClr val="000000"/>
                </a:solidFill>
                <a:latin typeface="Calibri"/>
              </a:rPr>
              <a:t>2</a:t>
            </a:r>
          </a:p>
        </p:txBody>
      </p:sp>
      <p:sp>
        <p:nvSpPr>
          <p:cNvPr id="14" name="Right Brace 13"/>
          <p:cNvSpPr/>
          <p:nvPr/>
        </p:nvSpPr>
        <p:spPr>
          <a:xfrm>
            <a:off x="7050000" y="3449132"/>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160000" y="3372957"/>
            <a:ext cx="1990000" cy="360000"/>
          </a:xfrm>
          <a:prstGeom prst="rect">
            <a:avLst/>
          </a:prstGeom>
          <a:noFill/>
        </p:spPr>
        <p:txBody>
          <a:bodyPr wrap="square" anchor="ctr" lIns="45720" rIns="45720">
            <a:spAutoFit/>
          </a:bodyPr>
          <a:lstStyle/>
          <a:p>
            <a:pPr algn="l"/>
            <a:r>
              <a:rPr sz="1000" b="0">
                <a:solidFill>
                  <a:srgbClr val="FF0000"/>
                </a:solidFill>
                <a:latin typeface="Calibri"/>
              </a:rPr>
              <a:t>Divide by sin θ</a:t>
            </a:r>
          </a:p>
        </p:txBody>
      </p:sp>
      <p:sp>
        <p:nvSpPr>
          <p:cNvPr id="16" name="TextBox 15"/>
          <p:cNvSpPr txBox="1"/>
          <p:nvPr/>
        </p:nvSpPr>
        <p:spPr>
          <a:xfrm>
            <a:off x="3750000" y="3676782"/>
            <a:ext cx="5200000" cy="247650"/>
          </a:xfrm>
          <a:prstGeom prst="rect">
            <a:avLst/>
          </a:prstGeom>
          <a:noFill/>
        </p:spPr>
        <p:txBody>
          <a:bodyPr wrap="square" anchor="t" lIns="45720" rIns="45720">
            <a:spAutoFit/>
          </a:bodyPr>
          <a:lstStyle/>
          <a:p>
            <a:pPr algn="l"/>
            <a:r>
              <a:rPr sz="1300" b="0">
                <a:solidFill>
                  <a:srgbClr val="000000"/>
                </a:solidFill>
                <a:latin typeface="Calibri"/>
              </a:rPr>
              <a:t>mlω</a:t>
            </a:r>
            <a:r>
              <a:rPr sz="1300" b="0" baseline="30000">
                <a:solidFill>
                  <a:srgbClr val="000000"/>
                </a:solidFill>
                <a:latin typeface="Calibri"/>
              </a:rPr>
              <a:t>2</a:t>
            </a:r>
            <a:r>
              <a:rPr sz="1300" b="0">
                <a:solidFill>
                  <a:srgbClr val="000000"/>
                </a:solidFill>
                <a:latin typeface="Calibri"/>
              </a:rPr>
              <a:t> cos θ = mg</a:t>
            </a:r>
          </a:p>
        </p:txBody>
      </p:sp>
      <p:sp>
        <p:nvSpPr>
          <p:cNvPr id="17" name="Right Brace 16"/>
          <p:cNvSpPr/>
          <p:nvPr/>
        </p:nvSpPr>
        <p:spPr>
          <a:xfrm>
            <a:off x="7050000" y="3696782"/>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160000" y="3620607"/>
            <a:ext cx="1990000" cy="360000"/>
          </a:xfrm>
          <a:prstGeom prst="rect">
            <a:avLst/>
          </a:prstGeom>
          <a:noFill/>
        </p:spPr>
        <p:txBody>
          <a:bodyPr wrap="square" anchor="ctr" lIns="45720" rIns="45720">
            <a:spAutoFit/>
          </a:bodyPr>
          <a:lstStyle/>
          <a:p>
            <a:pPr algn="l"/>
            <a:r>
              <a:rPr sz="1000" b="0">
                <a:solidFill>
                  <a:srgbClr val="FF0000"/>
                </a:solidFill>
                <a:latin typeface="Calibri"/>
              </a:rPr>
              <a:t>Substitute into the first equation</a:t>
            </a:r>
          </a:p>
        </p:txBody>
      </p:sp>
      <p:pic>
        <p:nvPicPr>
          <p:cNvPr id="19" name="Picture 18" descr="6878d569c678.png"/>
          <p:cNvPicPr>
            <a:picLocks noChangeAspect="1"/>
          </p:cNvPicPr>
          <p:nvPr/>
        </p:nvPicPr>
        <p:blipFill>
          <a:blip r:embed="rId3"/>
          <a:stretch>
            <a:fillRect/>
          </a:stretch>
        </p:blipFill>
        <p:spPr>
          <a:xfrm>
            <a:off x="3795720" y="3944432"/>
            <a:ext cx="935736" cy="384048"/>
          </a:xfrm>
          <a:prstGeom prst="rect">
            <a:avLst/>
          </a:prstGeom>
        </p:spPr>
      </p:pic>
      <p:pic>
        <p:nvPicPr>
          <p:cNvPr id="20" name="Picture 19" descr="6e08083660fc.png"/>
          <p:cNvPicPr>
            <a:picLocks noChangeAspect="1"/>
          </p:cNvPicPr>
          <p:nvPr/>
        </p:nvPicPr>
        <p:blipFill>
          <a:blip r:embed="rId4"/>
          <a:stretch>
            <a:fillRect/>
          </a:stretch>
        </p:blipFill>
        <p:spPr>
          <a:xfrm>
            <a:off x="3795720" y="4388480"/>
            <a:ext cx="1054608" cy="457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1751000"/>
          </a:xfrm>
          <a:prstGeom prst="rect">
            <a:avLst/>
          </a:prstGeom>
          <a:noFill/>
        </p:spPr>
        <p:txBody>
          <a:bodyPr wrap="square" anchor="t" lIns="45720" rIns="45720">
            <a:spAutoFit/>
          </a:bodyPr>
          <a:lstStyle/>
          <a:p>
            <a:pPr algn="ctr"/>
            <a:r>
              <a:rPr sz="1300" b="1">
                <a:solidFill>
                  <a:srgbClr val="000000"/>
                </a:solidFill>
                <a:latin typeface="Calibri"/>
              </a:rPr>
              <a:t>On a banked surface with no friction, the force towards the centre comes from the horizontal component of the normal reaction</a:t>
            </a:r>
          </a:p>
          <a:p>
            <a:pPr algn="ctr"/>
            <a:r>
              <a:rPr sz="1300" b="0">
                <a:solidFill>
                  <a:srgbClr val="000000"/>
                </a:solidFill>
                <a:latin typeface="Calibri"/>
              </a:rPr>
              <a:t/>
            </a:r>
          </a:p>
          <a:p>
            <a:pPr algn="ctr"/>
            <a:r>
              <a:rPr sz="1300" b="0">
                <a:solidFill>
                  <a:srgbClr val="000000"/>
                </a:solidFill>
                <a:latin typeface="Calibri"/>
              </a:rPr>
              <a:t>Resolve </a:t>
            </a:r>
            <a:r>
              <a:rPr sz="1300" b="1">
                <a:solidFill>
                  <a:srgbClr val="000000"/>
                </a:solidFill>
                <a:latin typeface="Calibri"/>
              </a:rPr>
              <a:t>vertically</a:t>
            </a:r>
            <a:r>
              <a:rPr sz="1300" b="0">
                <a:solidFill>
                  <a:srgbClr val="000000"/>
                </a:solidFill>
                <a:latin typeface="Calibri"/>
              </a:rPr>
              <a:t> and </a:t>
            </a:r>
            <a:r>
              <a:rPr sz="1300" b="1">
                <a:solidFill>
                  <a:srgbClr val="000000"/>
                </a:solidFill>
                <a:latin typeface="Calibri"/>
              </a:rPr>
              <a:t>horizontally</a:t>
            </a:r>
            <a:r>
              <a:rPr sz="1300" b="0">
                <a:solidFill>
                  <a:srgbClr val="000000"/>
                </a:solidFill>
                <a:latin typeface="Calibri"/>
              </a:rPr>
              <a:t>, not parallel and perpendicular to the slope</a:t>
            </a:r>
          </a:p>
          <a:p>
            <a:pPr algn="ctr"/>
            <a:r>
              <a:rPr sz="1300" b="0">
                <a:solidFill>
                  <a:srgbClr val="000000"/>
                </a:solidFill>
                <a:latin typeface="Calibri"/>
              </a:rPr>
              <a:t/>
            </a:r>
          </a:p>
          <a:p>
            <a:pPr algn="ctr"/>
            <a:r>
              <a:rPr sz="1300" b="0">
                <a:solidFill>
                  <a:srgbClr val="000000"/>
                </a:solidFill>
                <a:latin typeface="Calibri"/>
              </a:rPr>
              <a:t>Divide one equation by the other to eliminate R</a:t>
            </a:r>
          </a:p>
        </p:txBody>
      </p:sp>
      <p:sp>
        <p:nvSpPr>
          <p:cNvPr id="5" name="TextBox 4"/>
          <p:cNvSpPr txBox="1"/>
          <p:nvPr/>
        </p:nvSpPr>
        <p:spPr>
          <a:xfrm>
            <a:off x="3750000" y="1000000"/>
            <a:ext cx="5200000" cy="1117110"/>
          </a:xfrm>
          <a:prstGeom prst="rect">
            <a:avLst/>
          </a:prstGeom>
          <a:noFill/>
        </p:spPr>
        <p:txBody>
          <a:bodyPr wrap="square" anchor="t" lIns="45720" rIns="45720">
            <a:spAutoFit/>
          </a:bodyPr>
          <a:lstStyle/>
          <a:p>
            <a:pPr algn="l"/>
            <a:r>
              <a:rPr sz="1300" b="0">
                <a:solidFill>
                  <a:srgbClr val="000000"/>
                </a:solidFill>
                <a:latin typeface="Calibri"/>
              </a:rPr>
              <a:t>A car travels round a bend of radius 500 m on a road which is banked at an angle θ to the horizontal. The car is assumed to be moving at constant speed in a horizontal circle and there is no tendency to slip. If there is no frictional force acting on the car when it is travelling at 90 km h</a:t>
            </a:r>
            <a:r>
              <a:rPr sz="1300" b="0" baseline="30000">
                <a:solidFill>
                  <a:srgbClr val="000000"/>
                </a:solidFill>
                <a:latin typeface="Calibri"/>
              </a:rPr>
              <a:t>−1</a:t>
            </a:r>
            <a:r>
              <a:rPr sz="1300" b="0">
                <a:solidFill>
                  <a:srgbClr val="000000"/>
                </a:solidFill>
                <a:latin typeface="Calibri"/>
              </a:rPr>
              <a:t>, find the value of θ.</a:t>
            </a:r>
          </a:p>
        </p:txBody>
      </p:sp>
      <p:pic>
        <p:nvPicPr>
          <p:cNvPr id="6" name="Picture 5" descr="ex12_f.png"/>
          <p:cNvPicPr>
            <a:picLocks noChangeAspect="1"/>
          </p:cNvPicPr>
          <p:nvPr/>
        </p:nvPicPr>
        <p:blipFill>
          <a:blip r:embed="rId2"/>
          <a:stretch>
            <a:fillRect/>
          </a:stretch>
        </p:blipFill>
        <p:spPr>
          <a:xfrm>
            <a:off x="500000" y="3700000"/>
            <a:ext cx="2900000" cy="2204762"/>
          </a:xfrm>
          <a:prstGeom prst="rect">
            <a:avLst/>
          </a:prstGeom>
        </p:spPr>
      </p:pic>
      <p:sp>
        <p:nvSpPr>
          <p:cNvPr id="7" name="TextBox 6"/>
          <p:cNvSpPr txBox="1"/>
          <p:nvPr/>
        </p:nvSpPr>
        <p:spPr>
          <a:xfrm>
            <a:off x="3750000" y="2237110"/>
            <a:ext cx="5200000" cy="247650"/>
          </a:xfrm>
          <a:prstGeom prst="rect">
            <a:avLst/>
          </a:prstGeom>
          <a:noFill/>
        </p:spPr>
        <p:txBody>
          <a:bodyPr wrap="square" anchor="t" lIns="45720" rIns="45720">
            <a:spAutoFit/>
          </a:bodyPr>
          <a:lstStyle/>
          <a:p>
            <a:pPr algn="l"/>
            <a:r>
              <a:rPr sz="1300" b="0">
                <a:solidFill>
                  <a:srgbClr val="000000"/>
                </a:solidFill>
                <a:latin typeface="Calibri"/>
              </a:rPr>
              <a:t>Let the mass of the car be m and the normal reaction R.</a:t>
            </a:r>
          </a:p>
        </p:txBody>
      </p:sp>
      <p:pic>
        <p:nvPicPr>
          <p:cNvPr id="8" name="Picture 7" descr="be561b02a3e0.png"/>
          <p:cNvPicPr>
            <a:picLocks noChangeAspect="1"/>
          </p:cNvPicPr>
          <p:nvPr/>
        </p:nvPicPr>
        <p:blipFill>
          <a:blip r:embed="rId3"/>
          <a:stretch>
            <a:fillRect/>
          </a:stretch>
        </p:blipFill>
        <p:spPr>
          <a:xfrm>
            <a:off x="3795720" y="2504760"/>
            <a:ext cx="2916936" cy="429768"/>
          </a:xfrm>
          <a:prstGeom prst="rect">
            <a:avLst/>
          </a:prstGeom>
        </p:spPr>
      </p:pic>
      <p:sp>
        <p:nvSpPr>
          <p:cNvPr id="9" name="TextBox 8"/>
          <p:cNvSpPr txBox="1"/>
          <p:nvPr/>
        </p:nvSpPr>
        <p:spPr>
          <a:xfrm>
            <a:off x="3750000" y="2974528"/>
            <a:ext cx="5200000" cy="247650"/>
          </a:xfrm>
          <a:prstGeom prst="rect">
            <a:avLst/>
          </a:prstGeom>
          <a:noFill/>
        </p:spPr>
        <p:txBody>
          <a:bodyPr wrap="square" anchor="t" lIns="45720" rIns="45720">
            <a:spAutoFit/>
          </a:bodyPr>
          <a:lstStyle/>
          <a:p>
            <a:pPr algn="l"/>
            <a:r>
              <a:rPr sz="1300" b="0">
                <a:solidFill>
                  <a:srgbClr val="000000"/>
                </a:solidFill>
                <a:latin typeface="Calibri"/>
              </a:rPr>
              <a:t>R(↑):  R cos θ = mg</a:t>
            </a:r>
          </a:p>
        </p:txBody>
      </p:sp>
      <p:sp>
        <p:nvSpPr>
          <p:cNvPr id="10" name="Right Brace 9"/>
          <p:cNvSpPr/>
          <p:nvPr/>
        </p:nvSpPr>
        <p:spPr>
          <a:xfrm>
            <a:off x="7050000" y="2994528"/>
            <a:ext cx="90000" cy="20765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160000" y="2918353"/>
            <a:ext cx="1990000" cy="360000"/>
          </a:xfrm>
          <a:prstGeom prst="rect">
            <a:avLst/>
          </a:prstGeom>
          <a:noFill/>
        </p:spPr>
        <p:txBody>
          <a:bodyPr wrap="square" anchor="ctr" lIns="45720" rIns="45720">
            <a:spAutoFit/>
          </a:bodyPr>
          <a:lstStyle/>
          <a:p>
            <a:pPr algn="l"/>
            <a:r>
              <a:rPr sz="1000" b="0">
                <a:solidFill>
                  <a:srgbClr val="FF0000"/>
                </a:solidFill>
                <a:latin typeface="Calibri"/>
              </a:rPr>
              <a:t>Resolve the normal reaction</a:t>
            </a:r>
          </a:p>
        </p:txBody>
      </p:sp>
      <p:pic>
        <p:nvPicPr>
          <p:cNvPr id="12" name="Picture 11" descr="abe71ab7aa53.png"/>
          <p:cNvPicPr>
            <a:picLocks noChangeAspect="1"/>
          </p:cNvPicPr>
          <p:nvPr/>
        </p:nvPicPr>
        <p:blipFill>
          <a:blip r:embed="rId4"/>
          <a:stretch>
            <a:fillRect/>
          </a:stretch>
        </p:blipFill>
        <p:spPr>
          <a:xfrm>
            <a:off x="3795720" y="3242178"/>
            <a:ext cx="2200656" cy="472440"/>
          </a:xfrm>
          <a:prstGeom prst="rect">
            <a:avLst/>
          </a:prstGeom>
        </p:spPr>
      </p:pic>
      <p:sp>
        <p:nvSpPr>
          <p:cNvPr id="13" name="Right Brace 12"/>
          <p:cNvSpPr/>
          <p:nvPr/>
        </p:nvSpPr>
        <p:spPr>
          <a:xfrm>
            <a:off x="7050000" y="3242178"/>
            <a:ext cx="90000" cy="49244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160000" y="3308398"/>
            <a:ext cx="1990000" cy="360000"/>
          </a:xfrm>
          <a:prstGeom prst="rect">
            <a:avLst/>
          </a:prstGeom>
          <a:noFill/>
        </p:spPr>
        <p:txBody>
          <a:bodyPr wrap="square" anchor="ctr" lIns="45720" rIns="45720">
            <a:spAutoFit/>
          </a:bodyPr>
          <a:lstStyle/>
          <a:p>
            <a:pPr algn="l"/>
            <a:r>
              <a:rPr sz="1000" b="0">
                <a:solidFill>
                  <a:srgbClr val="FF0000"/>
                </a:solidFill>
                <a:latin typeface="Calibri"/>
              </a:rPr>
              <a:t>Towards the centre</a:t>
            </a:r>
          </a:p>
        </p:txBody>
      </p:sp>
      <p:pic>
        <p:nvPicPr>
          <p:cNvPr id="15" name="Picture 14" descr="008f31ff7f63.png"/>
          <p:cNvPicPr>
            <a:picLocks noChangeAspect="1"/>
          </p:cNvPicPr>
          <p:nvPr/>
        </p:nvPicPr>
        <p:blipFill>
          <a:blip r:embed="rId5"/>
          <a:stretch>
            <a:fillRect/>
          </a:stretch>
        </p:blipFill>
        <p:spPr>
          <a:xfrm>
            <a:off x="3795720" y="3774618"/>
            <a:ext cx="2282952" cy="472440"/>
          </a:xfrm>
          <a:prstGeom prst="rect">
            <a:avLst/>
          </a:prstGeom>
        </p:spPr>
      </p:pic>
      <p:sp>
        <p:nvSpPr>
          <p:cNvPr id="16" name="Right Brace 15"/>
          <p:cNvSpPr/>
          <p:nvPr/>
        </p:nvSpPr>
        <p:spPr>
          <a:xfrm>
            <a:off x="7050000" y="3774618"/>
            <a:ext cx="90000" cy="49244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160000" y="3840838"/>
            <a:ext cx="1500000" cy="360000"/>
          </a:xfrm>
          <a:prstGeom prst="rect">
            <a:avLst/>
          </a:prstGeom>
          <a:noFill/>
        </p:spPr>
        <p:txBody>
          <a:bodyPr wrap="square" anchor="ctr" lIns="45720" rIns="45720">
            <a:spAutoFit/>
          </a:bodyPr>
          <a:lstStyle/>
          <a:p>
            <a:pPr algn="l"/>
            <a:r>
              <a:rPr sz="1000" b="0">
                <a:solidFill>
                  <a:srgbClr val="FF0000"/>
                </a:solidFill>
                <a:latin typeface="Calibri"/>
              </a:rPr>
              <a:t>Divide the second equation by the first</a:t>
            </a:r>
          </a:p>
        </p:txBody>
      </p:sp>
      <p:sp>
        <p:nvSpPr>
          <p:cNvPr id="18" name="TextBox 17"/>
          <p:cNvSpPr txBox="1"/>
          <p:nvPr/>
        </p:nvSpPr>
        <p:spPr>
          <a:xfrm>
            <a:off x="3750000" y="4287058"/>
            <a:ext cx="5200000" cy="247650"/>
          </a:xfrm>
          <a:prstGeom prst="rect">
            <a:avLst/>
          </a:prstGeom>
          <a:noFill/>
        </p:spPr>
        <p:txBody>
          <a:bodyPr wrap="square" anchor="t" lIns="45720" rIns="45720">
            <a:spAutoFit/>
          </a:bodyPr>
          <a:lstStyle/>
          <a:p>
            <a:pPr algn="l"/>
            <a:r>
              <a:rPr sz="1300" b="0">
                <a:solidFill>
                  <a:srgbClr val="FF0000"/>
                </a:solidFill>
                <a:latin typeface="Calibri"/>
              </a:rPr>
              <a:t>θ = 7.3° (2 s.f.)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3" grpId="0" animBg="1"/>
      <p:bldP spid="14" grpId="0" animBg="1"/>
      <p:bldP spid="16" grpId="0" animBg="1"/>
      <p:bldP spid="17" grpId="0" animBg="1"/>
      <p:bldP spid="18"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862000"/>
          </a:xfrm>
          <a:prstGeom prst="rect">
            <a:avLst/>
          </a:prstGeom>
          <a:noFill/>
        </p:spPr>
        <p:txBody>
          <a:bodyPr wrap="square" anchor="t" lIns="45720" rIns="45720">
            <a:spAutoFit/>
          </a:bodyPr>
          <a:lstStyle/>
          <a:p>
            <a:pPr algn="ctr"/>
            <a:r>
              <a:rPr sz="1200" b="1">
                <a:solidFill>
                  <a:srgbClr val="000000"/>
                </a:solidFill>
                <a:latin typeface="Calibri"/>
              </a:rPr>
              <a:t>With two strings, show both tensions on the diagram</a:t>
            </a:r>
          </a:p>
          <a:p>
            <a:pPr algn="ctr"/>
            <a:r>
              <a:rPr sz="1200" b="0">
                <a:solidFill>
                  <a:srgbClr val="000000"/>
                </a:solidFill>
                <a:latin typeface="Calibri"/>
              </a:rPr>
              <a:t/>
            </a:r>
          </a:p>
          <a:p>
            <a:pPr algn="ctr"/>
            <a:r>
              <a:rPr sz="1200" b="0">
                <a:solidFill>
                  <a:srgbClr val="000000"/>
                </a:solidFill>
                <a:latin typeface="Calibri"/>
              </a:rPr>
              <a:t>Resolve vertically and horizontally to get two simultaneous equations in T</a:t>
            </a:r>
            <a:r>
              <a:rPr sz="1200" b="0" baseline="-25000">
                <a:solidFill>
                  <a:srgbClr val="000000"/>
                </a:solidFill>
                <a:latin typeface="Calibri"/>
              </a:rPr>
              <a:t>A</a:t>
            </a:r>
            <a:r>
              <a:rPr sz="1200" b="0">
                <a:solidFill>
                  <a:srgbClr val="000000"/>
                </a:solidFill>
                <a:latin typeface="Calibri"/>
              </a:rPr>
              <a:t> and T</a:t>
            </a:r>
            <a:r>
              <a:rPr sz="1200" b="0" baseline="-25000">
                <a:solidFill>
                  <a:srgbClr val="000000"/>
                </a:solidFill>
                <a:latin typeface="Calibri"/>
              </a:rPr>
              <a:t>B</a:t>
            </a:r>
          </a:p>
        </p:txBody>
      </p:sp>
      <p:pic>
        <p:nvPicPr>
          <p:cNvPr id="5" name="Picture 4" descr="ex13_q.png"/>
          <p:cNvPicPr>
            <a:picLocks noChangeAspect="1"/>
          </p:cNvPicPr>
          <p:nvPr/>
        </p:nvPicPr>
        <p:blipFill>
          <a:blip r:embed="rId2"/>
          <a:stretch>
            <a:fillRect/>
          </a:stretch>
        </p:blipFill>
        <p:spPr>
          <a:xfrm>
            <a:off x="950000" y="2600000"/>
            <a:ext cx="1900000" cy="2021443"/>
          </a:xfrm>
          <a:prstGeom prst="rect">
            <a:avLst/>
          </a:prstGeom>
        </p:spPr>
      </p:pic>
      <p:sp>
        <p:nvSpPr>
          <p:cNvPr id="6" name="TextBox 5"/>
          <p:cNvSpPr txBox="1"/>
          <p:nvPr/>
        </p:nvSpPr>
        <p:spPr>
          <a:xfrm>
            <a:off x="3750000" y="1000000"/>
            <a:ext cx="5200000" cy="962170"/>
          </a:xfrm>
          <a:prstGeom prst="rect">
            <a:avLst/>
          </a:prstGeom>
          <a:noFill/>
        </p:spPr>
        <p:txBody>
          <a:bodyPr wrap="square" anchor="t" lIns="45720" rIns="45720">
            <a:spAutoFit/>
          </a:bodyPr>
          <a:lstStyle/>
          <a:p>
            <a:pPr algn="l"/>
            <a:r>
              <a:rPr sz="1100" b="0">
                <a:solidFill>
                  <a:srgbClr val="000000"/>
                </a:solidFill>
                <a:latin typeface="Calibri"/>
              </a:rPr>
              <a:t>The diagram shows a particle P of mass m attached by two strings to fixed points A and B, where A is vertically above B. The strings are both taut and P is moving in a horizontal circle with constant angular speed 2√(3g) rad s</a:t>
            </a:r>
            <a:r>
              <a:rPr sz="1100" b="0" baseline="30000">
                <a:solidFill>
                  <a:srgbClr val="000000"/>
                </a:solidFill>
                <a:latin typeface="Calibri"/>
              </a:rPr>
              <a:t>−1</a:t>
            </a:r>
            <a:r>
              <a:rPr sz="1100" b="0">
                <a:solidFill>
                  <a:srgbClr val="000000"/>
                </a:solidFill>
                <a:latin typeface="Calibri"/>
              </a:rPr>
              <a:t>. Both strings are 0.5 m in length and inclined at 60° to the vertical.</a:t>
            </a:r>
          </a:p>
          <a:p>
            <a:pPr algn="l"/>
            <a:r>
              <a:rPr sz="1100" b="0">
                <a:solidFill>
                  <a:srgbClr val="000000"/>
                </a:solidFill>
                <a:latin typeface="Calibri"/>
              </a:rPr>
              <a:t>a)  Calculate the tensions in the two strings.</a:t>
            </a:r>
          </a:p>
        </p:txBody>
      </p:sp>
      <p:pic>
        <p:nvPicPr>
          <p:cNvPr id="7" name="Picture 6" descr="ex13_f.png"/>
          <p:cNvPicPr>
            <a:picLocks noChangeAspect="1"/>
          </p:cNvPicPr>
          <p:nvPr/>
        </p:nvPicPr>
        <p:blipFill>
          <a:blip r:embed="rId3"/>
          <a:stretch>
            <a:fillRect/>
          </a:stretch>
        </p:blipFill>
        <p:spPr>
          <a:xfrm>
            <a:off x="7300000" y="2032170"/>
            <a:ext cx="1700000" cy="1808660"/>
          </a:xfrm>
          <a:prstGeom prst="rect">
            <a:avLst/>
          </a:prstGeom>
        </p:spPr>
      </p:pic>
      <p:sp>
        <p:nvSpPr>
          <p:cNvPr id="8" name="TextBox 7"/>
          <p:cNvSpPr txBox="1"/>
          <p:nvPr/>
        </p:nvSpPr>
        <p:spPr>
          <a:xfrm>
            <a:off x="3750000" y="2082170"/>
            <a:ext cx="3500000" cy="228600"/>
          </a:xfrm>
          <a:prstGeom prst="rect">
            <a:avLst/>
          </a:prstGeom>
          <a:noFill/>
        </p:spPr>
        <p:txBody>
          <a:bodyPr wrap="square" anchor="t" lIns="45720" rIns="45720">
            <a:spAutoFit/>
          </a:bodyPr>
          <a:lstStyle/>
          <a:p>
            <a:pPr algn="l"/>
            <a:r>
              <a:rPr sz="1200" b="0">
                <a:solidFill>
                  <a:srgbClr val="000000"/>
                </a:solidFill>
                <a:latin typeface="Calibri"/>
              </a:rPr>
              <a:t>a)  Radius = 0.5 cos 30° = √3/4 m</a:t>
            </a:r>
          </a:p>
        </p:txBody>
      </p:sp>
      <p:sp>
        <p:nvSpPr>
          <p:cNvPr id="9" name="Right Brace 8"/>
          <p:cNvSpPr/>
          <p:nvPr/>
        </p:nvSpPr>
        <p:spPr>
          <a:xfrm>
            <a:off x="6250000" y="2102170"/>
            <a:ext cx="90000" cy="2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60000" y="2022170"/>
            <a:ext cx="1000000" cy="360000"/>
          </a:xfrm>
          <a:prstGeom prst="rect">
            <a:avLst/>
          </a:prstGeom>
          <a:noFill/>
        </p:spPr>
        <p:txBody>
          <a:bodyPr wrap="square" anchor="ctr" lIns="45720" rIns="45720">
            <a:spAutoFit/>
          </a:bodyPr>
          <a:lstStyle/>
          <a:p>
            <a:pPr algn="l"/>
            <a:r>
              <a:rPr sz="1000" b="0">
                <a:solidFill>
                  <a:srgbClr val="FF0000"/>
                </a:solidFill>
                <a:latin typeface="Calibri"/>
              </a:rPr>
              <a:t>Equilateral triangle</a:t>
            </a:r>
          </a:p>
        </p:txBody>
      </p:sp>
      <p:sp>
        <p:nvSpPr>
          <p:cNvPr id="11" name="TextBox 10"/>
          <p:cNvSpPr txBox="1"/>
          <p:nvPr/>
        </p:nvSpPr>
        <p:spPr>
          <a:xfrm>
            <a:off x="3750000" y="2310770"/>
            <a:ext cx="3500000" cy="228600"/>
          </a:xfrm>
          <a:prstGeom prst="rect">
            <a:avLst/>
          </a:prstGeom>
          <a:noFill/>
        </p:spPr>
        <p:txBody>
          <a:bodyPr wrap="square" anchor="t" lIns="45720" rIns="45720">
            <a:spAutoFit/>
          </a:bodyPr>
          <a:lstStyle/>
          <a:p>
            <a:pPr algn="l"/>
            <a:r>
              <a:rPr sz="1200" b="0">
                <a:solidFill>
                  <a:srgbClr val="000000"/>
                </a:solidFill>
                <a:latin typeface="Calibri"/>
              </a:rPr>
              <a:t>R(↑):  T</a:t>
            </a:r>
            <a:r>
              <a:rPr sz="1200" b="0" baseline="-25000">
                <a:solidFill>
                  <a:srgbClr val="000000"/>
                </a:solidFill>
                <a:latin typeface="Calibri"/>
              </a:rPr>
              <a:t>A</a:t>
            </a:r>
            <a:r>
              <a:rPr sz="1200" b="0">
                <a:solidFill>
                  <a:srgbClr val="000000"/>
                </a:solidFill>
                <a:latin typeface="Calibri"/>
              </a:rPr>
              <a:t> cos 60° = T</a:t>
            </a:r>
            <a:r>
              <a:rPr sz="1200" b="0" baseline="-25000">
                <a:solidFill>
                  <a:srgbClr val="000000"/>
                </a:solidFill>
                <a:latin typeface="Calibri"/>
              </a:rPr>
              <a:t>B</a:t>
            </a:r>
            <a:r>
              <a:rPr sz="1200" b="0">
                <a:solidFill>
                  <a:srgbClr val="000000"/>
                </a:solidFill>
                <a:latin typeface="Calibri"/>
              </a:rPr>
              <a:t> cos 60° + mg</a:t>
            </a:r>
          </a:p>
        </p:txBody>
      </p:sp>
      <p:sp>
        <p:nvSpPr>
          <p:cNvPr id="12" name="TextBox 11"/>
          <p:cNvSpPr txBox="1"/>
          <p:nvPr/>
        </p:nvSpPr>
        <p:spPr>
          <a:xfrm>
            <a:off x="3750000" y="2539370"/>
            <a:ext cx="3500000" cy="228600"/>
          </a:xfrm>
          <a:prstGeom prst="rect">
            <a:avLst/>
          </a:prstGeom>
          <a:noFill/>
        </p:spPr>
        <p:txBody>
          <a:bodyPr wrap="square" anchor="t" lIns="45720" rIns="45720">
            <a:spAutoFit/>
          </a:bodyPr>
          <a:lstStyle/>
          <a:p>
            <a:pPr algn="l"/>
            <a:r>
              <a:rPr sz="1200" b="0">
                <a:solidFill>
                  <a:srgbClr val="000000"/>
                </a:solidFill>
                <a:latin typeface="Calibri"/>
              </a:rPr>
              <a:t>      ∴  T</a:t>
            </a:r>
            <a:r>
              <a:rPr sz="1200" b="0" baseline="-25000">
                <a:solidFill>
                  <a:srgbClr val="000000"/>
                </a:solidFill>
                <a:latin typeface="Calibri"/>
              </a:rPr>
              <a:t>A</a:t>
            </a:r>
            <a:r>
              <a:rPr sz="1200" b="0">
                <a:solidFill>
                  <a:srgbClr val="000000"/>
                </a:solidFill>
                <a:latin typeface="Calibri"/>
              </a:rPr>
              <a:t> − T</a:t>
            </a:r>
            <a:r>
              <a:rPr sz="1200" b="0" baseline="-25000">
                <a:solidFill>
                  <a:srgbClr val="000000"/>
                </a:solidFill>
                <a:latin typeface="Calibri"/>
              </a:rPr>
              <a:t>B</a:t>
            </a:r>
            <a:r>
              <a:rPr sz="1200" b="0">
                <a:solidFill>
                  <a:srgbClr val="000000"/>
                </a:solidFill>
                <a:latin typeface="Calibri"/>
              </a:rPr>
              <a:t> = 2mg     (1)</a:t>
            </a:r>
          </a:p>
        </p:txBody>
      </p:sp>
      <p:sp>
        <p:nvSpPr>
          <p:cNvPr id="13" name="TextBox 12"/>
          <p:cNvSpPr txBox="1"/>
          <p:nvPr/>
        </p:nvSpPr>
        <p:spPr>
          <a:xfrm>
            <a:off x="3750000" y="2767970"/>
            <a:ext cx="3500000" cy="228600"/>
          </a:xfrm>
          <a:prstGeom prst="rect">
            <a:avLst/>
          </a:prstGeom>
          <a:noFill/>
        </p:spPr>
        <p:txBody>
          <a:bodyPr wrap="square" anchor="t" lIns="45720" rIns="45720">
            <a:spAutoFit/>
          </a:bodyPr>
          <a:lstStyle/>
          <a:p>
            <a:pPr algn="l"/>
            <a:r>
              <a:rPr sz="1200" b="0">
                <a:solidFill>
                  <a:srgbClr val="000000"/>
                </a:solidFill>
                <a:latin typeface="Calibri"/>
              </a:rPr>
              <a:t>R(←):  T</a:t>
            </a:r>
            <a:r>
              <a:rPr sz="1200" b="0" baseline="-25000">
                <a:solidFill>
                  <a:srgbClr val="000000"/>
                </a:solidFill>
                <a:latin typeface="Calibri"/>
              </a:rPr>
              <a:t>A</a:t>
            </a:r>
            <a:r>
              <a:rPr sz="1200" b="0">
                <a:solidFill>
                  <a:srgbClr val="000000"/>
                </a:solidFill>
                <a:latin typeface="Calibri"/>
              </a:rPr>
              <a:t> cos 30° + T</a:t>
            </a:r>
            <a:r>
              <a:rPr sz="1200" b="0" baseline="-25000">
                <a:solidFill>
                  <a:srgbClr val="000000"/>
                </a:solidFill>
                <a:latin typeface="Calibri"/>
              </a:rPr>
              <a:t>B</a:t>
            </a:r>
            <a:r>
              <a:rPr sz="1200" b="0">
                <a:solidFill>
                  <a:srgbClr val="000000"/>
                </a:solidFill>
                <a:latin typeface="Calibri"/>
              </a:rPr>
              <a:t> cos 30° = mrω</a:t>
            </a:r>
            <a:r>
              <a:rPr sz="1200" b="0" baseline="30000">
                <a:solidFill>
                  <a:srgbClr val="000000"/>
                </a:solidFill>
                <a:latin typeface="Calibri"/>
              </a:rPr>
              <a:t>2</a:t>
            </a:r>
          </a:p>
        </p:txBody>
      </p:sp>
      <p:pic>
        <p:nvPicPr>
          <p:cNvPr id="14" name="Picture 13" descr="b8eacad21d0f.png"/>
          <p:cNvPicPr>
            <a:picLocks noChangeAspect="1"/>
          </p:cNvPicPr>
          <p:nvPr/>
        </p:nvPicPr>
        <p:blipFill>
          <a:blip r:embed="rId4"/>
          <a:stretch>
            <a:fillRect/>
          </a:stretch>
        </p:blipFill>
        <p:spPr>
          <a:xfrm>
            <a:off x="3795720" y="3016570"/>
            <a:ext cx="2663952" cy="466344"/>
          </a:xfrm>
          <a:prstGeom prst="rect">
            <a:avLst/>
          </a:prstGeom>
        </p:spPr>
      </p:pic>
      <p:sp>
        <p:nvSpPr>
          <p:cNvPr id="15" name="TextBox 14"/>
          <p:cNvSpPr txBox="1"/>
          <p:nvPr/>
        </p:nvSpPr>
        <p:spPr>
          <a:xfrm>
            <a:off x="3750000" y="3522914"/>
            <a:ext cx="3500000" cy="228600"/>
          </a:xfrm>
          <a:prstGeom prst="rect">
            <a:avLst/>
          </a:prstGeom>
          <a:noFill/>
        </p:spPr>
        <p:txBody>
          <a:bodyPr wrap="square" anchor="t" lIns="45720" rIns="45720">
            <a:spAutoFit/>
          </a:bodyPr>
          <a:lstStyle/>
          <a:p>
            <a:pPr algn="l"/>
            <a:r>
              <a:rPr sz="1200" b="0">
                <a:solidFill>
                  <a:srgbClr val="000000"/>
                </a:solidFill>
                <a:latin typeface="Calibri"/>
              </a:rPr>
              <a:t>      ∴  T</a:t>
            </a:r>
            <a:r>
              <a:rPr sz="1200" b="0" baseline="-25000">
                <a:solidFill>
                  <a:srgbClr val="000000"/>
                </a:solidFill>
                <a:latin typeface="Calibri"/>
              </a:rPr>
              <a:t>A</a:t>
            </a:r>
            <a:r>
              <a:rPr sz="1200" b="0">
                <a:solidFill>
                  <a:srgbClr val="000000"/>
                </a:solidFill>
                <a:latin typeface="Calibri"/>
              </a:rPr>
              <a:t> + T</a:t>
            </a:r>
            <a:r>
              <a:rPr sz="1200" b="0" baseline="-25000">
                <a:solidFill>
                  <a:srgbClr val="000000"/>
                </a:solidFill>
                <a:latin typeface="Calibri"/>
              </a:rPr>
              <a:t>B</a:t>
            </a:r>
            <a:r>
              <a:rPr sz="1200" b="0">
                <a:solidFill>
                  <a:srgbClr val="000000"/>
                </a:solidFill>
                <a:latin typeface="Calibri"/>
              </a:rPr>
              <a:t> = 6mg     (2)</a:t>
            </a:r>
          </a:p>
        </p:txBody>
      </p:sp>
      <p:sp>
        <p:nvSpPr>
          <p:cNvPr id="16" name="TextBox 15"/>
          <p:cNvSpPr txBox="1"/>
          <p:nvPr/>
        </p:nvSpPr>
        <p:spPr>
          <a:xfrm>
            <a:off x="3750000" y="3751514"/>
            <a:ext cx="3500000" cy="228600"/>
          </a:xfrm>
          <a:prstGeom prst="rect">
            <a:avLst/>
          </a:prstGeom>
          <a:noFill/>
        </p:spPr>
        <p:txBody>
          <a:bodyPr wrap="square" anchor="t" lIns="45720" rIns="45720">
            <a:spAutoFit/>
          </a:bodyPr>
          <a:lstStyle/>
          <a:p>
            <a:pPr algn="l"/>
            <a:r>
              <a:rPr sz="1200" b="0">
                <a:solidFill>
                  <a:srgbClr val="FF0000"/>
                </a:solidFill>
                <a:latin typeface="Calibri"/>
              </a:rPr>
              <a:t>T</a:t>
            </a:r>
            <a:r>
              <a:rPr sz="1200" b="0" baseline="-25000">
                <a:solidFill>
                  <a:srgbClr val="FF0000"/>
                </a:solidFill>
                <a:latin typeface="Calibri"/>
              </a:rPr>
              <a:t>A</a:t>
            </a:r>
            <a:r>
              <a:rPr sz="1200" b="0">
                <a:solidFill>
                  <a:srgbClr val="FF0000"/>
                </a:solidFill>
                <a:latin typeface="Calibri"/>
              </a:rPr>
              <a:t> = 4mg N  and  T</a:t>
            </a:r>
            <a:r>
              <a:rPr sz="1200" b="0" baseline="-25000">
                <a:solidFill>
                  <a:srgbClr val="FF0000"/>
                </a:solidFill>
                <a:latin typeface="Calibri"/>
              </a:rPr>
              <a:t>B</a:t>
            </a:r>
            <a:r>
              <a:rPr sz="1200" b="0">
                <a:solidFill>
                  <a:srgbClr val="FF0000"/>
                </a:solidFill>
                <a:latin typeface="Calibri"/>
              </a:rPr>
              <a:t> = 2mg N</a:t>
            </a:r>
          </a:p>
        </p:txBody>
      </p:sp>
      <p:sp>
        <p:nvSpPr>
          <p:cNvPr id="17" name="Right Brace 16"/>
          <p:cNvSpPr/>
          <p:nvPr/>
        </p:nvSpPr>
        <p:spPr>
          <a:xfrm>
            <a:off x="6750000" y="3771514"/>
            <a:ext cx="90000" cy="2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860000" y="3691514"/>
            <a:ext cx="2290000" cy="360000"/>
          </a:xfrm>
          <a:prstGeom prst="rect">
            <a:avLst/>
          </a:prstGeom>
          <a:noFill/>
        </p:spPr>
        <p:txBody>
          <a:bodyPr wrap="square" anchor="ctr" lIns="45720" rIns="45720">
            <a:spAutoFit/>
          </a:bodyPr>
          <a:lstStyle/>
          <a:p>
            <a:pPr algn="l"/>
            <a:r>
              <a:rPr sz="1000" b="0">
                <a:solidFill>
                  <a:srgbClr val="FF0000"/>
                </a:solidFill>
                <a:latin typeface="Calibri"/>
              </a:rPr>
              <a:t>Solve (1) and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1624000"/>
          </a:xfrm>
          <a:prstGeom prst="rect">
            <a:avLst/>
          </a:prstGeom>
          <a:noFill/>
        </p:spPr>
        <p:txBody>
          <a:bodyPr wrap="square" anchor="t" lIns="45720" rIns="45720">
            <a:spAutoFit/>
          </a:bodyPr>
          <a:lstStyle/>
          <a:p>
            <a:pPr algn="ctr"/>
            <a:r>
              <a:rPr sz="1200" b="1">
                <a:solidFill>
                  <a:srgbClr val="000000"/>
                </a:solidFill>
                <a:latin typeface="Calibri"/>
              </a:rPr>
              <a:t>Don’t repeat work from part a</a:t>
            </a:r>
          </a:p>
          <a:p>
            <a:pPr algn="ctr"/>
            <a:r>
              <a:rPr sz="1200" b="0">
                <a:solidFill>
                  <a:srgbClr val="000000"/>
                </a:solidFill>
                <a:latin typeface="Calibri"/>
              </a:rPr>
              <a:t/>
            </a:r>
          </a:p>
          <a:p>
            <a:pPr algn="ctr"/>
            <a:r>
              <a:rPr sz="1200" b="0">
                <a:solidFill>
                  <a:srgbClr val="000000"/>
                </a:solidFill>
                <a:latin typeface="Calibri"/>
              </a:rPr>
              <a:t>Everything up to the point where ω was substituted still applies:</a:t>
            </a:r>
          </a:p>
          <a:p>
            <a:pPr algn="ctr"/>
            <a:r>
              <a:rPr sz="1200" b="0">
                <a:solidFill>
                  <a:srgbClr val="000000"/>
                </a:solidFill>
                <a:latin typeface="Calibri"/>
              </a:rPr>
              <a:t>T</a:t>
            </a:r>
            <a:r>
              <a:rPr sz="1200" b="0" baseline="-25000">
                <a:solidFill>
                  <a:srgbClr val="000000"/>
                </a:solidFill>
                <a:latin typeface="Calibri"/>
              </a:rPr>
              <a:t>A</a:t>
            </a:r>
            <a:r>
              <a:rPr sz="1200" b="0">
                <a:solidFill>
                  <a:srgbClr val="000000"/>
                </a:solidFill>
                <a:latin typeface="Calibri"/>
              </a:rPr>
              <a:t> − T</a:t>
            </a:r>
            <a:r>
              <a:rPr sz="1200" b="0" baseline="-25000">
                <a:solidFill>
                  <a:srgbClr val="000000"/>
                </a:solidFill>
                <a:latin typeface="Calibri"/>
              </a:rPr>
              <a:t>B</a:t>
            </a:r>
            <a:r>
              <a:rPr sz="1200" b="0">
                <a:solidFill>
                  <a:srgbClr val="000000"/>
                </a:solidFill>
                <a:latin typeface="Calibri"/>
              </a:rPr>
              <a:t> = 2mg  and</a:t>
            </a:r>
          </a:p>
          <a:p>
            <a:pPr algn="ctr"/>
            <a:r>
              <a:rPr sz="1200" b="0">
                <a:solidFill>
                  <a:srgbClr val="000000"/>
                </a:solidFill>
                <a:latin typeface="Calibri"/>
              </a:rPr>
              <a:t>T</a:t>
            </a:r>
            <a:r>
              <a:rPr sz="1200" b="0" baseline="-25000">
                <a:solidFill>
                  <a:srgbClr val="000000"/>
                </a:solidFill>
                <a:latin typeface="Calibri"/>
              </a:rPr>
              <a:t>A</a:t>
            </a:r>
            <a:r>
              <a:rPr sz="1200" b="0">
                <a:solidFill>
                  <a:srgbClr val="000000"/>
                </a:solidFill>
                <a:latin typeface="Calibri"/>
              </a:rPr>
              <a:t> cos 30° + T</a:t>
            </a:r>
            <a:r>
              <a:rPr sz="1200" b="0" baseline="-25000">
                <a:solidFill>
                  <a:srgbClr val="000000"/>
                </a:solidFill>
                <a:latin typeface="Calibri"/>
              </a:rPr>
              <a:t>B</a:t>
            </a:r>
            <a:r>
              <a:rPr sz="1200" b="0">
                <a:solidFill>
                  <a:srgbClr val="000000"/>
                </a:solidFill>
                <a:latin typeface="Calibri"/>
              </a:rPr>
              <a:t> cos 30° = mrω</a:t>
            </a:r>
            <a:r>
              <a:rPr sz="1200" b="0" baseline="30000">
                <a:solidFill>
                  <a:srgbClr val="000000"/>
                </a:solidFill>
                <a:latin typeface="Calibri"/>
              </a:rPr>
              <a:t>2</a:t>
            </a:r>
          </a:p>
          <a:p>
            <a:pPr algn="ctr"/>
            <a:r>
              <a:rPr sz="1200" b="0">
                <a:solidFill>
                  <a:srgbClr val="000000"/>
                </a:solidFill>
                <a:latin typeface="Calibri"/>
              </a:rPr>
              <a:t/>
            </a:r>
          </a:p>
          <a:p>
            <a:pPr algn="ctr"/>
            <a:r>
              <a:rPr sz="1200" b="0">
                <a:solidFill>
                  <a:srgbClr val="000000"/>
                </a:solidFill>
                <a:latin typeface="Calibri"/>
              </a:rPr>
              <a:t>The string snaps if T</a:t>
            </a:r>
            <a:r>
              <a:rPr sz="1200" b="0" baseline="-25000">
                <a:solidFill>
                  <a:srgbClr val="000000"/>
                </a:solidFill>
                <a:latin typeface="Calibri"/>
              </a:rPr>
              <a:t>A</a:t>
            </a:r>
            <a:r>
              <a:rPr sz="1200" b="0">
                <a:solidFill>
                  <a:srgbClr val="000000"/>
                </a:solidFill>
                <a:latin typeface="Calibri"/>
              </a:rPr>
              <a:t> &gt; 8mg</a:t>
            </a:r>
          </a:p>
        </p:txBody>
      </p:sp>
      <p:pic>
        <p:nvPicPr>
          <p:cNvPr id="5" name="Picture 4" descr="ex13_q.png"/>
          <p:cNvPicPr>
            <a:picLocks noChangeAspect="1"/>
          </p:cNvPicPr>
          <p:nvPr/>
        </p:nvPicPr>
        <p:blipFill>
          <a:blip r:embed="rId2"/>
          <a:stretch>
            <a:fillRect/>
          </a:stretch>
        </p:blipFill>
        <p:spPr>
          <a:xfrm>
            <a:off x="950000" y="3700000"/>
            <a:ext cx="1900000" cy="2021443"/>
          </a:xfrm>
          <a:prstGeom prst="rect">
            <a:avLst/>
          </a:prstGeom>
        </p:spPr>
      </p:pic>
      <p:sp>
        <p:nvSpPr>
          <p:cNvPr id="6" name="TextBox 5"/>
          <p:cNvSpPr txBox="1"/>
          <p:nvPr/>
        </p:nvSpPr>
        <p:spPr>
          <a:xfrm>
            <a:off x="3750000" y="1000000"/>
            <a:ext cx="5200000" cy="1643906"/>
          </a:xfrm>
          <a:prstGeom prst="rect">
            <a:avLst/>
          </a:prstGeom>
          <a:noFill/>
        </p:spPr>
        <p:txBody>
          <a:bodyPr wrap="square" anchor="t" lIns="45720" rIns="45720">
            <a:spAutoFit/>
          </a:bodyPr>
          <a:lstStyle/>
          <a:p>
            <a:pPr algn="l"/>
            <a:r>
              <a:rPr sz="1100" b="0">
                <a:solidFill>
                  <a:srgbClr val="000000"/>
                </a:solidFill>
                <a:latin typeface="Calibri"/>
              </a:rPr>
              <a:t>The diagram shows a particle P of mass m attached by two strings to fixed points A and B, where A is vertically above B. The strings are both taut and P is moving in a horizontal circle with constant angular speed 2√(3g) rad s</a:t>
            </a:r>
            <a:r>
              <a:rPr sz="1100" b="0" baseline="30000">
                <a:solidFill>
                  <a:srgbClr val="000000"/>
                </a:solidFill>
                <a:latin typeface="Calibri"/>
              </a:rPr>
              <a:t>−1</a:t>
            </a:r>
            <a:r>
              <a:rPr sz="1100" b="0">
                <a:solidFill>
                  <a:srgbClr val="000000"/>
                </a:solidFill>
                <a:latin typeface="Calibri"/>
              </a:rPr>
              <a:t>. Both strings are 0.5 m in length and inclined at 60° to the vertical.</a:t>
            </a:r>
          </a:p>
          <a:p>
            <a:pPr algn="l"/>
            <a:r>
              <a:rPr sz="1100" b="0">
                <a:solidFill>
                  <a:srgbClr val="000000"/>
                </a:solidFill>
                <a:latin typeface="Calibri"/>
              </a:rPr>
              <a:t>a)  Calculate the tensions in the two strings.</a:t>
            </a:r>
          </a:p>
          <a:p>
            <a:pPr algn="l"/>
            <a:r>
              <a:rPr sz="1100" b="0">
                <a:solidFill>
                  <a:srgbClr val="000000"/>
                </a:solidFill>
                <a:latin typeface="Calibri"/>
              </a:rPr>
              <a:t>The strings will break if the tension in them exceeds 8mg N. The angular speed of the particle is increased until the strings break.</a:t>
            </a:r>
          </a:p>
          <a:p>
            <a:pPr algn="l"/>
            <a:r>
              <a:rPr sz="1100" b="0">
                <a:solidFill>
                  <a:srgbClr val="000000"/>
                </a:solidFill>
                <a:latin typeface="Calibri"/>
              </a:rPr>
              <a:t>b)  State which string will break first.</a:t>
            </a:r>
          </a:p>
          <a:p>
            <a:pPr algn="l"/>
            <a:r>
              <a:rPr sz="1100" b="0">
                <a:solidFill>
                  <a:srgbClr val="000000"/>
                </a:solidFill>
                <a:latin typeface="Calibri"/>
              </a:rPr>
              <a:t>c)  Find the maximum angular speed of the particle before the string breaks.</a:t>
            </a:r>
          </a:p>
        </p:txBody>
      </p:sp>
      <p:sp>
        <p:nvSpPr>
          <p:cNvPr id="7" name="TextBox 6"/>
          <p:cNvSpPr txBox="1"/>
          <p:nvPr/>
        </p:nvSpPr>
        <p:spPr>
          <a:xfrm>
            <a:off x="3750000" y="2763906"/>
            <a:ext cx="5200000" cy="228600"/>
          </a:xfrm>
          <a:prstGeom prst="rect">
            <a:avLst/>
          </a:prstGeom>
          <a:noFill/>
        </p:spPr>
        <p:txBody>
          <a:bodyPr wrap="square" anchor="t" lIns="45720" rIns="45720">
            <a:spAutoFit/>
          </a:bodyPr>
          <a:lstStyle/>
          <a:p>
            <a:pPr algn="l"/>
            <a:r>
              <a:rPr sz="1200" b="0">
                <a:solidFill>
                  <a:srgbClr val="000000"/>
                </a:solidFill>
                <a:latin typeface="Calibri"/>
              </a:rPr>
              <a:t>b)  T</a:t>
            </a:r>
            <a:r>
              <a:rPr sz="1200" b="0" baseline="-25000">
                <a:solidFill>
                  <a:srgbClr val="000000"/>
                </a:solidFill>
                <a:latin typeface="Calibri"/>
              </a:rPr>
              <a:t>A</a:t>
            </a:r>
            <a:r>
              <a:rPr sz="1200" b="0">
                <a:solidFill>
                  <a:srgbClr val="000000"/>
                </a:solidFill>
                <a:latin typeface="Calibri"/>
              </a:rPr>
              <a:t> − T</a:t>
            </a:r>
            <a:r>
              <a:rPr sz="1200" b="0" baseline="-25000">
                <a:solidFill>
                  <a:srgbClr val="000000"/>
                </a:solidFill>
                <a:latin typeface="Calibri"/>
              </a:rPr>
              <a:t>B</a:t>
            </a:r>
            <a:r>
              <a:rPr sz="1200" b="0">
                <a:solidFill>
                  <a:srgbClr val="000000"/>
                </a:solidFill>
                <a:latin typeface="Calibri"/>
              </a:rPr>
              <a:t> = 2mg, so the upper string always has the greater tension</a:t>
            </a:r>
          </a:p>
        </p:txBody>
      </p:sp>
      <p:sp>
        <p:nvSpPr>
          <p:cNvPr id="8" name="TextBox 7"/>
          <p:cNvSpPr txBox="1"/>
          <p:nvPr/>
        </p:nvSpPr>
        <p:spPr>
          <a:xfrm>
            <a:off x="3750000" y="2992506"/>
            <a:ext cx="5200000" cy="228600"/>
          </a:xfrm>
          <a:prstGeom prst="rect">
            <a:avLst/>
          </a:prstGeom>
          <a:noFill/>
        </p:spPr>
        <p:txBody>
          <a:bodyPr wrap="square" anchor="t" lIns="45720" rIns="45720">
            <a:spAutoFit/>
          </a:bodyPr>
          <a:lstStyle/>
          <a:p>
            <a:pPr algn="l"/>
            <a:r>
              <a:rPr sz="1200" b="0">
                <a:solidFill>
                  <a:srgbClr val="FF0000"/>
                </a:solidFill>
                <a:latin typeface="Calibri"/>
              </a:rPr>
              <a:t>      The upper string (AP) breaks first</a:t>
            </a:r>
          </a:p>
        </p:txBody>
      </p:sp>
      <p:sp>
        <p:nvSpPr>
          <p:cNvPr id="9" name="TextBox 8"/>
          <p:cNvSpPr txBox="1"/>
          <p:nvPr/>
        </p:nvSpPr>
        <p:spPr>
          <a:xfrm>
            <a:off x="3750000" y="3221106"/>
            <a:ext cx="5200000" cy="228600"/>
          </a:xfrm>
          <a:prstGeom prst="rect">
            <a:avLst/>
          </a:prstGeom>
          <a:noFill/>
        </p:spPr>
        <p:txBody>
          <a:bodyPr wrap="square" anchor="t" lIns="45720" rIns="45720">
            <a:spAutoFit/>
          </a:bodyPr>
          <a:lstStyle/>
          <a:p>
            <a:pPr algn="l"/>
            <a:r>
              <a:rPr sz="1200" b="0">
                <a:solidFill>
                  <a:srgbClr val="000000"/>
                </a:solidFill>
                <a:latin typeface="Calibri"/>
              </a:rPr>
              <a:t>c)  Let the maximum angular speed be ω</a:t>
            </a:r>
            <a:r>
              <a:rPr sz="1200" b="0" baseline="-25000">
                <a:solidFill>
                  <a:srgbClr val="000000"/>
                </a:solidFill>
                <a:latin typeface="Calibri"/>
              </a:rPr>
              <a:t>max</a:t>
            </a:r>
            <a:r>
              <a:rPr sz="1200" b="0">
                <a:solidFill>
                  <a:srgbClr val="000000"/>
                </a:solidFill>
                <a:latin typeface="Calibri"/>
              </a:rPr>
              <a:t>.</a:t>
            </a:r>
          </a:p>
        </p:txBody>
      </p:sp>
      <p:sp>
        <p:nvSpPr>
          <p:cNvPr id="10" name="TextBox 9"/>
          <p:cNvSpPr txBox="1"/>
          <p:nvPr/>
        </p:nvSpPr>
        <p:spPr>
          <a:xfrm>
            <a:off x="3750000" y="3449706"/>
            <a:ext cx="5200000" cy="228600"/>
          </a:xfrm>
          <a:prstGeom prst="rect">
            <a:avLst/>
          </a:prstGeom>
          <a:noFill/>
        </p:spPr>
        <p:txBody>
          <a:bodyPr wrap="square" anchor="t" lIns="45720" rIns="45720">
            <a:spAutoFit/>
          </a:bodyPr>
          <a:lstStyle/>
          <a:p>
            <a:pPr algn="l"/>
            <a:r>
              <a:rPr sz="1200" b="0">
                <a:solidFill>
                  <a:srgbClr val="000000"/>
                </a:solidFill>
                <a:latin typeface="Calibri"/>
              </a:rPr>
              <a:t>      At this speed T</a:t>
            </a:r>
            <a:r>
              <a:rPr sz="1200" b="0" baseline="-25000">
                <a:solidFill>
                  <a:srgbClr val="000000"/>
                </a:solidFill>
                <a:latin typeface="Calibri"/>
              </a:rPr>
              <a:t>A</a:t>
            </a:r>
            <a:r>
              <a:rPr sz="1200" b="0">
                <a:solidFill>
                  <a:srgbClr val="000000"/>
                </a:solidFill>
                <a:latin typeface="Calibri"/>
              </a:rPr>
              <a:t> = 8mg, so from (1) T</a:t>
            </a:r>
            <a:r>
              <a:rPr sz="1200" b="0" baseline="-25000">
                <a:solidFill>
                  <a:srgbClr val="000000"/>
                </a:solidFill>
                <a:latin typeface="Calibri"/>
              </a:rPr>
              <a:t>B</a:t>
            </a:r>
            <a:r>
              <a:rPr sz="1200" b="0">
                <a:solidFill>
                  <a:srgbClr val="000000"/>
                </a:solidFill>
                <a:latin typeface="Calibri"/>
              </a:rPr>
              <a:t> = 6mg</a:t>
            </a:r>
          </a:p>
        </p:txBody>
      </p:sp>
      <p:pic>
        <p:nvPicPr>
          <p:cNvPr id="11" name="Picture 10" descr="98a5ea02e476.png"/>
          <p:cNvPicPr>
            <a:picLocks noChangeAspect="1"/>
          </p:cNvPicPr>
          <p:nvPr/>
        </p:nvPicPr>
        <p:blipFill>
          <a:blip r:embed="rId3"/>
          <a:stretch>
            <a:fillRect/>
          </a:stretch>
        </p:blipFill>
        <p:spPr>
          <a:xfrm>
            <a:off x="3795720" y="3698306"/>
            <a:ext cx="2630424" cy="466344"/>
          </a:xfrm>
          <a:prstGeom prst="rect">
            <a:avLst/>
          </a:prstGeom>
        </p:spPr>
      </p:pic>
      <p:sp>
        <p:nvSpPr>
          <p:cNvPr id="12" name="TextBox 11"/>
          <p:cNvSpPr txBox="1"/>
          <p:nvPr/>
        </p:nvSpPr>
        <p:spPr>
          <a:xfrm>
            <a:off x="3750000" y="4204650"/>
            <a:ext cx="5200000" cy="228600"/>
          </a:xfrm>
          <a:prstGeom prst="rect">
            <a:avLst/>
          </a:prstGeom>
          <a:noFill/>
        </p:spPr>
        <p:txBody>
          <a:bodyPr wrap="square" anchor="t" lIns="45720" rIns="45720">
            <a:spAutoFit/>
          </a:bodyPr>
          <a:lstStyle/>
          <a:p>
            <a:pPr algn="l"/>
            <a:r>
              <a:rPr sz="1200" b="0">
                <a:solidFill>
                  <a:srgbClr val="000000"/>
                </a:solidFill>
                <a:latin typeface="Calibri"/>
              </a:rPr>
              <a:t>      28g = ω</a:t>
            </a:r>
            <a:r>
              <a:rPr sz="1200" b="0" baseline="-25000">
                <a:solidFill>
                  <a:srgbClr val="000000"/>
                </a:solidFill>
                <a:latin typeface="Calibri"/>
              </a:rPr>
              <a:t>max</a:t>
            </a:r>
            <a:r>
              <a:rPr sz="1200" b="0" baseline="30000">
                <a:solidFill>
                  <a:srgbClr val="000000"/>
                </a:solidFill>
                <a:latin typeface="Calibri"/>
              </a:rPr>
              <a:t>2</a:t>
            </a:r>
          </a:p>
        </p:txBody>
      </p:sp>
      <p:pic>
        <p:nvPicPr>
          <p:cNvPr id="13" name="Picture 12" descr="6594d855560f.png"/>
          <p:cNvPicPr>
            <a:picLocks noChangeAspect="1"/>
          </p:cNvPicPr>
          <p:nvPr/>
        </p:nvPicPr>
        <p:blipFill>
          <a:blip r:embed="rId4"/>
          <a:stretch>
            <a:fillRect/>
          </a:stretch>
        </p:blipFill>
        <p:spPr>
          <a:xfrm>
            <a:off x="3795720" y="4453250"/>
            <a:ext cx="2749296" cy="2682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1243000"/>
          </a:xfrm>
          <a:prstGeom prst="rect">
            <a:avLst/>
          </a:prstGeom>
          <a:noFill/>
        </p:spPr>
        <p:txBody>
          <a:bodyPr wrap="square" anchor="t" lIns="45720" rIns="45720">
            <a:spAutoFit/>
          </a:bodyPr>
          <a:lstStyle/>
          <a:p>
            <a:pPr algn="ctr"/>
            <a:r>
              <a:rPr sz="1200" b="1">
                <a:solidFill>
                  <a:srgbClr val="000000"/>
                </a:solidFill>
                <a:latin typeface="Calibri"/>
              </a:rPr>
              <a:t>When an aircraft banks, the lift force acts perpendicular to the wings</a:t>
            </a:r>
          </a:p>
          <a:p>
            <a:pPr algn="ctr"/>
            <a:r>
              <a:rPr sz="1200" b="0">
                <a:solidFill>
                  <a:srgbClr val="000000"/>
                </a:solidFill>
                <a:latin typeface="Calibri"/>
              </a:rPr>
              <a:t/>
            </a:r>
          </a:p>
          <a:p>
            <a:pPr algn="ctr"/>
            <a:r>
              <a:rPr sz="1200" b="0">
                <a:solidFill>
                  <a:srgbClr val="000000"/>
                </a:solidFill>
                <a:latin typeface="Calibri"/>
              </a:rPr>
              <a:t>Its vertical component balances the weight; its horizontal component provides the acceleration towards the centre of the circular arc</a:t>
            </a:r>
          </a:p>
        </p:txBody>
      </p:sp>
      <p:sp>
        <p:nvSpPr>
          <p:cNvPr id="5" name="TextBox 4"/>
          <p:cNvSpPr txBox="1"/>
          <p:nvPr/>
        </p:nvSpPr>
        <p:spPr>
          <a:xfrm>
            <a:off x="3750000" y="1000000"/>
            <a:ext cx="5200000" cy="962170"/>
          </a:xfrm>
          <a:prstGeom prst="rect">
            <a:avLst/>
          </a:prstGeom>
          <a:noFill/>
        </p:spPr>
        <p:txBody>
          <a:bodyPr wrap="square" anchor="t" lIns="45720" rIns="45720">
            <a:spAutoFit/>
          </a:bodyPr>
          <a:lstStyle/>
          <a:p>
            <a:pPr algn="l"/>
            <a:r>
              <a:rPr sz="1100" b="0">
                <a:solidFill>
                  <a:srgbClr val="000000"/>
                </a:solidFill>
                <a:latin typeface="Calibri"/>
              </a:rPr>
              <a:t>An aircraft of mass 2 tonnes flies at 500 km h</a:t>
            </a:r>
            <a:r>
              <a:rPr sz="1100" b="0" baseline="30000">
                <a:solidFill>
                  <a:srgbClr val="000000"/>
                </a:solidFill>
                <a:latin typeface="Calibri"/>
              </a:rPr>
              <a:t>−1</a:t>
            </a:r>
            <a:r>
              <a:rPr sz="1100" b="0">
                <a:solidFill>
                  <a:srgbClr val="000000"/>
                </a:solidFill>
                <a:latin typeface="Calibri"/>
              </a:rPr>
              <a:t> on a path which follows a horizontal circular arc in order to change course from due north to due east. The aircraft turns in the clockwise direction from due north to due east. It takes 40 seconds to change course, with the aircraft banked at an angle α to the horizontal. Calculate the value of α and the magnitude of the lift force perpendicular to the surface of the aircraft’s wings.</a:t>
            </a:r>
          </a:p>
        </p:txBody>
      </p:sp>
      <p:pic>
        <p:nvPicPr>
          <p:cNvPr id="6" name="Picture 5" descr="ex14_f.png"/>
          <p:cNvPicPr>
            <a:picLocks noChangeAspect="1"/>
          </p:cNvPicPr>
          <p:nvPr/>
        </p:nvPicPr>
        <p:blipFill>
          <a:blip r:embed="rId2"/>
          <a:stretch>
            <a:fillRect/>
          </a:stretch>
        </p:blipFill>
        <p:spPr>
          <a:xfrm>
            <a:off x="500000" y="3500000"/>
            <a:ext cx="2900000" cy="2080952"/>
          </a:xfrm>
          <a:prstGeom prst="rect">
            <a:avLst/>
          </a:prstGeom>
        </p:spPr>
      </p:pic>
      <p:pic>
        <p:nvPicPr>
          <p:cNvPr id="7" name="Picture 6" descr="dc2db887be96.png"/>
          <p:cNvPicPr>
            <a:picLocks noChangeAspect="1"/>
          </p:cNvPicPr>
          <p:nvPr/>
        </p:nvPicPr>
        <p:blipFill>
          <a:blip r:embed="rId3"/>
          <a:stretch>
            <a:fillRect/>
          </a:stretch>
        </p:blipFill>
        <p:spPr>
          <a:xfrm>
            <a:off x="3795720" y="2102170"/>
            <a:ext cx="2511552" cy="377952"/>
          </a:xfrm>
          <a:prstGeom prst="rect">
            <a:avLst/>
          </a:prstGeom>
        </p:spPr>
      </p:pic>
      <p:pic>
        <p:nvPicPr>
          <p:cNvPr id="8" name="Picture 7" descr="338c40118381.png"/>
          <p:cNvPicPr>
            <a:picLocks noChangeAspect="1"/>
          </p:cNvPicPr>
          <p:nvPr/>
        </p:nvPicPr>
        <p:blipFill>
          <a:blip r:embed="rId4"/>
          <a:stretch>
            <a:fillRect/>
          </a:stretch>
        </p:blipFill>
        <p:spPr>
          <a:xfrm>
            <a:off x="3795720" y="2540122"/>
            <a:ext cx="1490472" cy="377952"/>
          </a:xfrm>
          <a:prstGeom prst="rect">
            <a:avLst/>
          </a:prstGeom>
        </p:spPr>
      </p:pic>
      <p:sp>
        <p:nvSpPr>
          <p:cNvPr id="9" name="Right Brace 8"/>
          <p:cNvSpPr/>
          <p:nvPr/>
        </p:nvSpPr>
        <p:spPr>
          <a:xfrm>
            <a:off x="6350000" y="2540122"/>
            <a:ext cx="90000" cy="397952"/>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60000" y="2559098"/>
            <a:ext cx="2690000" cy="360000"/>
          </a:xfrm>
          <a:prstGeom prst="rect">
            <a:avLst/>
          </a:prstGeom>
          <a:noFill/>
        </p:spPr>
        <p:txBody>
          <a:bodyPr wrap="square" anchor="ctr" lIns="45720" rIns="45720">
            <a:spAutoFit/>
          </a:bodyPr>
          <a:lstStyle/>
          <a:p>
            <a:pPr algn="l"/>
            <a:r>
              <a:rPr sz="1000" b="0">
                <a:solidFill>
                  <a:srgbClr val="FF0000"/>
                </a:solidFill>
                <a:latin typeface="Calibri"/>
              </a:rPr>
              <a:t>A quarter of a circle in 40 s</a:t>
            </a:r>
          </a:p>
        </p:txBody>
      </p:sp>
      <p:pic>
        <p:nvPicPr>
          <p:cNvPr id="11" name="Picture 10" descr="03bda7178ece.png"/>
          <p:cNvPicPr>
            <a:picLocks noChangeAspect="1"/>
          </p:cNvPicPr>
          <p:nvPr/>
        </p:nvPicPr>
        <p:blipFill>
          <a:blip r:embed="rId5"/>
          <a:stretch>
            <a:fillRect/>
          </a:stretch>
        </p:blipFill>
        <p:spPr>
          <a:xfrm>
            <a:off x="3795720" y="2978074"/>
            <a:ext cx="2828544" cy="377952"/>
          </a:xfrm>
          <a:prstGeom prst="rect">
            <a:avLst/>
          </a:prstGeom>
        </p:spPr>
      </p:pic>
      <p:pic>
        <p:nvPicPr>
          <p:cNvPr id="12" name="Picture 11" descr="b31c599bae70.png"/>
          <p:cNvPicPr>
            <a:picLocks noChangeAspect="1"/>
          </p:cNvPicPr>
          <p:nvPr/>
        </p:nvPicPr>
        <p:blipFill>
          <a:blip r:embed="rId6"/>
          <a:stretch>
            <a:fillRect/>
          </a:stretch>
        </p:blipFill>
        <p:spPr>
          <a:xfrm>
            <a:off x="3795720" y="3416026"/>
            <a:ext cx="3270504" cy="420624"/>
          </a:xfrm>
          <a:prstGeom prst="rect">
            <a:avLst/>
          </a:prstGeom>
        </p:spPr>
      </p:pic>
      <p:sp>
        <p:nvSpPr>
          <p:cNvPr id="13" name="TextBox 12"/>
          <p:cNvSpPr txBox="1"/>
          <p:nvPr/>
        </p:nvSpPr>
        <p:spPr>
          <a:xfrm>
            <a:off x="3750000" y="3876650"/>
            <a:ext cx="5200000" cy="228600"/>
          </a:xfrm>
          <a:prstGeom prst="rect">
            <a:avLst/>
          </a:prstGeom>
          <a:noFill/>
        </p:spPr>
        <p:txBody>
          <a:bodyPr wrap="square" anchor="t" lIns="45720" rIns="45720">
            <a:spAutoFit/>
          </a:bodyPr>
          <a:lstStyle/>
          <a:p>
            <a:pPr algn="l"/>
            <a:r>
              <a:rPr sz="1200" b="0">
                <a:solidFill>
                  <a:srgbClr val="000000"/>
                </a:solidFill>
                <a:latin typeface="Calibri"/>
              </a:rPr>
              <a:t>R(↑):  T cos α = 2000g = 19 600</a:t>
            </a:r>
          </a:p>
        </p:txBody>
      </p:sp>
      <p:pic>
        <p:nvPicPr>
          <p:cNvPr id="14" name="Picture 13" descr="5d25697bd8e1.png"/>
          <p:cNvPicPr>
            <a:picLocks noChangeAspect="1"/>
          </p:cNvPicPr>
          <p:nvPr/>
        </p:nvPicPr>
        <p:blipFill>
          <a:blip r:embed="rId7"/>
          <a:stretch>
            <a:fillRect/>
          </a:stretch>
        </p:blipFill>
        <p:spPr>
          <a:xfrm>
            <a:off x="3795720" y="4125250"/>
            <a:ext cx="1801368" cy="377952"/>
          </a:xfrm>
          <a:prstGeom prst="rect">
            <a:avLst/>
          </a:prstGeom>
        </p:spPr>
      </p:pic>
      <p:sp>
        <p:nvSpPr>
          <p:cNvPr id="15" name="TextBox 14"/>
          <p:cNvSpPr txBox="1"/>
          <p:nvPr/>
        </p:nvSpPr>
        <p:spPr>
          <a:xfrm>
            <a:off x="3750000" y="4543202"/>
            <a:ext cx="5200000" cy="228600"/>
          </a:xfrm>
          <a:prstGeom prst="rect">
            <a:avLst/>
          </a:prstGeom>
          <a:noFill/>
        </p:spPr>
        <p:txBody>
          <a:bodyPr wrap="square" anchor="t" lIns="45720" rIns="45720">
            <a:spAutoFit/>
          </a:bodyPr>
          <a:lstStyle/>
          <a:p>
            <a:pPr algn="l"/>
            <a:r>
              <a:rPr sz="1200" b="0">
                <a:solidFill>
                  <a:srgbClr val="FF0000"/>
                </a:solidFill>
                <a:latin typeface="Calibri"/>
              </a:rPr>
              <a:t>α = 29° (2 s.f.)</a:t>
            </a:r>
          </a:p>
        </p:txBody>
      </p:sp>
      <p:pic>
        <p:nvPicPr>
          <p:cNvPr id="16" name="Picture 15" descr="2dbee8747ab1.png"/>
          <p:cNvPicPr>
            <a:picLocks noChangeAspect="1"/>
          </p:cNvPicPr>
          <p:nvPr/>
        </p:nvPicPr>
        <p:blipFill>
          <a:blip r:embed="rId8"/>
          <a:stretch>
            <a:fillRect/>
          </a:stretch>
        </p:blipFill>
        <p:spPr>
          <a:xfrm>
            <a:off x="3795720" y="4791802"/>
            <a:ext cx="789432" cy="374904"/>
          </a:xfrm>
          <a:prstGeom prst="rect">
            <a:avLst/>
          </a:prstGeom>
        </p:spPr>
      </p:pic>
      <p:sp>
        <p:nvSpPr>
          <p:cNvPr id="17" name="TextBox 16"/>
          <p:cNvSpPr txBox="1"/>
          <p:nvPr/>
        </p:nvSpPr>
        <p:spPr>
          <a:xfrm>
            <a:off x="3750000" y="5206706"/>
            <a:ext cx="5200000" cy="228600"/>
          </a:xfrm>
          <a:prstGeom prst="rect">
            <a:avLst/>
          </a:prstGeom>
          <a:noFill/>
        </p:spPr>
        <p:txBody>
          <a:bodyPr wrap="square" anchor="t" lIns="45720" rIns="45720">
            <a:spAutoFit/>
          </a:bodyPr>
          <a:lstStyle/>
          <a:p>
            <a:pPr algn="l"/>
            <a:r>
              <a:rPr sz="1200" b="0">
                <a:solidFill>
                  <a:srgbClr val="FF0000"/>
                </a:solidFill>
                <a:latin typeface="Calibri"/>
              </a:rPr>
              <a:t>T = 22 400 N (3 s.f.)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3" grpId="0" animBg="1"/>
      <p:bldP spid="15" grpId="0" animBg="1"/>
      <p:bldP spid="17"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1433500"/>
          </a:xfrm>
          <a:prstGeom prst="rect">
            <a:avLst/>
          </a:prstGeom>
          <a:noFill/>
        </p:spPr>
        <p:txBody>
          <a:bodyPr wrap="square" anchor="t" lIns="45720" rIns="45720">
            <a:spAutoFit/>
          </a:bodyPr>
          <a:lstStyle/>
          <a:p>
            <a:pPr algn="ctr"/>
            <a:r>
              <a:rPr sz="1200" b="1">
                <a:solidFill>
                  <a:srgbClr val="000000"/>
                </a:solidFill>
                <a:latin typeface="Calibri"/>
              </a:rPr>
              <a:t>Draw a cross-section showing the three forces on the particle</a:t>
            </a:r>
          </a:p>
          <a:p>
            <a:pPr algn="ctr"/>
            <a:r>
              <a:rPr sz="1200" b="0">
                <a:solidFill>
                  <a:srgbClr val="000000"/>
                </a:solidFill>
                <a:latin typeface="Calibri"/>
              </a:rPr>
              <a:t/>
            </a:r>
          </a:p>
          <a:p>
            <a:pPr algn="ctr"/>
            <a:r>
              <a:rPr sz="1200" b="0">
                <a:solidFill>
                  <a:srgbClr val="000000"/>
                </a:solidFill>
                <a:latin typeface="Calibri"/>
              </a:rPr>
              <a:t>For the </a:t>
            </a:r>
            <a:r>
              <a:rPr sz="1200" b="1">
                <a:solidFill>
                  <a:srgbClr val="000000"/>
                </a:solidFill>
                <a:latin typeface="Calibri"/>
              </a:rPr>
              <a:t>greatest</a:t>
            </a:r>
            <a:r>
              <a:rPr sz="1200" b="0">
                <a:solidFill>
                  <a:srgbClr val="000000"/>
                </a:solidFill>
                <a:latin typeface="Calibri"/>
              </a:rPr>
              <a:t> ω the particle is about to slip </a:t>
            </a:r>
            <a:r>
              <a:rPr sz="1200" b="1">
                <a:solidFill>
                  <a:srgbClr val="000000"/>
                </a:solidFill>
                <a:latin typeface="Calibri"/>
              </a:rPr>
              <a:t>up</a:t>
            </a:r>
            <a:r>
              <a:rPr sz="1200" b="0">
                <a:solidFill>
                  <a:srgbClr val="000000"/>
                </a:solidFill>
                <a:latin typeface="Calibri"/>
              </a:rPr>
              <a:t> the cone, so friction acts </a:t>
            </a:r>
            <a:r>
              <a:rPr sz="1200" b="1">
                <a:solidFill>
                  <a:srgbClr val="000000"/>
                </a:solidFill>
                <a:latin typeface="Calibri"/>
              </a:rPr>
              <a:t>down</a:t>
            </a:r>
            <a:r>
              <a:rPr sz="1200" b="0">
                <a:solidFill>
                  <a:srgbClr val="000000"/>
                </a:solidFill>
                <a:latin typeface="Calibri"/>
              </a:rPr>
              <a:t> towards V</a:t>
            </a:r>
          </a:p>
          <a:p>
            <a:pPr algn="ctr"/>
            <a:r>
              <a:rPr sz="1200" b="0">
                <a:solidFill>
                  <a:srgbClr val="000000"/>
                </a:solidFill>
                <a:latin typeface="Calibri"/>
              </a:rPr>
              <a:t/>
            </a:r>
          </a:p>
          <a:p>
            <a:pPr algn="ctr"/>
            <a:r>
              <a:rPr sz="1200" b="0">
                <a:solidFill>
                  <a:srgbClr val="000000"/>
                </a:solidFill>
                <a:latin typeface="Calibri"/>
              </a:rPr>
              <a:t>Limiting friction: F = μR</a:t>
            </a:r>
          </a:p>
        </p:txBody>
      </p:sp>
      <p:pic>
        <p:nvPicPr>
          <p:cNvPr id="5" name="Picture 4" descr="ex15_q.png"/>
          <p:cNvPicPr>
            <a:picLocks noChangeAspect="1"/>
          </p:cNvPicPr>
          <p:nvPr/>
        </p:nvPicPr>
        <p:blipFill>
          <a:blip r:embed="rId2"/>
          <a:stretch>
            <a:fillRect/>
          </a:stretch>
        </p:blipFill>
        <p:spPr>
          <a:xfrm>
            <a:off x="1000000" y="3300000"/>
            <a:ext cx="1800000" cy="1978723"/>
          </a:xfrm>
          <a:prstGeom prst="rect">
            <a:avLst/>
          </a:prstGeom>
        </p:spPr>
      </p:pic>
      <p:sp>
        <p:nvSpPr>
          <p:cNvPr id="6" name="TextBox 5"/>
          <p:cNvSpPr txBox="1"/>
          <p:nvPr/>
        </p:nvSpPr>
        <p:spPr>
          <a:xfrm>
            <a:off x="3750000" y="1000000"/>
            <a:ext cx="5200000" cy="1303038"/>
          </a:xfrm>
          <a:prstGeom prst="rect">
            <a:avLst/>
          </a:prstGeom>
          <a:noFill/>
        </p:spPr>
        <p:txBody>
          <a:bodyPr wrap="square" anchor="t" lIns="45720" rIns="45720">
            <a:spAutoFit/>
          </a:bodyPr>
          <a:lstStyle/>
          <a:p>
            <a:pPr algn="l"/>
            <a:r>
              <a:rPr sz="1100" b="0">
                <a:solidFill>
                  <a:srgbClr val="000000"/>
                </a:solidFill>
                <a:latin typeface="Calibri"/>
              </a:rPr>
              <a:t>In this question use g = 9.81 m s</a:t>
            </a:r>
            <a:r>
              <a:rPr sz="1100" b="0" baseline="30000">
                <a:solidFill>
                  <a:srgbClr val="000000"/>
                </a:solidFill>
                <a:latin typeface="Calibri"/>
              </a:rPr>
              <a:t>−2</a:t>
            </a:r>
            <a:r>
              <a:rPr sz="1100" b="0">
                <a:solidFill>
                  <a:srgbClr val="000000"/>
                </a:solidFill>
                <a:latin typeface="Calibri"/>
              </a:rPr>
              <a:t>.</a:t>
            </a:r>
          </a:p>
          <a:p>
            <a:pPr algn="l"/>
            <a:r>
              <a:rPr sz="1100" b="0">
                <a:solidFill>
                  <a:srgbClr val="000000"/>
                </a:solidFill>
                <a:latin typeface="Calibri"/>
              </a:rPr>
              <a:t>A hollow right circular cone is fixed with its axis of symmetry vertical and its vertex V pointing downwards. A particle, P of mass 25 g moves in a horizontal circle with centre C, and radius 0.27 m, on the rough inner surface of the cone. P remains in contact as it moves with constant angular speed, ω, and does not slip. The angle between VP and the vertical is θ, such that tan θ = 0.45. The coefficient of friction between the particle and the cone is 0.15. Find the greatest possible value of ω.</a:t>
            </a:r>
          </a:p>
        </p:txBody>
      </p:sp>
      <p:pic>
        <p:nvPicPr>
          <p:cNvPr id="7" name="Picture 6" descr="ex15_f.png"/>
          <p:cNvPicPr>
            <a:picLocks noChangeAspect="1"/>
          </p:cNvPicPr>
          <p:nvPr/>
        </p:nvPicPr>
        <p:blipFill>
          <a:blip r:embed="rId3"/>
          <a:stretch>
            <a:fillRect/>
          </a:stretch>
        </p:blipFill>
        <p:spPr>
          <a:xfrm>
            <a:off x="7050000" y="2323038"/>
            <a:ext cx="1900000" cy="1747216"/>
          </a:xfrm>
          <a:prstGeom prst="rect">
            <a:avLst/>
          </a:prstGeom>
        </p:spPr>
      </p:pic>
      <p:sp>
        <p:nvSpPr>
          <p:cNvPr id="8" name="TextBox 7"/>
          <p:cNvSpPr txBox="1"/>
          <p:nvPr/>
        </p:nvSpPr>
        <p:spPr>
          <a:xfrm>
            <a:off x="3750000" y="2423038"/>
            <a:ext cx="3300000" cy="228600"/>
          </a:xfrm>
          <a:prstGeom prst="rect">
            <a:avLst/>
          </a:prstGeom>
          <a:noFill/>
        </p:spPr>
        <p:txBody>
          <a:bodyPr wrap="square" anchor="t" lIns="45720" rIns="45720">
            <a:spAutoFit/>
          </a:bodyPr>
          <a:lstStyle/>
          <a:p>
            <a:pPr algn="l"/>
            <a:r>
              <a:rPr sz="1200" b="0">
                <a:solidFill>
                  <a:srgbClr val="000000"/>
                </a:solidFill>
                <a:latin typeface="Calibri"/>
              </a:rPr>
              <a:t>(R↑):  R sin θ = 0.025 × 9.81 + F cos θ</a:t>
            </a:r>
          </a:p>
        </p:txBody>
      </p:sp>
      <p:sp>
        <p:nvSpPr>
          <p:cNvPr id="9" name="TextBox 8"/>
          <p:cNvSpPr txBox="1"/>
          <p:nvPr/>
        </p:nvSpPr>
        <p:spPr>
          <a:xfrm>
            <a:off x="3750000" y="2651638"/>
            <a:ext cx="3300000" cy="228600"/>
          </a:xfrm>
          <a:prstGeom prst="rect">
            <a:avLst/>
          </a:prstGeom>
          <a:noFill/>
        </p:spPr>
        <p:txBody>
          <a:bodyPr wrap="square" anchor="t" lIns="45720" rIns="45720">
            <a:spAutoFit/>
          </a:bodyPr>
          <a:lstStyle/>
          <a:p>
            <a:pPr algn="l"/>
            <a:r>
              <a:rPr sz="1200" b="0">
                <a:solidFill>
                  <a:srgbClr val="000000"/>
                </a:solidFill>
                <a:latin typeface="Calibri"/>
              </a:rPr>
              <a:t>(R→):  R cos θ + F sin θ = 0.025 × 0.27ω</a:t>
            </a:r>
            <a:r>
              <a:rPr sz="1200" b="0" baseline="30000">
                <a:solidFill>
                  <a:srgbClr val="000000"/>
                </a:solidFill>
                <a:latin typeface="Calibri"/>
              </a:rPr>
              <a:t>2</a:t>
            </a:r>
          </a:p>
        </p:txBody>
      </p:sp>
      <p:sp>
        <p:nvSpPr>
          <p:cNvPr id="10" name="Right Brace 9"/>
          <p:cNvSpPr/>
          <p:nvPr/>
        </p:nvSpPr>
        <p:spPr>
          <a:xfrm>
            <a:off x="6350000" y="2671638"/>
            <a:ext cx="90000" cy="200000"/>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60000" y="2591638"/>
            <a:ext cx="900000" cy="360000"/>
          </a:xfrm>
          <a:prstGeom prst="rect">
            <a:avLst/>
          </a:prstGeom>
          <a:noFill/>
        </p:spPr>
        <p:txBody>
          <a:bodyPr wrap="square" anchor="ctr" lIns="45720" rIns="45720">
            <a:spAutoFit/>
          </a:bodyPr>
          <a:lstStyle/>
          <a:p>
            <a:pPr algn="l"/>
            <a:r>
              <a:rPr sz="1000" b="0">
                <a:solidFill>
                  <a:srgbClr val="FF0000"/>
                </a:solidFill>
                <a:latin typeface="Calibri"/>
              </a:rPr>
              <a:t>Towards the centre</a:t>
            </a:r>
          </a:p>
        </p:txBody>
      </p:sp>
      <p:sp>
        <p:nvSpPr>
          <p:cNvPr id="12" name="TextBox 11"/>
          <p:cNvSpPr txBox="1"/>
          <p:nvPr/>
        </p:nvSpPr>
        <p:spPr>
          <a:xfrm>
            <a:off x="3750000" y="2880238"/>
            <a:ext cx="3300000" cy="228600"/>
          </a:xfrm>
          <a:prstGeom prst="rect">
            <a:avLst/>
          </a:prstGeom>
          <a:noFill/>
        </p:spPr>
        <p:txBody>
          <a:bodyPr wrap="square" anchor="t" lIns="45720" rIns="45720">
            <a:spAutoFit/>
          </a:bodyPr>
          <a:lstStyle/>
          <a:p>
            <a:pPr algn="l"/>
            <a:r>
              <a:rPr sz="1200" b="0">
                <a:solidFill>
                  <a:srgbClr val="000000"/>
                </a:solidFill>
                <a:latin typeface="Calibri"/>
              </a:rPr>
              <a:t>Using F = μR means F = 0.15R</a:t>
            </a:r>
          </a:p>
        </p:txBody>
      </p:sp>
      <p:sp>
        <p:nvSpPr>
          <p:cNvPr id="13" name="TextBox 12"/>
          <p:cNvSpPr txBox="1"/>
          <p:nvPr/>
        </p:nvSpPr>
        <p:spPr>
          <a:xfrm>
            <a:off x="3750000" y="3108838"/>
            <a:ext cx="3300000" cy="228600"/>
          </a:xfrm>
          <a:prstGeom prst="rect">
            <a:avLst/>
          </a:prstGeom>
          <a:noFill/>
        </p:spPr>
        <p:txBody>
          <a:bodyPr wrap="square" anchor="t" lIns="45720" rIns="45720">
            <a:spAutoFit/>
          </a:bodyPr>
          <a:lstStyle/>
          <a:p>
            <a:pPr algn="l"/>
            <a:r>
              <a:rPr sz="1200" b="0">
                <a:solidFill>
                  <a:srgbClr val="000000"/>
                </a:solidFill>
                <a:latin typeface="Calibri"/>
              </a:rPr>
              <a:t>R sin θ − 0.15R cos θ = 0.24525     (1)</a:t>
            </a:r>
          </a:p>
        </p:txBody>
      </p:sp>
      <p:sp>
        <p:nvSpPr>
          <p:cNvPr id="14" name="TextBox 13"/>
          <p:cNvSpPr txBox="1"/>
          <p:nvPr/>
        </p:nvSpPr>
        <p:spPr>
          <a:xfrm>
            <a:off x="3750000" y="3337438"/>
            <a:ext cx="3300000" cy="228600"/>
          </a:xfrm>
          <a:prstGeom prst="rect">
            <a:avLst/>
          </a:prstGeom>
          <a:noFill/>
        </p:spPr>
        <p:txBody>
          <a:bodyPr wrap="square" anchor="t" lIns="45720" rIns="45720">
            <a:spAutoFit/>
          </a:bodyPr>
          <a:lstStyle/>
          <a:p>
            <a:pPr algn="l"/>
            <a:r>
              <a:rPr sz="1200" b="0">
                <a:solidFill>
                  <a:srgbClr val="000000"/>
                </a:solidFill>
                <a:latin typeface="Calibri"/>
              </a:rPr>
              <a:t>R cos θ + 0.15R sin θ = 0.00675ω</a:t>
            </a:r>
            <a:r>
              <a:rPr sz="1200" b="0" baseline="30000">
                <a:solidFill>
                  <a:srgbClr val="000000"/>
                </a:solidFill>
                <a:latin typeface="Calibri"/>
              </a:rPr>
              <a:t>2</a:t>
            </a:r>
            <a:r>
              <a:rPr sz="1200" b="0">
                <a:solidFill>
                  <a:srgbClr val="000000"/>
                </a:solidFill>
                <a:latin typeface="Calibri"/>
              </a:rPr>
              <a:t>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1900" b="0" i="0">
                <a:solidFill>
                  <a:srgbClr val="000000"/>
                </a:solidFill>
                <a:latin typeface="Calibri"/>
              </a:rPr>
              <a:t>Three-Dimensional Problems with Objects Moving in Horizontal Circles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1C</a:t>
            </a:r>
          </a:p>
        </p:txBody>
      </p:sp>
      <p:sp>
        <p:nvSpPr>
          <p:cNvPr id="4" name="TextBox 3"/>
          <p:cNvSpPr txBox="1"/>
          <p:nvPr/>
        </p:nvSpPr>
        <p:spPr>
          <a:xfrm>
            <a:off x="250000" y="1000000"/>
            <a:ext cx="3350000" cy="1338250"/>
          </a:xfrm>
          <a:prstGeom prst="rect">
            <a:avLst/>
          </a:prstGeom>
          <a:noFill/>
        </p:spPr>
        <p:txBody>
          <a:bodyPr wrap="square" anchor="t" lIns="45720" rIns="45720">
            <a:spAutoFit/>
          </a:bodyPr>
          <a:lstStyle/>
          <a:p>
            <a:pPr algn="ctr"/>
            <a:r>
              <a:rPr sz="1300" b="1">
                <a:solidFill>
                  <a:srgbClr val="000000"/>
                </a:solidFill>
                <a:latin typeface="Calibri"/>
              </a:rPr>
              <a:t>Divide one equation by the other to eliminate R</a:t>
            </a:r>
          </a:p>
          <a:p>
            <a:pPr algn="ctr"/>
            <a:r>
              <a:rPr sz="1300" b="0">
                <a:solidFill>
                  <a:srgbClr val="000000"/>
                </a:solidFill>
                <a:latin typeface="Calibri"/>
              </a:rPr>
              <a:t/>
            </a:r>
          </a:p>
          <a:p>
            <a:pPr algn="ctr"/>
            <a:r>
              <a:rPr sz="1300" b="0">
                <a:solidFill>
                  <a:srgbClr val="000000"/>
                </a:solidFill>
                <a:latin typeface="Calibri"/>
              </a:rPr>
              <a:t>Divide the numerator and denominator by cos θ to get an expression in tan θ</a:t>
            </a:r>
          </a:p>
          <a:p>
            <a:pPr algn="ctr"/>
            <a:r>
              <a:rPr sz="1300" b="0">
                <a:solidFill>
                  <a:srgbClr val="000000"/>
                </a:solidFill>
                <a:latin typeface="Calibri"/>
              </a:rPr>
              <a:t/>
            </a:r>
          </a:p>
          <a:p>
            <a:pPr algn="ctr"/>
            <a:r>
              <a:rPr sz="1300" b="0">
                <a:solidFill>
                  <a:srgbClr val="000000"/>
                </a:solidFill>
                <a:latin typeface="Calibri"/>
              </a:rPr>
              <a:t>Then use tan θ = 0.45</a:t>
            </a:r>
          </a:p>
        </p:txBody>
      </p:sp>
      <p:sp>
        <p:nvSpPr>
          <p:cNvPr id="5" name="TextBox 4"/>
          <p:cNvSpPr txBox="1"/>
          <p:nvPr/>
        </p:nvSpPr>
        <p:spPr>
          <a:xfrm>
            <a:off x="3750000" y="1000000"/>
            <a:ext cx="5200000" cy="667784"/>
          </a:xfrm>
          <a:prstGeom prst="rect">
            <a:avLst/>
          </a:prstGeom>
          <a:noFill/>
        </p:spPr>
        <p:txBody>
          <a:bodyPr wrap="square" anchor="t" lIns="45720" rIns="45720">
            <a:spAutoFit/>
          </a:bodyPr>
          <a:lstStyle/>
          <a:p>
            <a:pPr algn="l"/>
            <a:r>
              <a:rPr sz="1200" b="0">
                <a:solidFill>
                  <a:srgbClr val="000000"/>
                </a:solidFill>
                <a:latin typeface="Calibri"/>
              </a:rPr>
              <a:t>From the previous slide:</a:t>
            </a:r>
          </a:p>
          <a:p>
            <a:pPr algn="l"/>
            <a:r>
              <a:rPr sz="1200" b="0">
                <a:solidFill>
                  <a:srgbClr val="000000"/>
                </a:solidFill>
                <a:latin typeface="Calibri"/>
              </a:rPr>
              <a:t>R sin θ − 0.15R cos θ = 0.24525     (1)</a:t>
            </a:r>
          </a:p>
          <a:p>
            <a:pPr algn="l"/>
            <a:r>
              <a:rPr sz="1200" b="0">
                <a:solidFill>
                  <a:srgbClr val="000000"/>
                </a:solidFill>
                <a:latin typeface="Calibri"/>
              </a:rPr>
              <a:t>R cos θ + 0.15R sin θ = 0.00675ω</a:t>
            </a:r>
            <a:r>
              <a:rPr sz="1200" b="0" baseline="30000">
                <a:solidFill>
                  <a:srgbClr val="000000"/>
                </a:solidFill>
                <a:latin typeface="Calibri"/>
              </a:rPr>
              <a:t>2</a:t>
            </a:r>
            <a:r>
              <a:rPr sz="1200" b="0">
                <a:solidFill>
                  <a:srgbClr val="000000"/>
                </a:solidFill>
                <a:latin typeface="Calibri"/>
              </a:rPr>
              <a:t>     (2)</a:t>
            </a:r>
          </a:p>
        </p:txBody>
      </p:sp>
      <p:sp>
        <p:nvSpPr>
          <p:cNvPr id="6" name="TextBox 5"/>
          <p:cNvSpPr txBox="1"/>
          <p:nvPr/>
        </p:nvSpPr>
        <p:spPr>
          <a:xfrm>
            <a:off x="3750000" y="1787784"/>
            <a:ext cx="5200000" cy="247650"/>
          </a:xfrm>
          <a:prstGeom prst="rect">
            <a:avLst/>
          </a:prstGeom>
          <a:noFill/>
        </p:spPr>
        <p:txBody>
          <a:bodyPr wrap="square" anchor="t" lIns="45720" rIns="45720">
            <a:spAutoFit/>
          </a:bodyPr>
          <a:lstStyle/>
          <a:p>
            <a:pPr algn="l"/>
            <a:r>
              <a:rPr sz="1300" b="0">
                <a:solidFill>
                  <a:srgbClr val="000000"/>
                </a:solidFill>
                <a:latin typeface="Calibri"/>
              </a:rPr>
              <a:t>Dividing (2) by (1):</a:t>
            </a:r>
          </a:p>
        </p:txBody>
      </p:sp>
      <p:pic>
        <p:nvPicPr>
          <p:cNvPr id="7" name="Picture 6" descr="79a4f01ef6d5.png"/>
          <p:cNvPicPr>
            <a:picLocks noChangeAspect="1"/>
          </p:cNvPicPr>
          <p:nvPr/>
        </p:nvPicPr>
        <p:blipFill>
          <a:blip r:embed="rId2"/>
          <a:stretch>
            <a:fillRect/>
          </a:stretch>
        </p:blipFill>
        <p:spPr>
          <a:xfrm>
            <a:off x="3795720" y="2055434"/>
            <a:ext cx="2612136" cy="438912"/>
          </a:xfrm>
          <a:prstGeom prst="rect">
            <a:avLst/>
          </a:prstGeom>
        </p:spPr>
      </p:pic>
      <p:pic>
        <p:nvPicPr>
          <p:cNvPr id="8" name="Picture 7" descr="39f8d9506ac4.png"/>
          <p:cNvPicPr>
            <a:picLocks noChangeAspect="1"/>
          </p:cNvPicPr>
          <p:nvPr/>
        </p:nvPicPr>
        <p:blipFill>
          <a:blip r:embed="rId3"/>
          <a:stretch>
            <a:fillRect/>
          </a:stretch>
        </p:blipFill>
        <p:spPr>
          <a:xfrm>
            <a:off x="3795720" y="2554346"/>
            <a:ext cx="2371344" cy="438912"/>
          </a:xfrm>
          <a:prstGeom prst="rect">
            <a:avLst/>
          </a:prstGeom>
        </p:spPr>
      </p:pic>
      <p:sp>
        <p:nvSpPr>
          <p:cNvPr id="9" name="Right Brace 8"/>
          <p:cNvSpPr/>
          <p:nvPr/>
        </p:nvSpPr>
        <p:spPr>
          <a:xfrm>
            <a:off x="7250000" y="2554346"/>
            <a:ext cx="90000" cy="458912"/>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60000" y="2603802"/>
            <a:ext cx="1790000" cy="360000"/>
          </a:xfrm>
          <a:prstGeom prst="rect">
            <a:avLst/>
          </a:prstGeom>
          <a:noFill/>
        </p:spPr>
        <p:txBody>
          <a:bodyPr wrap="square" anchor="ctr" lIns="45720" rIns="45720">
            <a:spAutoFit/>
          </a:bodyPr>
          <a:lstStyle/>
          <a:p>
            <a:pPr algn="l"/>
            <a:r>
              <a:rPr sz="1000" b="0">
                <a:solidFill>
                  <a:srgbClr val="FF0000"/>
                </a:solidFill>
                <a:latin typeface="Calibri"/>
              </a:rPr>
              <a:t>Divide top and bottom by cos θ</a:t>
            </a:r>
          </a:p>
        </p:txBody>
      </p:sp>
      <p:pic>
        <p:nvPicPr>
          <p:cNvPr id="11" name="Picture 10" descr="7f50233846b1.png"/>
          <p:cNvPicPr>
            <a:picLocks noChangeAspect="1"/>
          </p:cNvPicPr>
          <p:nvPr/>
        </p:nvPicPr>
        <p:blipFill>
          <a:blip r:embed="rId4"/>
          <a:stretch>
            <a:fillRect/>
          </a:stretch>
        </p:blipFill>
        <p:spPr>
          <a:xfrm>
            <a:off x="3795720" y="3053258"/>
            <a:ext cx="3386328" cy="429768"/>
          </a:xfrm>
          <a:prstGeom prst="rect">
            <a:avLst/>
          </a:prstGeom>
        </p:spPr>
      </p:pic>
      <p:sp>
        <p:nvSpPr>
          <p:cNvPr id="12" name="Right Brace 11"/>
          <p:cNvSpPr/>
          <p:nvPr/>
        </p:nvSpPr>
        <p:spPr>
          <a:xfrm>
            <a:off x="7250000" y="3053258"/>
            <a:ext cx="90000" cy="449768"/>
          </a:xfrm>
          <a:prstGeom prst="rightBrace">
            <a:avLst/>
          </a:prstGeom>
          <a:no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60000" y="3098142"/>
            <a:ext cx="1790000" cy="360000"/>
          </a:xfrm>
          <a:prstGeom prst="rect">
            <a:avLst/>
          </a:prstGeom>
          <a:noFill/>
        </p:spPr>
        <p:txBody>
          <a:bodyPr wrap="square" anchor="ctr" lIns="45720" rIns="45720">
            <a:spAutoFit/>
          </a:bodyPr>
          <a:lstStyle/>
          <a:p>
            <a:pPr algn="l"/>
            <a:r>
              <a:rPr sz="1000" b="0">
                <a:solidFill>
                  <a:srgbClr val="FF0000"/>
                </a:solidFill>
                <a:latin typeface="Calibri"/>
              </a:rPr>
              <a:t>tan θ = 0.45</a:t>
            </a:r>
          </a:p>
        </p:txBody>
      </p:sp>
      <p:sp>
        <p:nvSpPr>
          <p:cNvPr id="14" name="TextBox 13"/>
          <p:cNvSpPr txBox="1"/>
          <p:nvPr/>
        </p:nvSpPr>
        <p:spPr>
          <a:xfrm>
            <a:off x="3750000" y="3523026"/>
            <a:ext cx="5200000" cy="247650"/>
          </a:xfrm>
          <a:prstGeom prst="rect">
            <a:avLst/>
          </a:prstGeom>
          <a:noFill/>
        </p:spPr>
        <p:txBody>
          <a:bodyPr wrap="square" anchor="t" lIns="45720" rIns="45720">
            <a:spAutoFit/>
          </a:bodyPr>
          <a:lstStyle/>
          <a:p>
            <a:pPr algn="l"/>
            <a:r>
              <a:rPr sz="1300" b="0">
                <a:solidFill>
                  <a:srgbClr val="FF0000"/>
                </a:solidFill>
                <a:latin typeface="Calibri"/>
              </a:rPr>
              <a:t>ω = 11.4 rad s</a:t>
            </a:r>
            <a:r>
              <a:rPr sz="1300" b="0" baseline="30000">
                <a:solidFill>
                  <a:srgbClr val="FF0000"/>
                </a:solidFill>
                <a:latin typeface="Calibri"/>
              </a:rPr>
              <a:t>−1</a:t>
            </a:r>
            <a:r>
              <a:rPr sz="1300" b="0">
                <a:solidFill>
                  <a:srgbClr val="FF0000"/>
                </a:solidFill>
                <a:latin typeface="Calibri"/>
              </a:rPr>
              <a:t> (3 s.f.)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2" grpId="0" animBg="1"/>
      <p:bldP spid="13" grpId="0" animBg="1"/>
      <p:bldP spid="1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