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9718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Circular Motion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310286" y="4159641"/>
            <a:ext cx="4720652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Further Mechanics 2 Chapter 1</a:t>
            </a:r>
          </a:p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Westie's Workshop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1242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Teachings for Exercise 1A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Angular Speed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1A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000000"/>
            <a:ext cx="3350000" cy="2370125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300" b="1">
                <a:solidFill>
                  <a:srgbClr val="000000"/>
                </a:solidFill>
                <a:latin typeface="Calibri"/>
              </a:rPr>
              <a:t>For a particle moving on a circular path, the angular speed is the rate at which the radius turns</a:t>
            </a:r>
          </a:p>
          <a:p>
            <a:pPr algn="ctr"/>
            <a:r>
              <a:rPr sz="1300" b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300" b="0">
                <a:solidFill>
                  <a:srgbClr val="000000"/>
                </a:solidFill>
                <a:latin typeface="Calibri"/>
              </a:rPr>
              <a:t>It is usually written ω and measured in rad s</a:t>
            </a:r>
            <a:r>
              <a:rPr sz="1300" b="0" baseline="30000">
                <a:solidFill>
                  <a:srgbClr val="000000"/>
                </a:solidFill>
                <a:latin typeface="Calibri"/>
              </a:rPr>
              <a:t>−1</a:t>
            </a:r>
          </a:p>
          <a:p>
            <a:pPr algn="ctr"/>
            <a:r>
              <a:rPr sz="1300" b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300" b="0">
                <a:solidFill>
                  <a:srgbClr val="000000"/>
                </a:solidFill>
                <a:latin typeface="Calibri"/>
              </a:rPr>
              <a:t>If the radius turns through θ radians, the particle moves a distance rθ, so</a:t>
            </a:r>
          </a:p>
          <a:p>
            <a:pPr algn="ctr"/>
            <a:r>
              <a:rPr sz="1300" b="1">
                <a:solidFill>
                  <a:srgbClr val="000000"/>
                </a:solidFill>
                <a:latin typeface="Calibri"/>
              </a:rPr>
              <a:t>v = rω</a:t>
            </a:r>
          </a:p>
          <a:p>
            <a:pPr algn="ctr"/>
            <a:r>
              <a:rPr sz="1300" b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300" b="0">
                <a:solidFill>
                  <a:srgbClr val="000000"/>
                </a:solidFill>
                <a:latin typeface="Calibri"/>
              </a:rPr>
              <a:t>r in m, v in m s</a:t>
            </a:r>
            <a:r>
              <a:rPr sz="1300" b="0" baseline="30000">
                <a:solidFill>
                  <a:srgbClr val="000000"/>
                </a:solidFill>
                <a:latin typeface="Calibri"/>
              </a:rPr>
              <a:t>−1</a:t>
            </a:r>
            <a:r>
              <a:rPr sz="1300" b="0">
                <a:solidFill>
                  <a:srgbClr val="000000"/>
                </a:solidFill>
                <a:latin typeface="Calibri"/>
              </a:rPr>
              <a:t>, ω in rad s</a:t>
            </a:r>
            <a:r>
              <a:rPr sz="1300" b="0" baseline="30000">
                <a:solidFill>
                  <a:srgbClr val="000000"/>
                </a:solidFill>
                <a:latin typeface="Calibri"/>
              </a:rPr>
              <a:t>−1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50000" y="1000000"/>
            <a:ext cx="5200000" cy="512844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>
                <a:solidFill>
                  <a:srgbClr val="000000"/>
                </a:solidFill>
                <a:latin typeface="Calibri"/>
              </a:rPr>
              <a:t>A particle moves in a circle of radius 4 m with speed 2 m s</a:t>
            </a:r>
            <a:r>
              <a:rPr sz="1300" b="0" baseline="30000">
                <a:solidFill>
                  <a:srgbClr val="000000"/>
                </a:solidFill>
                <a:latin typeface="Calibri"/>
              </a:rPr>
              <a:t>−1</a:t>
            </a:r>
            <a:r>
              <a:rPr sz="1300" b="0">
                <a:solidFill>
                  <a:srgbClr val="000000"/>
                </a:solidFill>
                <a:latin typeface="Calibri"/>
              </a:rPr>
              <a:t>. Calculate the angular speed.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50000" y="1632844"/>
            <a:ext cx="52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  <a:latin typeface="Calibri"/>
              </a:rPr>
              <a:t>Using v = rω</a:t>
            </a:r>
          </a:p>
        </p:txBody>
      </p:sp>
      <p:sp>
        <p:nvSpPr>
          <p:cNvPr id="7" name="Right Brace 6"/>
          <p:cNvSpPr/>
          <p:nvPr/>
        </p:nvSpPr>
        <p:spPr>
          <a:xfrm>
            <a:off x="6150000" y="1652844"/>
            <a:ext cx="90000" cy="2267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260000" y="1586194"/>
            <a:ext cx="289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000" b="0">
                <a:solidFill>
                  <a:srgbClr val="FF0000"/>
                </a:solidFill>
                <a:latin typeface="Calibri"/>
              </a:rPr>
              <a:t>Linear speed = radius × angular speed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750000" y="1899544"/>
            <a:ext cx="52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  <a:latin typeface="Calibri"/>
              </a:rPr>
              <a:t>2 = 4ω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750000" y="2166244"/>
            <a:ext cx="52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FF0000"/>
                </a:solidFill>
                <a:latin typeface="Calibri"/>
              </a:rPr>
              <a:t>ω = 0.5 rad s</a:t>
            </a:r>
            <a:r>
              <a:rPr sz="1400" b="0" baseline="30000">
                <a:solidFill>
                  <a:srgbClr val="FF0000"/>
                </a:solidFill>
                <a:latin typeface="Calibri"/>
              </a:rPr>
              <a:t>−1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Angular Speed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1A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000000"/>
            <a:ext cx="3350000" cy="1544625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300" b="1">
                <a:solidFill>
                  <a:srgbClr val="000000"/>
                </a:solidFill>
                <a:latin typeface="Calibri"/>
              </a:rPr>
              <a:t>Sometimes an angular speed is given as a number of revolutions in a given time</a:t>
            </a:r>
          </a:p>
          <a:p>
            <a:pPr algn="ctr"/>
            <a:r>
              <a:rPr sz="1300" b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300" b="0">
                <a:solidFill>
                  <a:srgbClr val="000000"/>
                </a:solidFill>
                <a:latin typeface="Calibri"/>
              </a:rPr>
              <a:t>One complete revolution is 2π radians</a:t>
            </a:r>
          </a:p>
          <a:p>
            <a:pPr algn="ctr"/>
            <a:r>
              <a:rPr sz="1300" b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300" b="0">
                <a:solidFill>
                  <a:srgbClr val="000000"/>
                </a:solidFill>
                <a:latin typeface="Calibri"/>
              </a:rPr>
              <a:t>To change rev min</a:t>
            </a:r>
            <a:r>
              <a:rPr sz="1300" b="0" baseline="30000">
                <a:solidFill>
                  <a:srgbClr val="000000"/>
                </a:solidFill>
                <a:latin typeface="Calibri"/>
              </a:rPr>
              <a:t>−1</a:t>
            </a:r>
            <a:r>
              <a:rPr sz="1300" b="0">
                <a:solidFill>
                  <a:srgbClr val="000000"/>
                </a:solidFill>
                <a:latin typeface="Calibri"/>
              </a:rPr>
              <a:t> into rad s</a:t>
            </a:r>
            <a:r>
              <a:rPr sz="1300" b="0" baseline="30000">
                <a:solidFill>
                  <a:srgbClr val="000000"/>
                </a:solidFill>
                <a:latin typeface="Calibri"/>
              </a:rPr>
              <a:t>−1</a:t>
            </a:r>
            <a:r>
              <a:rPr sz="1300" b="0">
                <a:solidFill>
                  <a:srgbClr val="000000"/>
                </a:solidFill>
                <a:latin typeface="Calibri"/>
              </a:rPr>
              <a:t>:</a:t>
            </a:r>
          </a:p>
          <a:p>
            <a:pPr algn="ctr"/>
            <a:r>
              <a:rPr sz="1300" b="0">
                <a:solidFill>
                  <a:srgbClr val="000000"/>
                </a:solidFill>
                <a:latin typeface="Calibri"/>
              </a:rPr>
              <a:t>multiply by 2π, then divide by 60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50000" y="1000000"/>
            <a:ext cx="5200000" cy="512844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>
                <a:solidFill>
                  <a:srgbClr val="000000"/>
                </a:solidFill>
                <a:latin typeface="Calibri"/>
              </a:rPr>
              <a:t>Express an angular speed of 200 revolutions per minute in radians per second.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50000" y="1632844"/>
            <a:ext cx="52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  <a:latin typeface="Calibri"/>
              </a:rPr>
              <a:t>Each revolution is 2π radians</a:t>
            </a:r>
          </a:p>
        </p:txBody>
      </p:sp>
      <p:sp>
        <p:nvSpPr>
          <p:cNvPr id="7" name="Right Brace 6"/>
          <p:cNvSpPr/>
          <p:nvPr/>
        </p:nvSpPr>
        <p:spPr>
          <a:xfrm>
            <a:off x="6750000" y="1652844"/>
            <a:ext cx="90000" cy="2267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860000" y="1586194"/>
            <a:ext cx="229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000" b="0">
                <a:solidFill>
                  <a:srgbClr val="FF0000"/>
                </a:solidFill>
                <a:latin typeface="Calibri"/>
              </a:rPr>
              <a:t>1 revolution = 2π radians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750000" y="1899544"/>
            <a:ext cx="52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  <a:latin typeface="Calibri"/>
              </a:rPr>
              <a:t>200 revolutions = 400π radians per minute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750000" y="2166244"/>
            <a:ext cx="52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  <a:latin typeface="Calibri"/>
              </a:rPr>
              <a:t>Angular speed = 400π ÷ 60</a:t>
            </a:r>
          </a:p>
        </p:txBody>
      </p:sp>
      <p:sp>
        <p:nvSpPr>
          <p:cNvPr id="11" name="Right Brace 10"/>
          <p:cNvSpPr/>
          <p:nvPr/>
        </p:nvSpPr>
        <p:spPr>
          <a:xfrm>
            <a:off x="6750000" y="2186244"/>
            <a:ext cx="90000" cy="2267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860000" y="2119594"/>
            <a:ext cx="229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000" b="0">
                <a:solidFill>
                  <a:srgbClr val="FF0000"/>
                </a:solidFill>
                <a:latin typeface="Calibri"/>
              </a:rPr>
              <a:t>60 seconds in a minute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750000" y="2432944"/>
            <a:ext cx="52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FF0000"/>
                </a:solidFill>
                <a:latin typeface="Calibri"/>
              </a:rPr>
              <a:t>= 20.9 rad s</a:t>
            </a:r>
            <a:r>
              <a:rPr sz="1400" b="0" baseline="30000">
                <a:solidFill>
                  <a:srgbClr val="FF0000"/>
                </a:solidFill>
                <a:latin typeface="Calibri"/>
              </a:rPr>
              <a:t>−1</a:t>
            </a:r>
            <a:r>
              <a:rPr sz="1400" b="0">
                <a:solidFill>
                  <a:srgbClr val="FF0000"/>
                </a:solidFill>
                <a:latin typeface="Calibri"/>
              </a:rPr>
              <a:t> (3 s.f.)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Angular Speed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1A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000000"/>
            <a:ext cx="3350000" cy="1751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300" b="1">
                <a:solidFill>
                  <a:srgbClr val="000000"/>
                </a:solidFill>
                <a:latin typeface="Calibri"/>
              </a:rPr>
              <a:t>If you know the time for one revolution, the angular speed is 2π ÷ time</a:t>
            </a:r>
          </a:p>
          <a:p>
            <a:pPr algn="ctr"/>
            <a:r>
              <a:rPr sz="1300" b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300" b="0">
                <a:solidFill>
                  <a:srgbClr val="000000"/>
                </a:solidFill>
                <a:latin typeface="Calibri"/>
              </a:rPr>
              <a:t>Then use v = rω to link the linear speed, the radius and the angular speed</a:t>
            </a:r>
          </a:p>
          <a:p>
            <a:pPr algn="ctr"/>
            <a:r>
              <a:rPr sz="1300" b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300" b="0">
                <a:solidFill>
                  <a:srgbClr val="000000"/>
                </a:solidFill>
                <a:latin typeface="Calibri"/>
              </a:rPr>
              <a:t>Keep the exact value (2π/10 = π/5) in your calculator to avoid rounding errors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50000" y="1000000"/>
            <a:ext cx="5200000" cy="714266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>
                <a:solidFill>
                  <a:srgbClr val="000000"/>
                </a:solidFill>
                <a:latin typeface="Calibri"/>
              </a:rPr>
              <a:t>A particle moves round a circle in 10 seconds at a constant speed of 15 m s</a:t>
            </a:r>
            <a:r>
              <a:rPr sz="1300" b="0" baseline="30000">
                <a:solidFill>
                  <a:srgbClr val="000000"/>
                </a:solidFill>
                <a:latin typeface="Calibri"/>
              </a:rPr>
              <a:t>−1</a:t>
            </a:r>
            <a:r>
              <a:rPr sz="1300" b="0">
                <a:solidFill>
                  <a:srgbClr val="000000"/>
                </a:solidFill>
                <a:latin typeface="Calibri"/>
              </a:rPr>
              <a:t>. Calculate the angular speed of the particle and the radius of the circle.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50000" y="1834266"/>
            <a:ext cx="52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  <a:latin typeface="Calibri"/>
              </a:rPr>
              <a:t>The particle turns through 2π radians in 10 seconds</a:t>
            </a:r>
          </a:p>
        </p:txBody>
      </p:sp>
      <p:pic>
        <p:nvPicPr>
          <p:cNvPr id="7" name="Picture 6" descr="c64cc21ac08c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95720" y="2120966"/>
            <a:ext cx="646176" cy="4572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750000" y="2618166"/>
            <a:ext cx="52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FF0000"/>
                </a:solidFill>
                <a:latin typeface="Calibri"/>
              </a:rPr>
              <a:t>= 0.628 rad s</a:t>
            </a:r>
            <a:r>
              <a:rPr sz="1400" b="0" baseline="30000">
                <a:solidFill>
                  <a:srgbClr val="FF0000"/>
                </a:solidFill>
                <a:latin typeface="Calibri"/>
              </a:rPr>
              <a:t>−1</a:t>
            </a:r>
            <a:r>
              <a:rPr sz="1400" b="0">
                <a:solidFill>
                  <a:srgbClr val="FF0000"/>
                </a:solidFill>
                <a:latin typeface="Calibri"/>
              </a:rPr>
              <a:t> (3 s.f.)</a:t>
            </a:r>
          </a:p>
        </p:txBody>
      </p:sp>
      <p:sp>
        <p:nvSpPr>
          <p:cNvPr id="9" name="Right Brace 8"/>
          <p:cNvSpPr/>
          <p:nvPr/>
        </p:nvSpPr>
        <p:spPr>
          <a:xfrm>
            <a:off x="6750000" y="2120966"/>
            <a:ext cx="90000" cy="7439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860000" y="2312916"/>
            <a:ext cx="229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000" b="0">
                <a:solidFill>
                  <a:srgbClr val="FF0000"/>
                </a:solidFill>
                <a:latin typeface="Calibri"/>
              </a:rPr>
              <a:t>One revolution in 10 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750000" y="2884866"/>
            <a:ext cx="52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  <a:latin typeface="Calibri"/>
              </a:rPr>
              <a:t>Using v = rω:</a:t>
            </a:r>
          </a:p>
        </p:txBody>
      </p:sp>
      <p:pic>
        <p:nvPicPr>
          <p:cNvPr id="12" name="Picture 11" descr="d6a0da9e04bc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95720" y="3171566"/>
            <a:ext cx="1551432" cy="4572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750000" y="3668766"/>
            <a:ext cx="52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FF0000"/>
                </a:solidFill>
                <a:latin typeface="Calibri"/>
              </a:rPr>
              <a:t>= 23.9 m (3 s.f.)</a:t>
            </a:r>
          </a:p>
        </p:txBody>
      </p:sp>
      <p:sp>
        <p:nvSpPr>
          <p:cNvPr id="14" name="Right Brace 13"/>
          <p:cNvSpPr/>
          <p:nvPr/>
        </p:nvSpPr>
        <p:spPr>
          <a:xfrm>
            <a:off x="6750000" y="3171566"/>
            <a:ext cx="90000" cy="7439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60000" y="3363516"/>
            <a:ext cx="229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000" b="0">
                <a:solidFill>
                  <a:srgbClr val="FF0000"/>
                </a:solidFill>
                <a:latin typeface="Calibri"/>
              </a:rPr>
              <a:t>Rearrange v = rω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 animBg="1"/>
      <p:bldP spid="10" grpId="0" animBg="1"/>
      <p:bldP spid="11" grpId="0" animBg="1"/>
      <p:bldP spid="13" grpId="0" animBg="1"/>
      <p:bldP spid="14" grpId="0" animBg="1"/>
      <p:bldP spid="15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