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8.png"/><Relationship Id="rId4" Type="http://schemas.openxmlformats.org/officeDocument/2006/relationships/image" Target="../media/image4.png"/><Relationship Id="rId5" Type="http://schemas.openxmlformats.org/officeDocument/2006/relationships/image" Target="../media/image9.png"/><Relationship Id="rId6" Type="http://schemas.openxmlformats.org/officeDocument/2006/relationships/image" Target="../media/image10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11.png"/><Relationship Id="rId4" Type="http://schemas.openxmlformats.org/officeDocument/2006/relationships/image" Target="../media/image4.png"/><Relationship Id="rId5" Type="http://schemas.openxmlformats.org/officeDocument/2006/relationships/image" Target="../media/image12.png"/><Relationship Id="rId6" Type="http://schemas.openxmlformats.org/officeDocument/2006/relationships/image" Target="../media/image1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3" Type="http://schemas.openxmlformats.org/officeDocument/2006/relationships/image" Target="../media/image16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image" Target="../media/image2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6" Type="http://schemas.openxmlformats.org/officeDocument/2006/relationships/image" Target="../media/image26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Relationship Id="rId3" Type="http://schemas.openxmlformats.org/officeDocument/2006/relationships/image" Target="../media/image28.png"/><Relationship Id="rId4" Type="http://schemas.openxmlformats.org/officeDocument/2006/relationships/image" Target="../media/image29.png"/><Relationship Id="rId5" Type="http://schemas.openxmlformats.org/officeDocument/2006/relationships/image" Target="../media/image30.png"/><Relationship Id="rId6" Type="http://schemas.openxmlformats.org/officeDocument/2006/relationships/image" Target="../media/image31.png"/><Relationship Id="rId7" Type="http://schemas.openxmlformats.org/officeDocument/2006/relationships/image" Target="../media/image32.png"/><Relationship Id="rId8" Type="http://schemas.openxmlformats.org/officeDocument/2006/relationships/image" Target="../media/image33.png"/><Relationship Id="rId9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Decision Analysis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Decision 2 Chapter 8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8B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Utility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8B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5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Using the EMV as a basis for decisions can lead to unfortunate results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EMV is the average return: over many occasions the school expects to make 100 × £382.92 = £38 292 from 100 fetes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But on a single occasion, the risk of a large loss is high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When an average return is not appropriate, and the risk of a loss is to be avoided, use the expected utility, E(U), instead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9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 school fete runs a dice game: six dice are thrown, the charge is £1 for each attempt and the prize is £2000 for six sixes in a single throw. You expect 400 attempts during the day, and at most one prize is awarded.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0000" y="200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On each throw:  P(win) = 1/6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6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1/46 656</a:t>
            </a:r>
          </a:p>
        </p:txBody>
      </p:sp>
      <p:pic>
        <p:nvPicPr>
          <p:cNvPr id="7" name="Picture 6" descr="5014d5b5f38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0000" y="2300000"/>
            <a:ext cx="3352800" cy="41148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800000" y="275148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Profit if no-one wins: 400.   Profit if someone wins: 400 − 2000 = −1600</a:t>
            </a:r>
          </a:p>
        </p:txBody>
      </p:sp>
      <p:pic>
        <p:nvPicPr>
          <p:cNvPr id="9" name="Picture 8" descr="fete-struc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0000" y="3131480"/>
            <a:ext cx="4200000" cy="1642953"/>
          </a:xfrm>
          <a:prstGeom prst="rect">
            <a:avLst/>
          </a:prstGeom>
        </p:spPr>
      </p:pic>
      <p:pic>
        <p:nvPicPr>
          <p:cNvPr id="10" name="Picture 9" descr="fete-pa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0000" y="3131480"/>
            <a:ext cx="4200000" cy="1642953"/>
          </a:xfrm>
          <a:prstGeom prst="rect">
            <a:avLst/>
          </a:prstGeom>
        </p:spPr>
      </p:pic>
      <p:pic>
        <p:nvPicPr>
          <p:cNvPr id="11" name="Picture 10" descr="fete-prob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00000" y="3131480"/>
            <a:ext cx="4200000" cy="1642953"/>
          </a:xfrm>
          <a:prstGeom prst="rect">
            <a:avLst/>
          </a:prstGeom>
        </p:spPr>
      </p:pic>
      <p:pic>
        <p:nvPicPr>
          <p:cNvPr id="12" name="Picture 11" descr="fete-emv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00000" y="3131480"/>
            <a:ext cx="4200000" cy="1642953"/>
          </a:xfrm>
          <a:prstGeom prst="rect">
            <a:avLst/>
          </a:prstGeom>
        </p:spPr>
      </p:pic>
      <p:pic>
        <p:nvPicPr>
          <p:cNvPr id="13" name="Picture 12" descr="fete-dec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00000" y="3131480"/>
            <a:ext cx="4200000" cy="1642953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800000" y="4824433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EMV = 0.991 46 × 400 + 0.008 54 × (−1600) = 382.92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800000" y="5124433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Using the EMV criterion, the school should offer the game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4" grpId="0" animBg="1"/>
      <p:bldP spid="15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Utility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8B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5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A utility function is a function of the pay-offs in a decision tree. It determines the relative value to the individual or organisation of each pay-off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Utility is measured in utils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Utility functions for risk-averse organisations increase slowly with potential profits, but reduce quickly with potential losses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One form is  u(x) = 1 − e</a:t>
            </a:r>
            <a:r>
              <a:rPr sz="1200" b="1" i="0" baseline="30000">
                <a:solidFill>
                  <a:srgbClr val="000000"/>
                </a:solidFill>
                <a:latin typeface="Calibri"/>
              </a:rPr>
              <a:t>−x/R</a:t>
            </a:r>
            <a:r>
              <a:rPr sz="1200" b="1" i="0">
                <a:solidFill>
                  <a:srgbClr val="000000"/>
                </a:solidFill>
                <a:latin typeface="Calibri"/>
              </a:rPr>
              <a:t>,  where x is the profit and R &gt; 0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R controls the curvature: smaller values of R increase the curvature and model an increased aversion to risk</a:t>
            </a:r>
          </a:p>
        </p:txBody>
      </p:sp>
      <p:pic>
        <p:nvPicPr>
          <p:cNvPr id="5" name="Picture 4" descr="ucurv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0000" y="1200000"/>
            <a:ext cx="4200000" cy="34125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00000" y="4712500"/>
            <a:ext cx="51000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For a profit, u is between 0 and 1. For a loss, u is negative, and it falls much more quickly when R is small: a loss of 600 gives −3.48 when R = 400, but −19.1 when R = 200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Utility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8B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3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You only use the utility function to convert the pay-offs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Then calculate the expected utility E(U) at each chance node using the utilities you have just found, in the same way as an EMV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Utilities can be negative as well as positive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10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 school has to decide whether to offer the dice game described on the previous slide. For a pay-off of £x, the school determines that its utility function is u(x) = 1 − e</a:t>
            </a:r>
            <a:r>
              <a:rPr sz="1100" b="0" i="0" baseline="30000">
                <a:solidFill>
                  <a:srgbClr val="000000"/>
                </a:solidFill>
                <a:latin typeface="Calibri"/>
              </a:rPr>
              <a:t>−x/R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Calculate the school’s expected utility, given that:  a) R = 400   b) R = 200.  In each case, interpret the results.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0000" y="210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a)  u(x) = 1 − e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−x/400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00000" y="2400000"/>
            <a:ext cx="48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u(400) = 1 − e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−1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0.632,   u(−1600) = 1 − e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4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−53.6,   u(0) = 0</a:t>
            </a:r>
          </a:p>
        </p:txBody>
      </p:sp>
      <p:pic>
        <p:nvPicPr>
          <p:cNvPr id="8" name="Picture 7" descr="fete-struc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0000" y="2780000"/>
            <a:ext cx="4200000" cy="1642953"/>
          </a:xfrm>
          <a:prstGeom prst="rect">
            <a:avLst/>
          </a:prstGeom>
        </p:spPr>
      </p:pic>
      <p:pic>
        <p:nvPicPr>
          <p:cNvPr id="9" name="Picture 8" descr="fete400-pa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0000" y="2780000"/>
            <a:ext cx="4200000" cy="1642953"/>
          </a:xfrm>
          <a:prstGeom prst="rect">
            <a:avLst/>
          </a:prstGeom>
        </p:spPr>
      </p:pic>
      <p:pic>
        <p:nvPicPr>
          <p:cNvPr id="10" name="Picture 9" descr="fete-prob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0000" y="2780000"/>
            <a:ext cx="4200000" cy="1642953"/>
          </a:xfrm>
          <a:prstGeom prst="rect">
            <a:avLst/>
          </a:prstGeom>
        </p:spPr>
      </p:pic>
      <p:pic>
        <p:nvPicPr>
          <p:cNvPr id="11" name="Picture 10" descr="fete400-emv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00000" y="2780000"/>
            <a:ext cx="4200000" cy="1642953"/>
          </a:xfrm>
          <a:prstGeom prst="rect">
            <a:avLst/>
          </a:prstGeom>
        </p:spPr>
      </p:pic>
      <p:pic>
        <p:nvPicPr>
          <p:cNvPr id="12" name="Picture 11" descr="fete400-dec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00000" y="2780000"/>
            <a:ext cx="4200000" cy="1642953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800000" y="4472953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E(U) = 0.991 46 × 0.632 + 0.008 54 × (−53.6) = 0.169 utils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800000" y="4772953"/>
            <a:ext cx="5100000" cy="2705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The large value of R gives a small positive E(U) of 0.169 utils, which indicates that an organisation that is happy to take risks might favour offering the game.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3" grpId="0" animBg="1"/>
      <p:bldP spid="14" grpId="0" animBg="1"/>
    </p:bld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Utility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8B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3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You only use the utility function to convert the pay-offs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Then calculate the expected utility E(U) at each chance node using the utilities you have just found, in the same way as an EMV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Utilities can be negative as well as positive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10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 school has to decide whether to offer the dice game described on the previous slide. For a pay-off of £x, the school determines that its utility function is u(x) = 1 − e</a:t>
            </a:r>
            <a:r>
              <a:rPr sz="1100" b="0" i="0" baseline="30000">
                <a:solidFill>
                  <a:srgbClr val="000000"/>
                </a:solidFill>
                <a:latin typeface="Calibri"/>
              </a:rPr>
              <a:t>−x/R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Calculate the school’s expected utility, given that:  a) R = 400   b) R = 200.  In each case, interpret the results.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0000" y="210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b)  u(x) = 1 − e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−x/200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00000" y="2400000"/>
            <a:ext cx="48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u(400) = 1 − e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−2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0.865,   u(−1600) = 1 − e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8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−2980,   u(0) = 0</a:t>
            </a:r>
          </a:p>
        </p:txBody>
      </p:sp>
      <p:pic>
        <p:nvPicPr>
          <p:cNvPr id="8" name="Picture 7" descr="fete-struc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0000" y="2780000"/>
            <a:ext cx="4200000" cy="1642953"/>
          </a:xfrm>
          <a:prstGeom prst="rect">
            <a:avLst/>
          </a:prstGeom>
        </p:spPr>
      </p:pic>
      <p:pic>
        <p:nvPicPr>
          <p:cNvPr id="9" name="Picture 8" descr="fete200-pa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0000" y="2780000"/>
            <a:ext cx="4200000" cy="1642953"/>
          </a:xfrm>
          <a:prstGeom prst="rect">
            <a:avLst/>
          </a:prstGeom>
        </p:spPr>
      </p:pic>
      <p:pic>
        <p:nvPicPr>
          <p:cNvPr id="10" name="Picture 9" descr="fete-prob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0000" y="2780000"/>
            <a:ext cx="4200000" cy="1642953"/>
          </a:xfrm>
          <a:prstGeom prst="rect">
            <a:avLst/>
          </a:prstGeom>
        </p:spPr>
      </p:pic>
      <p:pic>
        <p:nvPicPr>
          <p:cNvPr id="11" name="Picture 10" descr="fete200-emv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00000" y="2780000"/>
            <a:ext cx="4200000" cy="1642953"/>
          </a:xfrm>
          <a:prstGeom prst="rect">
            <a:avLst/>
          </a:prstGeom>
        </p:spPr>
      </p:pic>
      <p:pic>
        <p:nvPicPr>
          <p:cNvPr id="12" name="Picture 11" descr="fete200-dec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00000" y="2780000"/>
            <a:ext cx="4200000" cy="1642953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800000" y="4472953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E(U) = 0.991 46 × 0.865 + 0.008 54 × (−2980) = −24.6 utils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800000" y="4772953"/>
            <a:ext cx="5100000" cy="2705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The smaller value of R gives a negative E(U) of −24.6 utils, which indicates that an organisation that is not happy to take risks should not offer the game.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3" grpId="0" animBg="1"/>
      <p:bldP spid="14" grpId="0" animBg="1"/>
    </p:bld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Utility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8B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2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Using the EMV criterion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Find the EMV at each chance node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Choose the option with the largest EMV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8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 company can choose one of three business options A, B or C. The profits in pounds associated with each outcome are shown on the decision tree.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a)  Using the decision tree, calculate the optimal EMV to determine the best choice.</a:t>
            </a:r>
          </a:p>
        </p:txBody>
      </p:sp>
      <p:pic>
        <p:nvPicPr>
          <p:cNvPr id="6" name="Picture 5" descr="abc-struc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0000" y="1950000"/>
            <a:ext cx="3000000" cy="2143386"/>
          </a:xfrm>
          <a:prstGeom prst="rect">
            <a:avLst/>
          </a:prstGeom>
        </p:spPr>
      </p:pic>
      <p:pic>
        <p:nvPicPr>
          <p:cNvPr id="7" name="Picture 6" descr="abc-pa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0000" y="1950000"/>
            <a:ext cx="3000000" cy="2143386"/>
          </a:xfrm>
          <a:prstGeom prst="rect">
            <a:avLst/>
          </a:prstGeom>
        </p:spPr>
      </p:pic>
      <p:pic>
        <p:nvPicPr>
          <p:cNvPr id="8" name="Picture 7" descr="abc-prob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0000" y="1950000"/>
            <a:ext cx="3000000" cy="2143386"/>
          </a:xfrm>
          <a:prstGeom prst="rect">
            <a:avLst/>
          </a:prstGeom>
        </p:spPr>
      </p:pic>
      <p:pic>
        <p:nvPicPr>
          <p:cNvPr id="9" name="Picture 8" descr="abc-emv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0000" y="1950000"/>
            <a:ext cx="3000000" cy="2143386"/>
          </a:xfrm>
          <a:prstGeom prst="rect">
            <a:avLst/>
          </a:prstGeom>
        </p:spPr>
      </p:pic>
      <p:pic>
        <p:nvPicPr>
          <p:cNvPr id="10" name="Picture 9" descr="abc-dec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00000" y="1950000"/>
            <a:ext cx="3000000" cy="214338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800000" y="4193386"/>
            <a:ext cx="5100000" cy="27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A: 0.7 × 750 + 0.3 × (−550) = 360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00000" y="4463386"/>
            <a:ext cx="5100000" cy="27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B: 0.7 × 400 + 0.3 × (−200) = 220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00000" y="4733386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C: 0.7 × 500 + 0.3 × (−300) = 260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800000" y="5033386"/>
            <a:ext cx="5100000" cy="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The optimal EMV is £360, which makes option A the best choice using the EMV criterion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</p:bld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Utility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8B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4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Using expected utility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Rewrite the decision tree, replacing each pay-off with its utility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Calculate the expected utility at each chance node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u(x) = √(x + 600) changes rapidly as x approaches −600: it represents an aversion to negative pay-offs approaching −600. This is why option A is no longer favoured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6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For a profit of £x, the company’s utility is given by √(x + 600).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b)  Using expected utility as the criterion, determine the optimal choice.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0000" y="1700000"/>
            <a:ext cx="5100000" cy="27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u(750) = √1350 = 36.7,   u(−550) = √50 = 7.07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00000" y="1970000"/>
            <a:ext cx="5100000" cy="27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u(400) = √1000 = 31.6,   u(−200) = √400 = 20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00000" y="224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u(500) = √1100 = 33.2,   u(−300) = √300 = 17.3</a:t>
            </a:r>
          </a:p>
        </p:txBody>
      </p:sp>
      <p:pic>
        <p:nvPicPr>
          <p:cNvPr id="9" name="Picture 8" descr="abc-struc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0000" y="2590000"/>
            <a:ext cx="2800000" cy="2000494"/>
          </a:xfrm>
          <a:prstGeom prst="rect">
            <a:avLst/>
          </a:prstGeom>
        </p:spPr>
      </p:pic>
      <p:pic>
        <p:nvPicPr>
          <p:cNvPr id="10" name="Picture 9" descr="abc-pro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0000" y="2590000"/>
            <a:ext cx="2800000" cy="2000494"/>
          </a:xfrm>
          <a:prstGeom prst="rect">
            <a:avLst/>
          </a:prstGeom>
        </p:spPr>
      </p:pic>
      <p:pic>
        <p:nvPicPr>
          <p:cNvPr id="11" name="Picture 10" descr="abc-u-pa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0000" y="2590000"/>
            <a:ext cx="2800000" cy="2000494"/>
          </a:xfrm>
          <a:prstGeom prst="rect">
            <a:avLst/>
          </a:prstGeom>
        </p:spPr>
      </p:pic>
      <p:pic>
        <p:nvPicPr>
          <p:cNvPr id="12" name="Picture 11" descr="abc-u-emv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0000" y="2590000"/>
            <a:ext cx="2800000" cy="2000494"/>
          </a:xfrm>
          <a:prstGeom prst="rect">
            <a:avLst/>
          </a:prstGeom>
        </p:spPr>
      </p:pic>
      <p:pic>
        <p:nvPicPr>
          <p:cNvPr id="13" name="Picture 12" descr="abc-u-dec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00000" y="2590000"/>
            <a:ext cx="2800000" cy="200049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800000" y="4640494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E(U):  A 27.8,   B 28.1,   C 28.4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800000" y="4940494"/>
            <a:ext cx="5100000" cy="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The optimal expected utility is 28.4 utils, so option C is the best choice using expected utility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4" grpId="0" animBg="1"/>
      <p:bldP spid="15" grpId="0" animBg="1"/>
    </p:bld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Utility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8B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2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A standard pack has 52 cards, 12 of which are a Jack, Queen or King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P(J, Q or K) = 12/52 = 3/13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11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Tim is considering whether to play a card game. If he picks a Jack, Queen or King, at random from a standard pack of playing cards, then he wins a prize. If he picks any other card, then he loses £5.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a)  Draw a decision tree and state Tim’s best course of action using the EMV criterion, given that the prize on offer is £12.</a:t>
            </a:r>
          </a:p>
        </p:txBody>
      </p:sp>
      <p:pic>
        <p:nvPicPr>
          <p:cNvPr id="6" name="Picture 5" descr="tim-struc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0000" y="2200000"/>
            <a:ext cx="3700000" cy="2123668"/>
          </a:xfrm>
          <a:prstGeom prst="rect">
            <a:avLst/>
          </a:prstGeom>
        </p:spPr>
      </p:pic>
      <p:pic>
        <p:nvPicPr>
          <p:cNvPr id="7" name="Picture 6" descr="tim-pa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0000" y="2200000"/>
            <a:ext cx="3700000" cy="2123668"/>
          </a:xfrm>
          <a:prstGeom prst="rect">
            <a:avLst/>
          </a:prstGeom>
        </p:spPr>
      </p:pic>
      <p:pic>
        <p:nvPicPr>
          <p:cNvPr id="8" name="Picture 7" descr="tim-prob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0000" y="2200000"/>
            <a:ext cx="3700000" cy="2123668"/>
          </a:xfrm>
          <a:prstGeom prst="rect">
            <a:avLst/>
          </a:prstGeom>
        </p:spPr>
      </p:pic>
      <p:pic>
        <p:nvPicPr>
          <p:cNvPr id="9" name="Picture 8" descr="tim-emv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0000" y="2200000"/>
            <a:ext cx="3700000" cy="2123668"/>
          </a:xfrm>
          <a:prstGeom prst="rect">
            <a:avLst/>
          </a:prstGeom>
        </p:spPr>
      </p:pic>
      <p:pic>
        <p:nvPicPr>
          <p:cNvPr id="10" name="Picture 9" descr="tim-dec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00000" y="2200000"/>
            <a:ext cx="3700000" cy="212366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800000" y="4423668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EMV of playing = 3/13 × 12 + 10/13 × (−5) = −14/13 ≈ −1.08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00000" y="4723668"/>
            <a:ext cx="5100000" cy="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The EMV of playing is negative, so using the EMV criterion Tim should not play the game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Utility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8B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28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The utility function is defined in terms of the total amount of money Tim has, not his winnings or losses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Find the minimum prize x for which the expected utility of playing is at least the utility of not playing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6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Tim only has £5. He uses utility = ∛(money²) to reflect his risk aversion.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b)  Calculate the minimum prize amount that would make it worthwhile for Tim to play the game.</a:t>
            </a:r>
          </a:p>
        </p:txBody>
      </p:sp>
      <p:pic>
        <p:nvPicPr>
          <p:cNvPr id="6" name="Picture 5" descr="tim-u-struc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000" y="3800000"/>
            <a:ext cx="3100000" cy="1608021"/>
          </a:xfrm>
          <a:prstGeom prst="rect">
            <a:avLst/>
          </a:prstGeom>
        </p:spPr>
      </p:pic>
      <p:pic>
        <p:nvPicPr>
          <p:cNvPr id="7" name="Picture 6" descr="tim-u-pro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000" y="3800000"/>
            <a:ext cx="3100000" cy="160802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800000" y="1700000"/>
            <a:ext cx="5100000" cy="27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Let the prize be £x.  If Tim plays and wins he has £(x + 5);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00000" y="197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if he plays and loses he has £0;  if he does not play he has £5</a:t>
            </a:r>
          </a:p>
        </p:txBody>
      </p:sp>
      <p:pic>
        <p:nvPicPr>
          <p:cNvPr id="10" name="Picture 9" descr="1f57829a1ec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0000" y="2270000"/>
            <a:ext cx="2627376" cy="286512"/>
          </a:xfrm>
          <a:prstGeom prst="rect">
            <a:avLst/>
          </a:prstGeom>
        </p:spPr>
      </p:pic>
      <p:pic>
        <p:nvPicPr>
          <p:cNvPr id="11" name="Picture 10" descr="tim-u-pay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0000" y="3800000"/>
            <a:ext cx="3100000" cy="1608021"/>
          </a:xfrm>
          <a:prstGeom prst="rect">
            <a:avLst/>
          </a:prstGeom>
        </p:spPr>
      </p:pic>
      <p:pic>
        <p:nvPicPr>
          <p:cNvPr id="12" name="Picture 11" descr="bc4fcc94222a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00000" y="2596512"/>
            <a:ext cx="3124200" cy="377952"/>
          </a:xfrm>
          <a:prstGeom prst="rect">
            <a:avLst/>
          </a:prstGeom>
        </p:spPr>
      </p:pic>
      <p:pic>
        <p:nvPicPr>
          <p:cNvPr id="13" name="Picture 12" descr="6341fe5208dc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00000" y="3014464"/>
            <a:ext cx="1563624" cy="405384"/>
          </a:xfrm>
          <a:prstGeom prst="rect">
            <a:avLst/>
          </a:prstGeom>
        </p:spPr>
      </p:pic>
      <p:pic>
        <p:nvPicPr>
          <p:cNvPr id="14" name="Picture 13" descr="f0779d825a11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00000" y="3459848"/>
            <a:ext cx="1755648" cy="438912"/>
          </a:xfrm>
          <a:prstGeom prst="rect">
            <a:avLst/>
          </a:prstGeom>
        </p:spPr>
      </p:pic>
      <p:pic>
        <p:nvPicPr>
          <p:cNvPr id="15" name="Picture 14" descr="38ca4a8a6cfc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00000" y="3938760"/>
            <a:ext cx="2657856" cy="50596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800000" y="4534728"/>
            <a:ext cx="5100000" cy="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The prize should be at least £40.10 to make it worthwhile for Tim to play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