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Decision Analysis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2 Chapter 8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8A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Decision Trees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In a decision tree: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• boxes represent decision nodes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• triangles represent end (pay-off) nodes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• circles represent chance nodes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Annotating the tree: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• probabilities of each outcome go on the branches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• the pay-off for each end node is written next to it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• the expected value of each event is written inside its chance node: the expected monetary value (EMV)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player tosses a coin and wins £5 for heads, or loses £2 for tails. Draw a decision tree for the decision whether or not to play.</a:t>
            </a:r>
          </a:p>
        </p:txBody>
      </p:sp>
      <p:pic>
        <p:nvPicPr>
          <p:cNvPr id="6" name="Picture 5" descr="coin-stru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000" y="1900000"/>
            <a:ext cx="3600000" cy="1836635"/>
          </a:xfrm>
          <a:prstGeom prst="rect">
            <a:avLst/>
          </a:prstGeom>
        </p:spPr>
      </p:pic>
      <p:pic>
        <p:nvPicPr>
          <p:cNvPr id="7" name="Picture 6" descr="coin-pa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0000" y="1900000"/>
            <a:ext cx="3600000" cy="1836635"/>
          </a:xfrm>
          <a:prstGeom prst="rect">
            <a:avLst/>
          </a:prstGeom>
        </p:spPr>
      </p:pic>
      <p:pic>
        <p:nvPicPr>
          <p:cNvPr id="8" name="Picture 7" descr="coin-pro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0000" y="1900000"/>
            <a:ext cx="3600000" cy="1836635"/>
          </a:xfrm>
          <a:prstGeom prst="rect">
            <a:avLst/>
          </a:prstGeom>
        </p:spPr>
      </p:pic>
      <p:pic>
        <p:nvPicPr>
          <p:cNvPr id="9" name="Picture 8" descr="coin-emv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0000" y="1900000"/>
            <a:ext cx="3600000" cy="183663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00000" y="3886635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 decision node comes immediately before a decision: play or don’t play. A chance node comes before an event: the coin toss.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4536635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Pay-offs: +5 for heads, −2 (a loss) for tails, and 0 if the player does not play, as the tree ends there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5186635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 i="0">
                <a:solidFill>
                  <a:srgbClr val="FF0000"/>
                </a:solidFill>
                <a:latin typeface="Calibri"/>
              </a:rPr>
              <a:t>EMV of playing = 5 × ½ + (−2) × ½ = 1.5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Decision Trees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decision tree with no chance nodes just compares the pay-offs of each set of decisions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Here there are two decisions: A460 or A5 at the start, then A50 or A515/A38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nature of the problem determines the pay-offs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Carol wants to minimise distance, the pay-offs are distances; to minimise time, they are times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5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Carol plans to travel from Cannock to Derby by car. One option is to take the A460 to Uttoxeter and then take the A50: 38 miles, around 1 hour 20 minutes. A second option is the A5 to the M6 Toll road then the A38: 36 miles, around 55 minutes. A final option is the A460 to Rugeley, then the A515, then the A38 at Alrewas: 34 miles, around 1 hour 5 minutes.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Use a decision tree to choose the best option for Carol based purely on:  i) the distance to travel   ii) the time needed to complete the journey.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700000"/>
            <a:ext cx="4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4103083"/>
            <a:ext cx="4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ii)</a:t>
            </a:r>
          </a:p>
        </p:txBody>
      </p:sp>
      <p:pic>
        <p:nvPicPr>
          <p:cNvPr id="8" name="Picture 7" descr="carol-dist-stru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000" y="2700000"/>
            <a:ext cx="3000000" cy="1153083"/>
          </a:xfrm>
          <a:prstGeom prst="rect">
            <a:avLst/>
          </a:prstGeom>
        </p:spPr>
      </p:pic>
      <p:pic>
        <p:nvPicPr>
          <p:cNvPr id="9" name="Picture 8" descr="carol-dist-pa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000" y="2700000"/>
            <a:ext cx="3000000" cy="1153083"/>
          </a:xfrm>
          <a:prstGeom prst="rect">
            <a:avLst/>
          </a:prstGeom>
        </p:spPr>
      </p:pic>
      <p:pic>
        <p:nvPicPr>
          <p:cNvPr id="10" name="Picture 9" descr="carol-dist-stru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000" y="4103083"/>
            <a:ext cx="3000000" cy="1153083"/>
          </a:xfrm>
          <a:prstGeom prst="rect">
            <a:avLst/>
          </a:prstGeom>
        </p:spPr>
      </p:pic>
      <p:pic>
        <p:nvPicPr>
          <p:cNvPr id="11" name="Picture 10" descr="carol-time-pa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000" y="4103083"/>
            <a:ext cx="3000000" cy="115308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50000" y="2700000"/>
            <a:ext cx="1750000" cy="1153083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Using distance (miles), the best option is the A460 to the A515 and then the A38 (34 miles)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50000" y="4103083"/>
            <a:ext cx="1750000" cy="1153083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Using time (minutes), the best route is the A5 to the M6 Toll road and then the A38 (55 minutes)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Decision Trees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might need to carry out calculations to find each pay-off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Cost = 0.4 × distance, plus £10 for the M6 Toll road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Write a conclusion based on all of the available analysis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cost of driving is estimated at 40p per mile. There is an additional cost of £10 for using the M6 Toll road.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Comment on the best option overall.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8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A460/A50:  0.4 × 38 = £15.20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1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A460/A515/A38:  0.4 × 34 = £13.60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4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A5/M6 Toll/A38:  0.4 × 36 + 10 = £24.40</a:t>
            </a:r>
          </a:p>
        </p:txBody>
      </p:sp>
      <p:pic>
        <p:nvPicPr>
          <p:cNvPr id="9" name="Picture 8" descr="carol-dist-stru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000" y="2850000"/>
            <a:ext cx="3000000" cy="1153083"/>
          </a:xfrm>
          <a:prstGeom prst="rect">
            <a:avLst/>
          </a:prstGeom>
        </p:spPr>
      </p:pic>
      <p:pic>
        <p:nvPicPr>
          <p:cNvPr id="10" name="Picture 9" descr="carol-cost-pa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000" y="2850000"/>
            <a:ext cx="3000000" cy="115308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00000" y="4103083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Using cost, the best route is the A460 to the A515 and then the A38 (£13.60)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4483083"/>
            <a:ext cx="5100000" cy="27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Carol’s final decision will depend on how important it is to save around 10 minutes of journey time (55 min instead of 65 min) at the expense of almost £11 in cost (£24.40 instead of £13.60).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Decision Trees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An optimal strategy based on the EMV criterion is a set of decisions chosen so as to optimise the EMV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p represents the decision to play and ~p the decision not to play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Show the optimal strategy by drawing a double line through the non-optimal decision at each decision node, and writing the optimal value inside the decision node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James is trying to decide whether or not to play a game using two fair tetrahedral dice. The sides of the dice are numbered from 1 to 4. If he scores a total of 6 or more then he wins £4; otherwise he loses £2.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Draw a decision tree to model James’s possible decisions and outcomes.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Determine whether James should play the game and state his EMV.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2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Winning scores: (4, 2), (2, 4), (3, 3), (4, 3), (3, 4), (4, 4)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30000" y="255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P(6 or more) = 6/16 = 3/8,   P(less than 6) = 5/8</a:t>
            </a:r>
          </a:p>
        </p:txBody>
      </p:sp>
      <p:pic>
        <p:nvPicPr>
          <p:cNvPr id="8" name="Picture 7" descr="james-stru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000" y="2930000"/>
            <a:ext cx="3300000" cy="1570457"/>
          </a:xfrm>
          <a:prstGeom prst="rect">
            <a:avLst/>
          </a:prstGeom>
        </p:spPr>
      </p:pic>
      <p:pic>
        <p:nvPicPr>
          <p:cNvPr id="9" name="Picture 8" descr="james-pa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0000" y="2930000"/>
            <a:ext cx="3300000" cy="1570457"/>
          </a:xfrm>
          <a:prstGeom prst="rect">
            <a:avLst/>
          </a:prstGeom>
        </p:spPr>
      </p:pic>
      <p:pic>
        <p:nvPicPr>
          <p:cNvPr id="10" name="Picture 9" descr="james-pro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0000" y="2930000"/>
            <a:ext cx="3300000" cy="1570457"/>
          </a:xfrm>
          <a:prstGeom prst="rect">
            <a:avLst/>
          </a:prstGeom>
        </p:spPr>
      </p:pic>
      <p:pic>
        <p:nvPicPr>
          <p:cNvPr id="11" name="Picture 10" descr="james-emv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0000" y="2930000"/>
            <a:ext cx="3300000" cy="1570457"/>
          </a:xfrm>
          <a:prstGeom prst="rect">
            <a:avLst/>
          </a:prstGeom>
        </p:spPr>
      </p:pic>
      <p:pic>
        <p:nvPicPr>
          <p:cNvPr id="12" name="Picture 11" descr="james-de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0000" y="2930000"/>
            <a:ext cx="3300000" cy="15704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00000" y="4560457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EMV of playing = 3/8 × 4 + 5/8 × (−2) = 0.25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4860457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b)  Playing gives a positive EMV of £0.25, so James should play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Decision Trees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Build the tree in stages: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1. structure: decisions and outcomes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2. pay-offs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3. probabilities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4. EMVs, from right to left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After losing the first event there is a second decision, so add a second decision node at the end of the losing outcome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Pay-off = winnings − amount paid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Jess pays £2 to play a game. She rolls two dice and if they both show the same score, she wins £5; otherwise she loses. If she loses, she can pay a further £1 to roll a third dice. If the score on the third dice matches the score on either of the first two dice, then she wins £6; otherwise she loses.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Draw a decision tree to model the decisions and possible outcomes.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Find the best strategy for Jess as indicated by the decision tree.</a:t>
            </a:r>
          </a:p>
        </p:txBody>
      </p:sp>
      <p:pic>
        <p:nvPicPr>
          <p:cNvPr id="6" name="Picture 5" descr="jess-stru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2600000"/>
            <a:ext cx="5000000" cy="2185998"/>
          </a:xfrm>
          <a:prstGeom prst="rect">
            <a:avLst/>
          </a:prstGeom>
        </p:spPr>
      </p:pic>
      <p:pic>
        <p:nvPicPr>
          <p:cNvPr id="7" name="Picture 6" descr="jess-pa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600000"/>
            <a:ext cx="5000000" cy="2185998"/>
          </a:xfrm>
          <a:prstGeom prst="rect">
            <a:avLst/>
          </a:prstGeom>
        </p:spPr>
      </p:pic>
      <p:pic>
        <p:nvPicPr>
          <p:cNvPr id="8" name="Picture 7" descr="jess-pro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600000"/>
            <a:ext cx="5000000" cy="218599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00000" y="4865998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Same score: 5 − 2 = 3.  3rd dice matches: 6 − 2 − 1 = 3.  Does not match: −2 − 1 = −3.  Stop: −2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5365998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P(same score) = 6/36 = 1/6. The third dice is only rolled if the first two are different, so P(it matches one of them) = 2/6 = 1/3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Decision Trees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Work from right to left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At a chance node, write the EMV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At a decision node, choose the best option, write its value in the box and put a double line through the other option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Do not cross out outcomes leading from chance nodes: these are chance events you cannot control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1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Jess pays £2 to play a game. She rolls two dice and if they both show the same score, she wins £5; otherwise she loses. If she loses, she can pay a further £1 to roll a third dice. If the score on the third dice matches the score on either of the first two dice, then she wins £6; otherwise she loses.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b)  Find the best strategy for Jess as indicated by the decision tree.</a:t>
            </a:r>
          </a:p>
        </p:txBody>
      </p:sp>
      <p:pic>
        <p:nvPicPr>
          <p:cNvPr id="6" name="Picture 5" descr="jess-stru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2150000"/>
            <a:ext cx="5000000" cy="2185998"/>
          </a:xfrm>
          <a:prstGeom prst="rect">
            <a:avLst/>
          </a:prstGeom>
        </p:spPr>
      </p:pic>
      <p:pic>
        <p:nvPicPr>
          <p:cNvPr id="7" name="Picture 6" descr="jess-pa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150000"/>
            <a:ext cx="5000000" cy="2185998"/>
          </a:xfrm>
          <a:prstGeom prst="rect">
            <a:avLst/>
          </a:prstGeom>
        </p:spPr>
      </p:pic>
      <p:pic>
        <p:nvPicPr>
          <p:cNvPr id="8" name="Picture 7" descr="jess-pro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150000"/>
            <a:ext cx="5000000" cy="2185998"/>
          </a:xfrm>
          <a:prstGeom prst="rect">
            <a:avLst/>
          </a:prstGeom>
        </p:spPr>
      </p:pic>
      <p:pic>
        <p:nvPicPr>
          <p:cNvPr id="9" name="Picture 8" descr="jess-s1-emv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150000"/>
            <a:ext cx="5000000" cy="2185998"/>
          </a:xfrm>
          <a:prstGeom prst="rect">
            <a:avLst/>
          </a:prstGeom>
        </p:spPr>
      </p:pic>
      <p:pic>
        <p:nvPicPr>
          <p:cNvPr id="10" name="Picture 9" descr="jess-s2-de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2150000"/>
            <a:ext cx="5000000" cy="2185998"/>
          </a:xfrm>
          <a:prstGeom prst="rect">
            <a:avLst/>
          </a:prstGeom>
        </p:spPr>
      </p:pic>
      <p:pic>
        <p:nvPicPr>
          <p:cNvPr id="11" name="Picture 10" descr="jess-s3-emv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2150000"/>
            <a:ext cx="5000000" cy="2185998"/>
          </a:xfrm>
          <a:prstGeom prst="rect">
            <a:avLst/>
          </a:prstGeom>
        </p:spPr>
      </p:pic>
      <p:pic>
        <p:nvPicPr>
          <p:cNvPr id="12" name="Picture 11" descr="jess-s4-de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2150000"/>
            <a:ext cx="5000000" cy="218599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00000" y="4385998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EMV = 1/3 × 3 + 2/3 × (−3) = −1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4665998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Play again (−1) is better than stop (−2)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0000" y="4945998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EMV = 1/6 × 3 + 5/6 × (−1) = −0.33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00000" y="5225998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Not playing (0) is better than playing (−0.33)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00000" y="5575998"/>
            <a:ext cx="5100000" cy="25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b)  The best strategy is not to play, since the EMV of playing is less than the £0 for not playing. However, if Jess does play and loses at the first attempt, she should pay £1 and roll the third dice.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Decision Trees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Use clear notation: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M: revise Mechanics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MF: Mechanics questions are favourable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~MF: Mechanics questions are not favourable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and similarly S, SF, ~SF for Statistics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pay-offs are Jack’s expected total marks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e.g. both favourable: 45 + 35 = 80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Jack has time for one revision session before an exam in Mechanics and Statistics (50 marks each). He will revise either Mechanics or Statistics.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If the Mechanics questions go in his favour he expects 45 marks, otherwise 30. If the Statistics questions go in his favour he expects 35 marks, otherwise 25.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If he revises Mechanics: 70% chance the Mechanics questions are favourable, 20% chance the Statistics questions are favourable.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If he revises Statistics: 60% chance the Statistics questions are favourable, 60% chance the Mechanics questions are favourable.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Use a decision tree to determine how Jack should devote his revision time.</a:t>
            </a:r>
          </a:p>
        </p:txBody>
      </p:sp>
      <p:pic>
        <p:nvPicPr>
          <p:cNvPr id="6" name="Picture 5" descr="jack-stru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0000" y="2850000"/>
            <a:ext cx="4400000" cy="3080000"/>
          </a:xfrm>
          <a:prstGeom prst="rect">
            <a:avLst/>
          </a:prstGeom>
        </p:spPr>
      </p:pic>
      <p:pic>
        <p:nvPicPr>
          <p:cNvPr id="7" name="Picture 6" descr="jack-pa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0000" y="2850000"/>
            <a:ext cx="4400000" cy="3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/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Decision Trees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Put the probabilities on the branches, then calculate the expected values from right to left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e.g. 0.2 × 80 + 0.8 × 70 = 72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0.7 × 72 + 0.3 × 57 = 67.5</a:t>
            </a:r>
          </a:p>
        </p:txBody>
      </p:sp>
      <p:pic>
        <p:nvPicPr>
          <p:cNvPr id="5" name="Picture 4" descr="jack-stru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000" y="1050000"/>
            <a:ext cx="4300000" cy="3010000"/>
          </a:xfrm>
          <a:prstGeom prst="rect">
            <a:avLst/>
          </a:prstGeom>
        </p:spPr>
      </p:pic>
      <p:pic>
        <p:nvPicPr>
          <p:cNvPr id="6" name="Picture 5" descr="jack-pa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000" y="1050000"/>
            <a:ext cx="4300000" cy="3010000"/>
          </a:xfrm>
          <a:prstGeom prst="rect">
            <a:avLst/>
          </a:prstGeom>
        </p:spPr>
      </p:pic>
      <p:pic>
        <p:nvPicPr>
          <p:cNvPr id="7" name="Picture 6" descr="jack-pro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000" y="1050000"/>
            <a:ext cx="4300000" cy="3010000"/>
          </a:xfrm>
          <a:prstGeom prst="rect">
            <a:avLst/>
          </a:prstGeom>
        </p:spPr>
      </p:pic>
      <p:pic>
        <p:nvPicPr>
          <p:cNvPr id="8" name="Picture 7" descr="jack-s1-emv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0000" y="1050000"/>
            <a:ext cx="4300000" cy="3010000"/>
          </a:xfrm>
          <a:prstGeom prst="rect">
            <a:avLst/>
          </a:prstGeom>
        </p:spPr>
      </p:pic>
      <p:pic>
        <p:nvPicPr>
          <p:cNvPr id="9" name="Picture 8" descr="jack-s2-emv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0000" y="1050000"/>
            <a:ext cx="4300000" cy="3010000"/>
          </a:xfrm>
          <a:prstGeom prst="rect">
            <a:avLst/>
          </a:prstGeom>
        </p:spPr>
      </p:pic>
      <p:pic>
        <p:nvPicPr>
          <p:cNvPr id="10" name="Picture 9" descr="jack-s3-de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0000" y="1050000"/>
            <a:ext cx="4300000" cy="301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0000" y="3500000"/>
            <a:ext cx="33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0.2 × 80 + 0.8 × 70 = 72</a:t>
            </a:r>
          </a:p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0.2 × 65 + 0.8 × 55 = 57</a:t>
            </a:r>
          </a:p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0.6 × 80 + 0.4 × 65 = 74</a:t>
            </a:r>
          </a:p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0.6 × 70 + 0.4 × 55 = 64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0000" y="4450000"/>
            <a:ext cx="33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M: 0.7 × 72 + 0.3 × 57 = 67.5</a:t>
            </a:r>
          </a:p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S: 0.6 × 74 + 0.4 × 64 = 70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0000" y="5100000"/>
            <a:ext cx="33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Since 70 &gt; 67.5, Jack should revise Statistics to optimise his expected marks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0000" y="5850000"/>
            <a:ext cx="330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(The textbook writes 69 in the decision node; it should be 70.)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