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second-order linear recurrence relation has the form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g(n)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where a and b are real constants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g(n) = 0 it is homogeneous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F(n) and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G(n) are solutions of a linear recurrence relation, then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aF(n) + bG(n) is also a solution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why the general solution is a combination of two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Consider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2.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Verify that the following particular solutions satisfy this recurrence relation.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         b)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          c)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+ 5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− 3,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3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2(3n − 3) − (3n − 6) = 3n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65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3n satisfies the recurrence relation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07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5,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37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× 5 − 5 = 5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367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 satisfies the recurrence relation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09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+ 2,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000" y="439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2(3n + 2) − (3n − 1) = 3n + 5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0000" y="469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3n + 5 satisfies it: 3n + 5 is a combination of the solutions in a and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Try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in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bu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Aar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Abr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Multiply by 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2−n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:  r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ar − b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the auxiliary (characteristic) equation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Distinct real roots α, β: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Repeated root α: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(A + Bn)α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a general solution to the recurrence relation 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+ 8u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 n ≥ 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Verify that your general solution from part a satisfies the recurrence relation.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Given that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 and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10, find a particular solution.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− 2r − 8 = 0  ⇒  (r − 4)(r + 2) = 0  ⇒  r = 4 or r = −2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15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General solution:  u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A(4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 + B(−2)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3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+ 8u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2(A(4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+ 8(A(4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0000" y="2810000"/>
            <a:ext cx="38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2A(4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+ 2B(−2)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+ 2A(4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− 4B(−2)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8400000" y="281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10000" y="2770000"/>
            <a:ext cx="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8 × 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n−2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2 × 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0000" y="3090000"/>
            <a:ext cx="38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4A(4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− 2B(−2)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0000" y="3370000"/>
            <a:ext cx="3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= A(4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) + B(−2)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72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  ⇒  A + B =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0000" y="402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10  ⇒  4A − 2B =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30000" y="432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Solving simultaneously:  A = 3 and B =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0000" y="4620000"/>
            <a:ext cx="477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3(4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) + (−2)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solve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using the auxiliary equation  r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− ar − b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Distinct real roots α, β: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Repeated root α: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(A + Bn)α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Complex roots re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±iθ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(A cos nθ + B sin nθ)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and B are arbitrary constants: you need two initial conditions to find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 and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− 3r + 2 = 0  ⇒  (r − 1)(r − 2) = 0  ⇒  r = 1 or r =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A(1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B(2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A + B(2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8" name="Right Brace 7"/>
          <p:cNvSpPr/>
          <p:nvPr/>
        </p:nvSpPr>
        <p:spPr>
          <a:xfrm>
            <a:off x="8200000" y="193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10000" y="1915000"/>
            <a:ext cx="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 root of 1 gives a constant term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23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 + 2B =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26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 + 4B =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30000" y="29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A = 7,  B = −1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000" y="3240000"/>
            <a:ext cx="477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7 − 2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89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 by generating terms: 5, 3, −1, −9, −25 from both the closed form and the recurrence relation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solve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using the auxiliary equation  r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− ar − b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Distinct real roots α, β: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Repeated root α: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(A + Bn)α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Complex roots re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±iθ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(A cos nθ + B sin nθ)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and B are arbitrary constants: you need two initial conditions to find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− 4r + 4 = 0  ⇒  (r − 2)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  ⇒  r = 2 (repeated)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(A + Bn)2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3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 ⇒  A =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64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 ⇒  2(A + B) = 1  ⇒  2 + 2B = 1  ⇒  B = −½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2940000"/>
            <a:ext cx="477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(1 − ½n)2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59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You could also write this as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− n2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Complex roots come in a conjugate pair: x ± iy = re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±iθ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Form 1: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Aα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Bβ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(A and B may be complex)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Form 2: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(C cos nθ + D sin nθ)  (only real numbers)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values of the arbitrary constants depend on which form you 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general solution to the recurrence relation 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Given that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2, find the particular solution to the recurrence relation.</a:t>
            </a:r>
          </a:p>
        </p:txBody>
      </p:sp>
      <p:pic>
        <p:nvPicPr>
          <p:cNvPr id="6" name="Picture 5" descr="a7c4f820f7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700000"/>
            <a:ext cx="4212336" cy="4358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30000" y="2175864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Form 1:  u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A(1 + i)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B(1 − i)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475864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Form 2:  u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(√2)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(C cos (nπ/4) + D sin (nπ/4))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885864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First find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⇒  2 = 2u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  ⇒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215864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Using form 1: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0000" y="3515864"/>
            <a:ext cx="4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 + B = 1                           (1)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0000" y="3815864"/>
            <a:ext cx="4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A(1 + i) + B(1 − i) = 2  ⇒  A + B + (A − B)i =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0000" y="4115864"/>
            <a:ext cx="4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(A − B)i = 1  ⇒  A − B = −i       (2)</a:t>
            </a:r>
          </a:p>
        </p:txBody>
      </p:sp>
      <p:pic>
        <p:nvPicPr>
          <p:cNvPr id="14" name="Picture 13" descr="41d93b4fd2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00" y="4415864"/>
            <a:ext cx="4270248" cy="3505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886384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This simplifies to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(1 + i)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(1 − i)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, since (1 − i)(1 + i) =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Using form 2, the constants are real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Using the addition formula, the solution 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(√2)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sin((n + 1)π/4)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sequence oscillates between positive and negative values, with increasing size; every term is an integer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general solution to the recurrence relation 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− 2u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Given that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2, find the particular solution to the recurrence relation.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Using form 2,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and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03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(√2)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(C cos 0 + D sin 0) = 1  ⇒  C =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36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√2(C cos (π/4) + D sin (π/4)) =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69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1 × √2 × (√2/2) + D × √2 × (√2/2) =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02000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1 + D = 2  ⇒  D =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3350000"/>
            <a:ext cx="47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(√2)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(cos (nπ/4) + sin (nπ/4))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97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2(cos (π/2) + sin (π/2)) = 2, as given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Fibonacci sequence has distinct real (irrational) roots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two simultaneous equations from the initial conditions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solve them on your calculator, but show enough working to make it clear you have used the initial 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Fibonacci sequence is defined recursively as 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&gt; 2,  with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 and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1. Find a closed form for F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pic>
        <p:nvPicPr>
          <p:cNvPr id="6" name="Picture 5" descr="b9436ffc89a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750000"/>
            <a:ext cx="3386328" cy="435864"/>
          </a:xfrm>
          <a:prstGeom prst="rect">
            <a:avLst/>
          </a:prstGeom>
        </p:spPr>
      </p:pic>
      <p:pic>
        <p:nvPicPr>
          <p:cNvPr id="7" name="Picture 6" descr="251a8fe3f8b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225864"/>
            <a:ext cx="2636520" cy="441960"/>
          </a:xfrm>
          <a:prstGeom prst="rect">
            <a:avLst/>
          </a:prstGeom>
        </p:spPr>
      </p:pic>
      <p:pic>
        <p:nvPicPr>
          <p:cNvPr id="8" name="Picture 7" descr="a7938bc2d4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07824"/>
            <a:ext cx="3163824" cy="234696"/>
          </a:xfrm>
          <a:prstGeom prst="rect">
            <a:avLst/>
          </a:prstGeom>
        </p:spPr>
      </p:pic>
      <p:pic>
        <p:nvPicPr>
          <p:cNvPr id="9" name="Picture 8" descr="4318baab164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982520"/>
            <a:ext cx="3051048" cy="435864"/>
          </a:xfrm>
          <a:prstGeom prst="rect">
            <a:avLst/>
          </a:prstGeom>
        </p:spPr>
      </p:pic>
      <p:pic>
        <p:nvPicPr>
          <p:cNvPr id="10" name="Picture 9" descr="9ae9c276fdd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0000" y="3458384"/>
            <a:ext cx="2697480" cy="234696"/>
          </a:xfrm>
          <a:prstGeom prst="rect">
            <a:avLst/>
          </a:prstGeom>
        </p:spPr>
      </p:pic>
      <p:pic>
        <p:nvPicPr>
          <p:cNvPr id="11" name="Picture 10" descr="3501bdea826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733080"/>
            <a:ext cx="2916936" cy="402336"/>
          </a:xfrm>
          <a:prstGeom prst="rect">
            <a:avLst/>
          </a:prstGeom>
        </p:spPr>
      </p:pic>
      <p:pic>
        <p:nvPicPr>
          <p:cNvPr id="12" name="Picture 11" descr="31b08f7fdce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175416"/>
            <a:ext cx="3172968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For 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g(n): general solution = C.F. + P.S.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P.S. cannot have terms in common with the C.F.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000" y="20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g(n)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0000" y="20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P.S.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0000" y="22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α, β ≠ 1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0000" y="22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000" y="24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α, β ≠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0000" y="24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 + 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000" y="27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p ≠ α, 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0000" y="27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29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1, β ≠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0000" y="29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000" y="32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1, β ≠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00000" y="32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0000" y="34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β =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00000" y="34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000" y="36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β = 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00000" y="36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000" y="39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≠ 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0000" y="39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0000" y="41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= β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200000" y="41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000" y="450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Roots of the auxiliary equation are α and 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0,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and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17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Associated homogeneous relation: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30000" y="20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+ 4r + 3 = 0  ⇒  (r + 1)(r + 3) = 0  ⇒  r = −1 or r = −3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30000" y="235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C.F.: 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B(−3)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271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Try P.S.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</a:t>
            </a:r>
          </a:p>
        </p:txBody>
      </p:sp>
      <p:sp>
        <p:nvSpPr>
          <p:cNvPr id="31" name="Right Brace 30"/>
          <p:cNvSpPr/>
          <p:nvPr/>
        </p:nvSpPr>
        <p:spPr>
          <a:xfrm>
            <a:off x="6200000" y="271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10000" y="2680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−2 is not a root, so use λ(−2)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30000" y="301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+ 3λ(−2)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0000" y="331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4λ − 8λ + 3λ = 5  ⇒  λ = −5</a:t>
            </a:r>
          </a:p>
        </p:txBody>
      </p:sp>
      <p:sp>
        <p:nvSpPr>
          <p:cNvPr id="35" name="Right Brace 34"/>
          <p:cNvSpPr/>
          <p:nvPr/>
        </p:nvSpPr>
        <p:spPr>
          <a:xfrm>
            <a:off x="6800000" y="331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10000" y="3280000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Divide both sides by 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30000" y="361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P.S.: 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−5(−2)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0000" y="397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General solution:  a</a:t>
            </a:r>
            <a:r>
              <a:rPr sz="13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+ B(−3)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− 5(−2)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For 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bu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g(n): general solution = C.F. + P.S.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P.S. cannot have terms in common with the C.F.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000" y="20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g(n)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0000" y="20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P.S.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0000" y="22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α, β ≠ 1</a:t>
            </a:r>
          </a:p>
        </p:txBody>
      </p:sp>
      <p:sp>
        <p:nvSpPr>
          <p:cNvPr id="8" name="Rectangle 7"/>
          <p:cNvSpPr/>
          <p:nvPr/>
        </p:nvSpPr>
        <p:spPr>
          <a:xfrm>
            <a:off x="2200000" y="22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000" y="24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α, β ≠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0000" y="24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 + 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000" y="27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p ≠ α, 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0000" y="27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29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1, β ≠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0000" y="29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000" y="320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1, β ≠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00000" y="320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0000" y="344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α = β =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00000" y="344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000" y="368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α = β = 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00000" y="368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000" y="392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≠ 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0000" y="392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0000" y="4160000"/>
            <a:ext cx="1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α = β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200000" y="4160000"/>
            <a:ext cx="14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α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000" y="450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Roots of the auxiliary equation are α and 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0,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and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17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A(−1)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B(−3)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− 5(−2)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30000" y="20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2:  A + B − 5 = 2  ⇒  A + B = 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30000" y="23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−1:  −A − 3B + 10 = −1  ⇒  A + 3B = 11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30000" y="26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A = 5 and B =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30000" y="2950000"/>
            <a:ext cx="47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5(−1)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+ 2(−3)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− 5(−2)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57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Check with n = 2: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Closed form: 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 + 18 − 20 = 3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Recurrence: 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+ 4a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+ 3a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5(−2)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 ⇒  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5 + 4 − 6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Second-Order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g(n) = kα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where α is already a root of the auxiliary equation, multiply the P.S. by 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4 is a root, so the C.F. already contains B(4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): you cannot use λ(4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Try 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instead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question asks for the general solution, leave the two arbitrary constants in your answer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general solution to 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− 3s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0:   r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− 3r − 4 = 0  ⇒  (r + 1)(r − 4)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190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C.F.: 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B(4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2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Try P.S. 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5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3λ(n − 1)(4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+ 4λ(n − 2)(4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28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¾λ(n − 1)(4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¼λ(n − 2)(4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900000" y="286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10000" y="28300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¼(4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000" y="31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 = ¾λn − ¾λ + ¼λn − ½λ + 1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900000" y="316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10000" y="31300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Divide by 4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30000" y="346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0 = −(5/4)λ + 1  ⇒  λ = 4/5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0000" y="3760000"/>
            <a:ext cx="477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P.S.: 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(4/5)n(4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418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s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A(−1)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+ B(4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) + (4/5)n(4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