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Game Theory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10000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Decision 2 Chapter 6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6C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Optimal Strategies for Games with No Stable Solution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5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In a mixed strategy, each action is assigned a probability and is selected with the given probability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probabilities of all the available actions must add up to 1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expected pay-off is the sum of each outcome multiplied by its probability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The optimal mixed strategy for player A is the mixed strategy that maximises the minimum expected pay-off for all possible actions by player B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(the ‘safest’ mixed strategy)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00000" y="1000000"/>
            <a:ext cx="5250000" cy="267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 two-player zero-sum game is represented by the following pay-off matrix.</a:t>
            </a:r>
          </a:p>
        </p:txBody>
      </p:sp>
      <p:sp>
        <p:nvSpPr>
          <p:cNvPr id="6" name="Rectangle 5"/>
          <p:cNvSpPr/>
          <p:nvPr/>
        </p:nvSpPr>
        <p:spPr>
          <a:xfrm>
            <a:off x="4850000" y="1267640"/>
            <a:ext cx="7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 plays 1</a:t>
            </a:r>
          </a:p>
        </p:txBody>
      </p:sp>
      <p:sp>
        <p:nvSpPr>
          <p:cNvPr id="7" name="Rectangle 6"/>
          <p:cNvSpPr/>
          <p:nvPr/>
        </p:nvSpPr>
        <p:spPr>
          <a:xfrm>
            <a:off x="5550000" y="1267640"/>
            <a:ext cx="7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 plays 2</a:t>
            </a:r>
          </a:p>
        </p:txBody>
      </p:sp>
      <p:sp>
        <p:nvSpPr>
          <p:cNvPr id="8" name="Rectangle 7"/>
          <p:cNvSpPr/>
          <p:nvPr/>
        </p:nvSpPr>
        <p:spPr>
          <a:xfrm>
            <a:off x="4000000" y="1517640"/>
            <a:ext cx="85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 plays 1</a:t>
            </a:r>
          </a:p>
        </p:txBody>
      </p:sp>
      <p:sp>
        <p:nvSpPr>
          <p:cNvPr id="9" name="Rectangle 8"/>
          <p:cNvSpPr/>
          <p:nvPr/>
        </p:nvSpPr>
        <p:spPr>
          <a:xfrm>
            <a:off x="4850000" y="1517640"/>
            <a:ext cx="7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10" name="Rectangle 9"/>
          <p:cNvSpPr/>
          <p:nvPr/>
        </p:nvSpPr>
        <p:spPr>
          <a:xfrm>
            <a:off x="5550000" y="1517640"/>
            <a:ext cx="7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−2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000000" y="1767640"/>
            <a:ext cx="85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 plays 2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850000" y="1767640"/>
            <a:ext cx="7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−5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550000" y="1767640"/>
            <a:ext cx="7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00000" y="2037640"/>
            <a:ext cx="5250000" cy="938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Player A is considering three different mixed strategies: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Strategy X: play row 1 with probability 0.5 and row 2 with probability 0.5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Strategy Y: play row 1 with probability 0.6 and row 2 with probability 0.4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Strategy Z: play row 1 with probability 0.9 and row 2 with probability 0.1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Find the expected pay-offs for each mixed strategy.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00000" y="2975840"/>
            <a:ext cx="3150000" cy="25367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Strategy X: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00000" y="3169510"/>
            <a:ext cx="3150000" cy="25367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If B plays 1: 4 × 0.5 − 5 × 0.5 = −0.5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00000" y="3363180"/>
            <a:ext cx="3150000" cy="25367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If B plays 2: −2 × 0.5 + 3 × 0.5 = 0.5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00000" y="3566850"/>
            <a:ext cx="3150000" cy="25367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Strategy Y: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00000" y="3760520"/>
            <a:ext cx="3150000" cy="25367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If B plays 1: 4 × 0.6 − 5 × 0.4 = 0.4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00000" y="3954190"/>
            <a:ext cx="3150000" cy="25367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If B plays 2: −2 × 0.6 + 3 × 0.4 = 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700000" y="4157860"/>
            <a:ext cx="3150000" cy="25367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Strategy Z: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700000" y="4351530"/>
            <a:ext cx="3150000" cy="25367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If B plays 1: 4 × 0.9 − 5 × 0.1 = 3.1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700000" y="4545200"/>
            <a:ext cx="3150000" cy="25367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If B plays 2: −2 × 0.9 + 3 × 0.1 = −1.5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900000" y="3075840"/>
            <a:ext cx="65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Strategy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550000" y="3075840"/>
            <a:ext cx="7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If B plays 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250000" y="3075840"/>
            <a:ext cx="7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If B plays 2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900000" y="3375840"/>
            <a:ext cx="65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550000" y="3375840"/>
            <a:ext cx="70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−0.5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250000" y="3375840"/>
            <a:ext cx="70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0.5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900000" y="3655840"/>
            <a:ext cx="65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550000" y="3655840"/>
            <a:ext cx="70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0.4</a:t>
            </a:r>
          </a:p>
        </p:txBody>
      </p:sp>
      <p:sp>
        <p:nvSpPr>
          <p:cNvPr id="32" name="Rectangle 31"/>
          <p:cNvSpPr/>
          <p:nvPr/>
        </p:nvSpPr>
        <p:spPr>
          <a:xfrm>
            <a:off x="8250000" y="3655840"/>
            <a:ext cx="70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900000" y="3935840"/>
            <a:ext cx="65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550000" y="3935840"/>
            <a:ext cx="70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3.1</a:t>
            </a:r>
          </a:p>
        </p:txBody>
      </p:sp>
      <p:sp>
        <p:nvSpPr>
          <p:cNvPr id="35" name="Rectangle 34"/>
          <p:cNvSpPr/>
          <p:nvPr/>
        </p:nvSpPr>
        <p:spPr>
          <a:xfrm>
            <a:off x="8250000" y="3935840"/>
            <a:ext cx="70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−1.5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700000" y="4768870"/>
            <a:ext cx="5250000" cy="267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minimum expected pay-offs are −0.5 (X), 0 (Y) and −1.5 (Z)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700000" y="4986510"/>
            <a:ext cx="5250000" cy="435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Strategy Y maximises the minimum expected pay-off, so Y is the best of the three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Optimal Strategies for Games with No Stable Solution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5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For a game with no stable solution, the value of the game to A is the expected pay-off for A’s optimal mixed strategy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To find the optimal mixed strategy for a player with two choices in a 2 × n or n × 2 game: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Set the probability of one choice as p, so the other has probability 1 − p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Find the expected winnings in terms of p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Draw a graph showing the expected winnings as straight lines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Choose the intersection point that maximises the minimum winnings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Lines stop at p = 0 and p = 1 because p is a probability: draw vertical ‘rugby posts’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00000" y="1000000"/>
            <a:ext cx="5250000" cy="267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 two-person zero-sum game is represented by the following pay-off matrix:</a:t>
            </a:r>
          </a:p>
        </p:txBody>
      </p:sp>
      <p:sp>
        <p:nvSpPr>
          <p:cNvPr id="6" name="Rectangle 5"/>
          <p:cNvSpPr/>
          <p:nvPr/>
        </p:nvSpPr>
        <p:spPr>
          <a:xfrm>
            <a:off x="4500000" y="1267640"/>
            <a:ext cx="6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 plays 1</a:t>
            </a:r>
          </a:p>
        </p:txBody>
      </p:sp>
      <p:sp>
        <p:nvSpPr>
          <p:cNvPr id="7" name="Rectangle 6"/>
          <p:cNvSpPr/>
          <p:nvPr/>
        </p:nvSpPr>
        <p:spPr>
          <a:xfrm>
            <a:off x="5100000" y="1267640"/>
            <a:ext cx="6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 plays 2</a:t>
            </a:r>
          </a:p>
        </p:txBody>
      </p:sp>
      <p:sp>
        <p:nvSpPr>
          <p:cNvPr id="8" name="Rectangle 7"/>
          <p:cNvSpPr/>
          <p:nvPr/>
        </p:nvSpPr>
        <p:spPr>
          <a:xfrm>
            <a:off x="3700000" y="1517640"/>
            <a:ext cx="8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 plays 1</a:t>
            </a:r>
          </a:p>
        </p:txBody>
      </p:sp>
      <p:sp>
        <p:nvSpPr>
          <p:cNvPr id="9" name="Rectangle 8"/>
          <p:cNvSpPr/>
          <p:nvPr/>
        </p:nvSpPr>
        <p:spPr>
          <a:xfrm>
            <a:off x="4500000" y="1517640"/>
            <a:ext cx="6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10" name="Rectangle 9"/>
          <p:cNvSpPr/>
          <p:nvPr/>
        </p:nvSpPr>
        <p:spPr>
          <a:xfrm>
            <a:off x="5100000" y="1517640"/>
            <a:ext cx="6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−2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0000" y="1767640"/>
            <a:ext cx="8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 plays 2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00000" y="1767640"/>
            <a:ext cx="6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−5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100000" y="1767640"/>
            <a:ext cx="6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850000" y="1237640"/>
            <a:ext cx="3100000" cy="7705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Find the optimal mixed strategy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  for player A     b  for player B.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In each case state the value of the game to that player.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00000" y="2077640"/>
            <a:ext cx="2650000" cy="435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  Let A play row 1 with probability p and row 2 with probability 1 − p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00000" y="2472920"/>
            <a:ext cx="2650000" cy="435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If B plays column 1, A’s expected winnings are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00000" y="2848200"/>
            <a:ext cx="2650000" cy="267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4p − 5(1 − p) = 9p − 5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00000" y="3075840"/>
            <a:ext cx="2650000" cy="435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If B plays column 2, A’s expected winnings are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00000" y="3451120"/>
            <a:ext cx="2650000" cy="267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−2p + 3(1 − p) = 3 − 5p</a:t>
            </a:r>
          </a:p>
        </p:txBody>
      </p:sp>
      <p:pic>
        <p:nvPicPr>
          <p:cNvPr id="20" name="Picture 19" descr="ex9a_lin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000" y="2057640"/>
            <a:ext cx="2500000" cy="2400850"/>
          </a:xfrm>
          <a:prstGeom prst="rect">
            <a:avLst/>
          </a:prstGeom>
        </p:spPr>
      </p:pic>
      <p:pic>
        <p:nvPicPr>
          <p:cNvPr id="21" name="Picture 20" descr="ex9a_fu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000" y="2057640"/>
            <a:ext cx="2500000" cy="240085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3700000" y="4478490"/>
            <a:ext cx="5250000" cy="267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At the intersection: 9p − 5 = 3 − 5p, so 14p = 8 and p = 4/7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700000" y="4696130"/>
            <a:ext cx="5250000" cy="267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 should play row 1 with probability 4/7 and row 2 with probability 3/7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700000" y="4913770"/>
            <a:ext cx="5250000" cy="267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value of the game for A is 9 × 4/7 − 5 = 1/7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700000" y="5131410"/>
            <a:ext cx="5250000" cy="435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In Example 8 the safest strategy had p = 0.6: the optimal p = 4/7 = 0.571… is close to this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700000" y="3678760"/>
            <a:ext cx="265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The red line shows the minimum of A’s expected winnings: its highest point is at the intersection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6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Optimal Strategies for Games with No Stable Solution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5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The pay-off matrix is from A’s point of view, so to find B’s expected winnings put a minus sign in front of A’s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In a two-person zero-sum game, if the value of the game to player A is v, then the value of the game to player B will be −v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In a 2 × 2 game with no stable solution the optimal mixed strategy always occurs where the expected winnings are equal, but you should always draw a graph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00000" y="1000000"/>
            <a:ext cx="5250000" cy="435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(Example 9 continued)  Find the optimal mixed strategy for player B and state the value of the game to B.</a:t>
            </a:r>
          </a:p>
        </p:txBody>
      </p:sp>
      <p:sp>
        <p:nvSpPr>
          <p:cNvPr id="6" name="Rectangle 5"/>
          <p:cNvSpPr/>
          <p:nvPr/>
        </p:nvSpPr>
        <p:spPr>
          <a:xfrm>
            <a:off x="4800000" y="1435280"/>
            <a:ext cx="6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 plays 1</a:t>
            </a:r>
          </a:p>
        </p:txBody>
      </p:sp>
      <p:sp>
        <p:nvSpPr>
          <p:cNvPr id="7" name="Rectangle 6"/>
          <p:cNvSpPr/>
          <p:nvPr/>
        </p:nvSpPr>
        <p:spPr>
          <a:xfrm>
            <a:off x="5400000" y="1435280"/>
            <a:ext cx="6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 plays 2</a:t>
            </a:r>
          </a:p>
        </p:txBody>
      </p:sp>
      <p:sp>
        <p:nvSpPr>
          <p:cNvPr id="8" name="Rectangle 7"/>
          <p:cNvSpPr/>
          <p:nvPr/>
        </p:nvSpPr>
        <p:spPr>
          <a:xfrm>
            <a:off x="4000000" y="1685280"/>
            <a:ext cx="8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 plays 1</a:t>
            </a:r>
          </a:p>
        </p:txBody>
      </p:sp>
      <p:sp>
        <p:nvSpPr>
          <p:cNvPr id="9" name="Rectangle 8"/>
          <p:cNvSpPr/>
          <p:nvPr/>
        </p:nvSpPr>
        <p:spPr>
          <a:xfrm>
            <a:off x="4800000" y="1685280"/>
            <a:ext cx="6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00000" y="1685280"/>
            <a:ext cx="6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−2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000000" y="1935280"/>
            <a:ext cx="8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 plays 2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800000" y="1935280"/>
            <a:ext cx="6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−5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00000" y="1935280"/>
            <a:ext cx="6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00000" y="2245280"/>
            <a:ext cx="2650000" cy="602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  Let B play column 1 with probability q and column 2 with probability 1 − q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00000" y="2808200"/>
            <a:ext cx="2650000" cy="435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If A plays row 1, B’s expected winnings are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00000" y="3183480"/>
            <a:ext cx="2650000" cy="267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−[4q − 2(1 − q)] = 2 − 6q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00000" y="3411120"/>
            <a:ext cx="2650000" cy="435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If A plays row 2, B’s expected winnings are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00000" y="3786400"/>
            <a:ext cx="2650000" cy="267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−[−5q + 3(1 − q)] = 8q − 3</a:t>
            </a:r>
          </a:p>
        </p:txBody>
      </p:sp>
      <p:pic>
        <p:nvPicPr>
          <p:cNvPr id="19" name="Picture 18" descr="ex9b_lin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000" y="2225280"/>
            <a:ext cx="2500000" cy="2400850"/>
          </a:xfrm>
          <a:prstGeom prst="rect">
            <a:avLst/>
          </a:prstGeom>
        </p:spPr>
      </p:pic>
      <p:pic>
        <p:nvPicPr>
          <p:cNvPr id="20" name="Picture 19" descr="ex9b_fu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000" y="2225280"/>
            <a:ext cx="2500000" cy="240085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3700000" y="4646130"/>
            <a:ext cx="5250000" cy="267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At the intersection: 2 − 6q = 8q − 3, so 14q = 5 and q = 5/14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700000" y="4863770"/>
            <a:ext cx="5250000" cy="435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 should play column 1 with probability 5/14 and column 2 with probability 9/14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700000" y="5249050"/>
            <a:ext cx="5250000" cy="267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value of the game for B is 2 − 6 × 5/14 = −1/7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700000" y="5466690"/>
            <a:ext cx="5250000" cy="267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The value to A was 1/7 and the value to B is −1/7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Optimal Strategies for Games with No Stable Solution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5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To determine the optimal mixed strategy for the player with two choices in a 2 × n game, where n = 2, 3 or 4: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Find that player’s expected winnings for each of the other player’s choices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If there is more than one intersection point, the probability giving the highest minimum point gives the best strategy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00000" y="1000000"/>
            <a:ext cx="5250000" cy="267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Alf and Bert play a zero-sum game, represented by the pay-off matrix below.</a:t>
            </a:r>
          </a:p>
        </p:txBody>
      </p:sp>
      <p:sp>
        <p:nvSpPr>
          <p:cNvPr id="6" name="Rectangle 5"/>
          <p:cNvSpPr/>
          <p:nvPr/>
        </p:nvSpPr>
        <p:spPr>
          <a:xfrm>
            <a:off x="4900000" y="1267640"/>
            <a:ext cx="95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Bert plays 1</a:t>
            </a:r>
          </a:p>
        </p:txBody>
      </p:sp>
      <p:sp>
        <p:nvSpPr>
          <p:cNvPr id="7" name="Rectangle 6"/>
          <p:cNvSpPr/>
          <p:nvPr/>
        </p:nvSpPr>
        <p:spPr>
          <a:xfrm>
            <a:off x="5850000" y="1267640"/>
            <a:ext cx="95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Bert plays 2</a:t>
            </a:r>
          </a:p>
        </p:txBody>
      </p:sp>
      <p:sp>
        <p:nvSpPr>
          <p:cNvPr id="8" name="Rectangle 7"/>
          <p:cNvSpPr/>
          <p:nvPr/>
        </p:nvSpPr>
        <p:spPr>
          <a:xfrm>
            <a:off x="6800000" y="1267640"/>
            <a:ext cx="95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Bert plays 3</a:t>
            </a:r>
          </a:p>
        </p:txBody>
      </p:sp>
      <p:sp>
        <p:nvSpPr>
          <p:cNvPr id="9" name="Rectangle 8"/>
          <p:cNvSpPr/>
          <p:nvPr/>
        </p:nvSpPr>
        <p:spPr>
          <a:xfrm>
            <a:off x="3950000" y="1537640"/>
            <a:ext cx="95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Alf plays 1</a:t>
            </a:r>
          </a:p>
        </p:txBody>
      </p:sp>
      <p:sp>
        <p:nvSpPr>
          <p:cNvPr id="10" name="Rectangle 9"/>
          <p:cNvSpPr/>
          <p:nvPr/>
        </p:nvSpPr>
        <p:spPr>
          <a:xfrm>
            <a:off x="4900000" y="1537640"/>
            <a:ext cx="95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−5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850000" y="1537640"/>
            <a:ext cx="95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800000" y="1537640"/>
            <a:ext cx="95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950000" y="1807640"/>
            <a:ext cx="95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Alf plays 2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900000" y="1807640"/>
            <a:ext cx="95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850000" y="1807640"/>
            <a:ext cx="95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−3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800000" y="1807640"/>
            <a:ext cx="95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00000" y="2367640"/>
            <a:ext cx="5250000" cy="435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  Verify that this game has no stable solution.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  Determine Alf’s best strategy and the value of the game to him.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50000" y="1267640"/>
            <a:ext cx="95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000" b="1" i="0">
                <a:solidFill>
                  <a:srgbClr val="FF0000"/>
                </a:solidFill>
                <a:latin typeface="Calibri"/>
              </a:rPr>
              <a:t>Row minimum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50000" y="1537640"/>
            <a:ext cx="85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−5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50000" y="1807640"/>
            <a:ext cx="85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−3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530000" y="2077640"/>
            <a:ext cx="137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/>
            <a:r>
              <a:rPr sz="1000" b="1" i="0">
                <a:solidFill>
                  <a:srgbClr val="FF0000"/>
                </a:solidFill>
                <a:latin typeface="Calibri"/>
              </a:rPr>
              <a:t>Column maximum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00000" y="2077640"/>
            <a:ext cx="95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850000" y="2077640"/>
            <a:ext cx="95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00000" y="2077640"/>
            <a:ext cx="95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700000" y="2802920"/>
            <a:ext cx="5250000" cy="435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  The row maximin is −3 and the column minimax is 1. −3 ≠ 1 so by the stable solution theorem there is no stable solution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700000" y="3193200"/>
            <a:ext cx="5250000" cy="435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  Alf has only two choices, so let Alf play row 1 with probability p and row 2 with probability 1 − p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700000" y="3583480"/>
            <a:ext cx="5250000" cy="267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If Bert plays column 1, Alf’s expected winnings are −5p + 2(1 − p) = 2 − 7p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700000" y="3806120"/>
            <a:ext cx="5250000" cy="267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If Bert plays column 2, Alf’s expected winnings are 2p − 3(1 − p) = 5p − 3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700000" y="4028760"/>
            <a:ext cx="5250000" cy="267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If Bert plays column 3, Alf’s expected winnings are −p + (1 − p) = 1 − 2p</a:t>
            </a:r>
          </a:p>
        </p:txBody>
      </p:sp>
      <p:sp>
        <p:nvSpPr>
          <p:cNvPr id="30" name="Oval 29"/>
          <p:cNvSpPr/>
          <p:nvPr/>
        </p:nvSpPr>
        <p:spPr>
          <a:xfrm>
            <a:off x="7950000" y="1782640"/>
            <a:ext cx="550000" cy="320000"/>
          </a:xfrm>
          <a:prstGeom prst="ellipse">
            <a:avLst/>
          </a:prstGeom>
          <a:noFill/>
          <a:ln w="2222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7000000" y="2052640"/>
            <a:ext cx="550000" cy="320000"/>
          </a:xfrm>
          <a:prstGeom prst="ellipse">
            <a:avLst/>
          </a:prstGeom>
          <a:noFill/>
          <a:ln w="2222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30" grpId="0" animBg="1"/>
      <p:bldP spid="31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Optimal Strategies for Games with No Stable Solution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5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Choose the highest point of intersection with no lines underneath it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You must draw a graph to identify the correct point of intersection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You should then only need to solve one pair of equations to find p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Here the intersections at p = 1/5 and p = 4/7 have a line below them, so they are not optimal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00000" y="1000000"/>
            <a:ext cx="5250000" cy="435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(Example 10 continued)  Alf’s expected winnings are 2 − 7p, 5p − 3 and 1 − 2p.</a:t>
            </a:r>
          </a:p>
        </p:txBody>
      </p:sp>
      <p:pic>
        <p:nvPicPr>
          <p:cNvPr id="6" name="Picture 5" descr="ex10_lin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0000" y="1455280"/>
            <a:ext cx="3600000" cy="3421530"/>
          </a:xfrm>
          <a:prstGeom prst="rect">
            <a:avLst/>
          </a:prstGeom>
        </p:spPr>
      </p:pic>
      <p:pic>
        <p:nvPicPr>
          <p:cNvPr id="7" name="Picture 6" descr="ex10_fu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0000" y="1455280"/>
            <a:ext cx="3600000" cy="342153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700000" y="4906810"/>
            <a:ext cx="5250000" cy="4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highest minimum winnings are where 2 − 7p = 5p − 3, giving p = 5/12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00000" y="5322570"/>
            <a:ext cx="5250000" cy="4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So Alf should play row 1 with probability 5/12 and row 2 with probability 7/12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00000" y="5738330"/>
            <a:ext cx="5250000" cy="2828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value of the game to Alf is 2 − 7 × 5/12 = −11/12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Optimal Strategies for Games with No Stable Solution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5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The same method works for the player with two choices in an n × 2 game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Here B has two choices, so work with B’s expected winnings (put a minus sign in front of A’s)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Always check for a stable solution first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00000" y="1000000"/>
            <a:ext cx="5250000" cy="435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 and B play a zero-sum game, given by the pay-off matrix below. Determine B’s best strategy, and the value of the game to B.</a:t>
            </a:r>
          </a:p>
        </p:txBody>
      </p:sp>
      <p:sp>
        <p:nvSpPr>
          <p:cNvPr id="6" name="Rectangle 5"/>
          <p:cNvSpPr/>
          <p:nvPr/>
        </p:nvSpPr>
        <p:spPr>
          <a:xfrm>
            <a:off x="4950000" y="1435280"/>
            <a:ext cx="7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 plays 1</a:t>
            </a:r>
          </a:p>
        </p:txBody>
      </p:sp>
      <p:sp>
        <p:nvSpPr>
          <p:cNvPr id="7" name="Rectangle 6"/>
          <p:cNvSpPr/>
          <p:nvPr/>
        </p:nvSpPr>
        <p:spPr>
          <a:xfrm>
            <a:off x="5650000" y="1435280"/>
            <a:ext cx="7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 plays 2</a:t>
            </a:r>
          </a:p>
        </p:txBody>
      </p:sp>
      <p:sp>
        <p:nvSpPr>
          <p:cNvPr id="8" name="Rectangle 7"/>
          <p:cNvSpPr/>
          <p:nvPr/>
        </p:nvSpPr>
        <p:spPr>
          <a:xfrm>
            <a:off x="4100000" y="1695280"/>
            <a:ext cx="8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 plays 1</a:t>
            </a:r>
          </a:p>
        </p:txBody>
      </p:sp>
      <p:sp>
        <p:nvSpPr>
          <p:cNvPr id="9" name="Rectangle 8"/>
          <p:cNvSpPr/>
          <p:nvPr/>
        </p:nvSpPr>
        <p:spPr>
          <a:xfrm>
            <a:off x="4950000" y="1695280"/>
            <a:ext cx="7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50000" y="1695280"/>
            <a:ext cx="7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100000" y="1955280"/>
            <a:ext cx="8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 plays 2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950000" y="1955280"/>
            <a:ext cx="7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50000" y="1955280"/>
            <a:ext cx="7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100000" y="2215280"/>
            <a:ext cx="8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 plays 3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950000" y="2215280"/>
            <a:ext cx="7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650000" y="2215280"/>
            <a:ext cx="7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100000" y="2475280"/>
            <a:ext cx="8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 plays 4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950000" y="2475280"/>
            <a:ext cx="7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−2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650000" y="2475280"/>
            <a:ext cx="7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50000" y="1435280"/>
            <a:ext cx="95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000" b="1" i="0">
                <a:solidFill>
                  <a:srgbClr val="FF0000"/>
                </a:solidFill>
                <a:latin typeface="Calibri"/>
              </a:rPr>
              <a:t>Row minimum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50000" y="1695280"/>
            <a:ext cx="85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−1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50000" y="1955280"/>
            <a:ext cx="85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50000" y="2215280"/>
            <a:ext cx="85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50000" y="2475280"/>
            <a:ext cx="85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−2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80000" y="2735280"/>
            <a:ext cx="127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/>
            <a:r>
              <a:rPr sz="1000" b="1" i="0">
                <a:solidFill>
                  <a:srgbClr val="FF0000"/>
                </a:solidFill>
                <a:latin typeface="Calibri"/>
              </a:rPr>
              <a:t>Column maximum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950000" y="2735280"/>
            <a:ext cx="70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650000" y="2735280"/>
            <a:ext cx="70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700000" y="3035280"/>
            <a:ext cx="5250000" cy="435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row maximin is 3 and the column minimax is 4. 3 ≠ 4 so there is no stable solution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700000" y="3425560"/>
            <a:ext cx="5250000" cy="435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 has only two choices: let B play column 1 with probability q and column 2 with probability 1 − q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700000" y="3815840"/>
            <a:ext cx="5250000" cy="267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If A plays row 1, B’s expected winnings are −[4q − (1 − q)] = 1 − 5q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700000" y="4023480"/>
            <a:ext cx="5250000" cy="267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If A plays row 2, B’s expected winnings are −[3q + 4(1 − q)] = q − 4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700000" y="4231120"/>
            <a:ext cx="5250000" cy="267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If A plays row 3, B’s expected winnings are −[q + 7(1 − q)] = 6q − 7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700000" y="4438760"/>
            <a:ext cx="5250000" cy="267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If A plays row 4, B’s expected winnings are −[−2q + 8(1 − q)] = 10q − 8</a:t>
            </a:r>
          </a:p>
        </p:txBody>
      </p:sp>
      <p:sp>
        <p:nvSpPr>
          <p:cNvPr id="34" name="Oval 33"/>
          <p:cNvSpPr/>
          <p:nvPr/>
        </p:nvSpPr>
        <p:spPr>
          <a:xfrm>
            <a:off x="6425000" y="1930280"/>
            <a:ext cx="550000" cy="310000"/>
          </a:xfrm>
          <a:prstGeom prst="ellipse">
            <a:avLst/>
          </a:prstGeom>
          <a:noFill/>
          <a:ln w="2222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5025000" y="2710280"/>
            <a:ext cx="550000" cy="310000"/>
          </a:xfrm>
          <a:prstGeom prst="ellipse">
            <a:avLst/>
          </a:prstGeom>
          <a:noFill/>
          <a:ln w="2222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34" grpId="0" animBg="1"/>
      <p:bldP spid="35" grpId="0" animBg="1"/>
      <p:bldP spid="29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Optimal Strategies for Games with No Stable Solution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5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The optimal solution is not necessarily the lowest point of intersection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Look from the ‘bottom up’ to find the highest point of intersection with no lines crossing below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00000" y="1000000"/>
            <a:ext cx="5250000" cy="435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(Example 11 continued)  B’s expected winnings are 1 − 5q, q − 4, 6q − 7 and 10q − 8.</a:t>
            </a:r>
          </a:p>
        </p:txBody>
      </p:sp>
      <p:pic>
        <p:nvPicPr>
          <p:cNvPr id="6" name="Picture 5" descr="ex11_lin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0000" y="1455280"/>
            <a:ext cx="3600000" cy="3457224"/>
          </a:xfrm>
          <a:prstGeom prst="rect">
            <a:avLst/>
          </a:prstGeom>
        </p:spPr>
      </p:pic>
      <p:pic>
        <p:nvPicPr>
          <p:cNvPr id="7" name="Picture 6" descr="ex11_fu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0000" y="1455280"/>
            <a:ext cx="3600000" cy="345722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700000" y="4942504"/>
            <a:ext cx="5250000" cy="2828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highest minimum winnings are where 1 − 5q = q − 4, giving q = 5/6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00000" y="5175384"/>
            <a:ext cx="5250000" cy="4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So B should play column 1 with probability 5/6 and column 2 with probability 1/6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00000" y="5591144"/>
            <a:ext cx="5250000" cy="2828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value of the game to B is 5/6 − 4 = −19/6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00000" y="5824024"/>
            <a:ext cx="5250000" cy="4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So the value of the game to A is 19/6, which lies between the row maximin 3 and the column minimax 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