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Game Theory</a:t>
            </a:r>
          </a:p>
        </p:txBody>
      </p:sp>
      <p:sp>
        <p:nvSpPr>
          <p:cNvPr id="3" name="TextBox 2"/>
          <p:cNvSpPr txBox="1"/>
          <p:nvPr/>
        </p:nvSpPr>
        <p:spPr>
          <a:xfrm>
            <a:off x="2210000"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6</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6A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Play-Safe Strategies and Stable Solutions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250000" y="1000000"/>
            <a:ext cx="3300000" cy="5300000"/>
          </a:xfrm>
          <a:prstGeom prst="rect">
            <a:avLst/>
          </a:prstGeom>
          <a:noFill/>
        </p:spPr>
        <p:txBody>
          <a:bodyPr wrap="square" anchor="t" lIns="45720" rIns="45720">
            <a:spAutoFit/>
          </a:bodyPr>
          <a:lstStyle/>
          <a:p>
            <a:pPr algn="ctr"/>
            <a:r>
              <a:rPr sz="1200" b="1" i="0">
                <a:solidFill>
                  <a:srgbClr val="000000"/>
                </a:solidFill>
                <a:latin typeface="Calibri"/>
              </a:rPr>
              <a:t>A two-person game is one in which only two parties can play</a:t>
            </a:r>
          </a:p>
          <a:p>
            <a:pPr algn="ctr"/>
            <a:r>
              <a:rPr sz="1200" b="0" i="0">
                <a:solidFill>
                  <a:srgbClr val="000000"/>
                </a:solidFill>
                <a:latin typeface="Calibri"/>
              </a:rPr>
              <a:t/>
            </a:r>
          </a:p>
          <a:p>
            <a:pPr algn="ctr"/>
            <a:r>
              <a:rPr sz="1200" b="0" i="0">
                <a:solidFill>
                  <a:srgbClr val="000000"/>
                </a:solidFill>
                <a:latin typeface="Calibri"/>
              </a:rPr>
              <a:t>A pay-off matrix shows the outcome for each combination of choices</a:t>
            </a:r>
          </a:p>
          <a:p>
            <a:pPr algn="ctr"/>
            <a:r>
              <a:rPr sz="1200" b="0" i="0">
                <a:solidFill>
                  <a:srgbClr val="000000"/>
                </a:solidFill>
                <a:latin typeface="Calibri"/>
              </a:rPr>
              <a:t/>
            </a:r>
          </a:p>
          <a:p>
            <a:pPr algn="ctr"/>
            <a:r>
              <a:rPr sz="1200" b="1" i="0">
                <a:solidFill>
                  <a:srgbClr val="000000"/>
                </a:solidFill>
                <a:latin typeface="Calibri"/>
              </a:rPr>
              <a:t>When playing safe each player looks for the worst that could happen if they make each choice in turn. The player then picks the choice that results in the least worst option</a:t>
            </a:r>
          </a:p>
          <a:p>
            <a:pPr algn="ctr"/>
            <a:r>
              <a:rPr sz="1200" b="0" i="0">
                <a:solidFill>
                  <a:srgbClr val="000000"/>
                </a:solidFill>
                <a:latin typeface="Calibri"/>
              </a:rPr>
              <a:t/>
            </a:r>
          </a:p>
          <a:p>
            <a:pPr algn="ctr"/>
            <a:r>
              <a:rPr sz="1200" b="0" i="0">
                <a:solidFill>
                  <a:srgbClr val="000000"/>
                </a:solidFill>
                <a:latin typeface="Calibri"/>
              </a:rPr>
              <a:t>If a player plays safe they make the same choice every time they play the game</a:t>
            </a:r>
          </a:p>
          <a:p>
            <a:pPr algn="ctr"/>
            <a:r>
              <a:rPr sz="1200" b="0" i="0">
                <a:solidFill>
                  <a:srgbClr val="000000"/>
                </a:solidFill>
                <a:latin typeface="Calibri"/>
              </a:rPr>
              <a:t/>
            </a:r>
          </a:p>
          <a:p>
            <a:pPr algn="ctr"/>
            <a:r>
              <a:rPr sz="1200" b="1" i="0">
                <a:solidFill>
                  <a:srgbClr val="000000"/>
                </a:solidFill>
                <a:latin typeface="Calibri"/>
              </a:rPr>
              <a:t>A strategy in which a player always makes the same choice is called a pure strategy</a:t>
            </a:r>
          </a:p>
        </p:txBody>
      </p:sp>
      <p:sp>
        <p:nvSpPr>
          <p:cNvPr id="5" name="TextBox 4"/>
          <p:cNvSpPr txBox="1"/>
          <p:nvPr/>
        </p:nvSpPr>
        <p:spPr>
          <a:xfrm>
            <a:off x="3700000" y="1000000"/>
            <a:ext cx="5250000" cy="831520"/>
          </a:xfrm>
          <a:prstGeom prst="rect">
            <a:avLst/>
          </a:prstGeom>
          <a:noFill/>
        </p:spPr>
        <p:txBody>
          <a:bodyPr wrap="square" anchor="t" lIns="45720" rIns="45720">
            <a:spAutoFit/>
          </a:bodyPr>
          <a:lstStyle/>
          <a:p>
            <a:pPr algn="l"/>
            <a:r>
              <a:rPr sz="1200" b="0" i="0">
                <a:solidFill>
                  <a:srgbClr val="000000"/>
                </a:solidFill>
                <a:latin typeface="Calibri"/>
              </a:rPr>
              <a:t>In this pay-off matrix player A has a choice of four options and player B has a choice of three options. The outcomes are given as ordered pairs, (A’s winnings, B’s winnings). Determine the play-safe strategy for each player.</a:t>
            </a:r>
          </a:p>
        </p:txBody>
      </p:sp>
      <p:sp>
        <p:nvSpPr>
          <p:cNvPr id="6" name="Rectangle 5"/>
          <p:cNvSpPr/>
          <p:nvPr/>
        </p:nvSpPr>
        <p:spPr>
          <a:xfrm>
            <a:off x="4800000" y="188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1</a:t>
            </a:r>
          </a:p>
        </p:txBody>
      </p:sp>
      <p:sp>
        <p:nvSpPr>
          <p:cNvPr id="7" name="Rectangle 6"/>
          <p:cNvSpPr/>
          <p:nvPr/>
        </p:nvSpPr>
        <p:spPr>
          <a:xfrm>
            <a:off x="5600000" y="188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2</a:t>
            </a:r>
          </a:p>
        </p:txBody>
      </p:sp>
      <p:sp>
        <p:nvSpPr>
          <p:cNvPr id="8" name="Rectangle 7"/>
          <p:cNvSpPr/>
          <p:nvPr/>
        </p:nvSpPr>
        <p:spPr>
          <a:xfrm>
            <a:off x="6400000" y="188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3</a:t>
            </a:r>
          </a:p>
        </p:txBody>
      </p:sp>
      <p:sp>
        <p:nvSpPr>
          <p:cNvPr id="9" name="Rectangle 8"/>
          <p:cNvSpPr/>
          <p:nvPr/>
        </p:nvSpPr>
        <p:spPr>
          <a:xfrm>
            <a:off x="3950000" y="217152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1</a:t>
            </a:r>
          </a:p>
        </p:txBody>
      </p:sp>
      <p:sp>
        <p:nvSpPr>
          <p:cNvPr id="10" name="Rectangle 9"/>
          <p:cNvSpPr/>
          <p:nvPr/>
        </p:nvSpPr>
        <p:spPr>
          <a:xfrm>
            <a:off x="4800000" y="217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(8, 2)</a:t>
            </a:r>
          </a:p>
        </p:txBody>
      </p:sp>
      <p:sp>
        <p:nvSpPr>
          <p:cNvPr id="11" name="Rectangle 10"/>
          <p:cNvSpPr/>
          <p:nvPr/>
        </p:nvSpPr>
        <p:spPr>
          <a:xfrm>
            <a:off x="5600000" y="217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(0, 9)</a:t>
            </a:r>
          </a:p>
        </p:txBody>
      </p:sp>
      <p:sp>
        <p:nvSpPr>
          <p:cNvPr id="12" name="Rectangle 11"/>
          <p:cNvSpPr/>
          <p:nvPr/>
        </p:nvSpPr>
        <p:spPr>
          <a:xfrm>
            <a:off x="6400000" y="217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(7, 3)</a:t>
            </a:r>
          </a:p>
        </p:txBody>
      </p:sp>
      <p:sp>
        <p:nvSpPr>
          <p:cNvPr id="13" name="Rectangle 12"/>
          <p:cNvSpPr/>
          <p:nvPr/>
        </p:nvSpPr>
        <p:spPr>
          <a:xfrm>
            <a:off x="3950000" y="246152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2</a:t>
            </a:r>
          </a:p>
        </p:txBody>
      </p:sp>
      <p:sp>
        <p:nvSpPr>
          <p:cNvPr id="14" name="Rectangle 13"/>
          <p:cNvSpPr/>
          <p:nvPr/>
        </p:nvSpPr>
        <p:spPr>
          <a:xfrm>
            <a:off x="4800000" y="246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(3, 6)</a:t>
            </a:r>
          </a:p>
        </p:txBody>
      </p:sp>
      <p:sp>
        <p:nvSpPr>
          <p:cNvPr id="15" name="Rectangle 14"/>
          <p:cNvSpPr/>
          <p:nvPr/>
        </p:nvSpPr>
        <p:spPr>
          <a:xfrm>
            <a:off x="5600000" y="246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(9, 0)</a:t>
            </a:r>
          </a:p>
        </p:txBody>
      </p:sp>
      <p:sp>
        <p:nvSpPr>
          <p:cNvPr id="16" name="Rectangle 15"/>
          <p:cNvSpPr/>
          <p:nvPr/>
        </p:nvSpPr>
        <p:spPr>
          <a:xfrm>
            <a:off x="6400000" y="246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(2, 7)</a:t>
            </a:r>
          </a:p>
        </p:txBody>
      </p:sp>
      <p:sp>
        <p:nvSpPr>
          <p:cNvPr id="17" name="Rectangle 16"/>
          <p:cNvSpPr/>
          <p:nvPr/>
        </p:nvSpPr>
        <p:spPr>
          <a:xfrm>
            <a:off x="3950000" y="275152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3</a:t>
            </a:r>
          </a:p>
        </p:txBody>
      </p:sp>
      <p:sp>
        <p:nvSpPr>
          <p:cNvPr id="18" name="Rectangle 17"/>
          <p:cNvSpPr/>
          <p:nvPr/>
        </p:nvSpPr>
        <p:spPr>
          <a:xfrm>
            <a:off x="4800000" y="275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(1, 7)</a:t>
            </a:r>
          </a:p>
        </p:txBody>
      </p:sp>
      <p:sp>
        <p:nvSpPr>
          <p:cNvPr id="19" name="Rectangle 18"/>
          <p:cNvSpPr/>
          <p:nvPr/>
        </p:nvSpPr>
        <p:spPr>
          <a:xfrm>
            <a:off x="5600000" y="275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(6, 4)</a:t>
            </a:r>
          </a:p>
        </p:txBody>
      </p:sp>
      <p:sp>
        <p:nvSpPr>
          <p:cNvPr id="20" name="Rectangle 19"/>
          <p:cNvSpPr/>
          <p:nvPr/>
        </p:nvSpPr>
        <p:spPr>
          <a:xfrm>
            <a:off x="6400000" y="275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(8, 1)</a:t>
            </a:r>
          </a:p>
        </p:txBody>
      </p:sp>
      <p:sp>
        <p:nvSpPr>
          <p:cNvPr id="21" name="Rectangle 20"/>
          <p:cNvSpPr/>
          <p:nvPr/>
        </p:nvSpPr>
        <p:spPr>
          <a:xfrm>
            <a:off x="3950000" y="304152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4</a:t>
            </a:r>
          </a:p>
        </p:txBody>
      </p:sp>
      <p:sp>
        <p:nvSpPr>
          <p:cNvPr id="22" name="Rectangle 21"/>
          <p:cNvSpPr/>
          <p:nvPr/>
        </p:nvSpPr>
        <p:spPr>
          <a:xfrm>
            <a:off x="4800000" y="304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(4, 2)</a:t>
            </a:r>
          </a:p>
        </p:txBody>
      </p:sp>
      <p:sp>
        <p:nvSpPr>
          <p:cNvPr id="23" name="Rectangle 22"/>
          <p:cNvSpPr/>
          <p:nvPr/>
        </p:nvSpPr>
        <p:spPr>
          <a:xfrm>
            <a:off x="5600000" y="304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(4, 6)</a:t>
            </a:r>
          </a:p>
        </p:txBody>
      </p:sp>
      <p:sp>
        <p:nvSpPr>
          <p:cNvPr id="24" name="Rectangle 23"/>
          <p:cNvSpPr/>
          <p:nvPr/>
        </p:nvSpPr>
        <p:spPr>
          <a:xfrm>
            <a:off x="6400000" y="3041520"/>
            <a:ext cx="80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(5, 1)</a:t>
            </a:r>
          </a:p>
        </p:txBody>
      </p:sp>
      <p:sp>
        <p:nvSpPr>
          <p:cNvPr id="25" name="TextBox 24"/>
          <p:cNvSpPr txBox="1"/>
          <p:nvPr/>
        </p:nvSpPr>
        <p:spPr>
          <a:xfrm>
            <a:off x="7200000" y="1881520"/>
            <a:ext cx="1050000" cy="290000"/>
          </a:xfrm>
          <a:prstGeom prst="rect">
            <a:avLst/>
          </a:prstGeom>
          <a:noFill/>
        </p:spPr>
        <p:txBody>
          <a:bodyPr wrap="square" anchor="ctr" lIns="45720" rIns="45720">
            <a:spAutoFit/>
          </a:bodyPr>
          <a:lstStyle/>
          <a:p>
            <a:pPr algn="ctr"/>
            <a:r>
              <a:rPr sz="1100" b="1" i="0">
                <a:solidFill>
                  <a:srgbClr val="FF0000"/>
                </a:solidFill>
                <a:latin typeface="Calibri"/>
              </a:rPr>
              <a:t>Worst outcome</a:t>
            </a:r>
          </a:p>
          <a:p>
            <a:pPr algn="ctr"/>
            <a:r>
              <a:rPr sz="1100" b="1" i="0">
                <a:solidFill>
                  <a:srgbClr val="FF0000"/>
                </a:solidFill>
                <a:latin typeface="Calibri"/>
              </a:rPr>
              <a:t>for A</a:t>
            </a:r>
          </a:p>
        </p:txBody>
      </p:sp>
      <p:sp>
        <p:nvSpPr>
          <p:cNvPr id="26" name="TextBox 25"/>
          <p:cNvSpPr txBox="1"/>
          <p:nvPr/>
        </p:nvSpPr>
        <p:spPr>
          <a:xfrm>
            <a:off x="7200000" y="2171520"/>
            <a:ext cx="950000" cy="290000"/>
          </a:xfrm>
          <a:prstGeom prst="rect">
            <a:avLst/>
          </a:prstGeom>
          <a:noFill/>
        </p:spPr>
        <p:txBody>
          <a:bodyPr wrap="square" anchor="ctr" lIns="45720" rIns="45720">
            <a:spAutoFit/>
          </a:bodyPr>
          <a:lstStyle/>
          <a:p>
            <a:pPr algn="ctr"/>
            <a:r>
              <a:rPr sz="1200" b="0" i="0">
                <a:solidFill>
                  <a:srgbClr val="FF0000"/>
                </a:solidFill>
                <a:latin typeface="Calibri"/>
              </a:rPr>
              <a:t>0</a:t>
            </a:r>
          </a:p>
        </p:txBody>
      </p:sp>
      <p:sp>
        <p:nvSpPr>
          <p:cNvPr id="27" name="TextBox 26"/>
          <p:cNvSpPr txBox="1"/>
          <p:nvPr/>
        </p:nvSpPr>
        <p:spPr>
          <a:xfrm>
            <a:off x="7200000" y="2461520"/>
            <a:ext cx="950000" cy="290000"/>
          </a:xfrm>
          <a:prstGeom prst="rect">
            <a:avLst/>
          </a:prstGeom>
          <a:noFill/>
        </p:spPr>
        <p:txBody>
          <a:bodyPr wrap="square" anchor="ctr" lIns="45720" rIns="45720">
            <a:spAutoFit/>
          </a:bodyPr>
          <a:lstStyle/>
          <a:p>
            <a:pPr algn="ctr"/>
            <a:r>
              <a:rPr sz="1200" b="0" i="0">
                <a:solidFill>
                  <a:srgbClr val="FF0000"/>
                </a:solidFill>
                <a:latin typeface="Calibri"/>
              </a:rPr>
              <a:t>2</a:t>
            </a:r>
          </a:p>
        </p:txBody>
      </p:sp>
      <p:sp>
        <p:nvSpPr>
          <p:cNvPr id="28" name="TextBox 27"/>
          <p:cNvSpPr txBox="1"/>
          <p:nvPr/>
        </p:nvSpPr>
        <p:spPr>
          <a:xfrm>
            <a:off x="7200000" y="2751520"/>
            <a:ext cx="950000" cy="290000"/>
          </a:xfrm>
          <a:prstGeom prst="rect">
            <a:avLst/>
          </a:prstGeom>
          <a:noFill/>
        </p:spPr>
        <p:txBody>
          <a:bodyPr wrap="square" anchor="ctr" lIns="45720" rIns="45720">
            <a:spAutoFit/>
          </a:bodyPr>
          <a:lstStyle/>
          <a:p>
            <a:pPr algn="ctr"/>
            <a:r>
              <a:rPr sz="1200" b="0" i="0">
                <a:solidFill>
                  <a:srgbClr val="FF0000"/>
                </a:solidFill>
                <a:latin typeface="Calibri"/>
              </a:rPr>
              <a:t>1</a:t>
            </a:r>
          </a:p>
        </p:txBody>
      </p:sp>
      <p:sp>
        <p:nvSpPr>
          <p:cNvPr id="29" name="TextBox 28"/>
          <p:cNvSpPr txBox="1"/>
          <p:nvPr/>
        </p:nvSpPr>
        <p:spPr>
          <a:xfrm>
            <a:off x="7200000" y="3041520"/>
            <a:ext cx="95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
        <p:nvSpPr>
          <p:cNvPr id="30" name="TextBox 29"/>
          <p:cNvSpPr txBox="1"/>
          <p:nvPr/>
        </p:nvSpPr>
        <p:spPr>
          <a:xfrm>
            <a:off x="3530000" y="3331520"/>
            <a:ext cx="1270000" cy="290000"/>
          </a:xfrm>
          <a:prstGeom prst="rect">
            <a:avLst/>
          </a:prstGeom>
          <a:noFill/>
        </p:spPr>
        <p:txBody>
          <a:bodyPr wrap="square" anchor="ctr" lIns="45720" rIns="45720">
            <a:spAutoFit/>
          </a:bodyPr>
          <a:lstStyle/>
          <a:p>
            <a:pPr algn="r"/>
            <a:r>
              <a:rPr sz="1000" b="1" i="0">
                <a:solidFill>
                  <a:srgbClr val="FF0000"/>
                </a:solidFill>
                <a:latin typeface="Calibri"/>
              </a:rPr>
              <a:t>Worst outcome for B</a:t>
            </a:r>
          </a:p>
        </p:txBody>
      </p:sp>
      <p:sp>
        <p:nvSpPr>
          <p:cNvPr id="31" name="TextBox 30"/>
          <p:cNvSpPr txBox="1"/>
          <p:nvPr/>
        </p:nvSpPr>
        <p:spPr>
          <a:xfrm>
            <a:off x="4800000" y="3331520"/>
            <a:ext cx="800000" cy="290000"/>
          </a:xfrm>
          <a:prstGeom prst="rect">
            <a:avLst/>
          </a:prstGeom>
          <a:noFill/>
        </p:spPr>
        <p:txBody>
          <a:bodyPr wrap="square" anchor="ctr" lIns="45720" rIns="45720">
            <a:spAutoFit/>
          </a:bodyPr>
          <a:lstStyle/>
          <a:p>
            <a:pPr algn="ctr"/>
            <a:r>
              <a:rPr sz="1200" b="0" i="0">
                <a:solidFill>
                  <a:srgbClr val="FF0000"/>
                </a:solidFill>
                <a:latin typeface="Calibri"/>
              </a:rPr>
              <a:t>2</a:t>
            </a:r>
          </a:p>
        </p:txBody>
      </p:sp>
      <p:sp>
        <p:nvSpPr>
          <p:cNvPr id="32" name="TextBox 31"/>
          <p:cNvSpPr txBox="1"/>
          <p:nvPr/>
        </p:nvSpPr>
        <p:spPr>
          <a:xfrm>
            <a:off x="5600000" y="3331520"/>
            <a:ext cx="800000" cy="290000"/>
          </a:xfrm>
          <a:prstGeom prst="rect">
            <a:avLst/>
          </a:prstGeom>
          <a:noFill/>
        </p:spPr>
        <p:txBody>
          <a:bodyPr wrap="square" anchor="ctr" lIns="45720" rIns="45720">
            <a:spAutoFit/>
          </a:bodyPr>
          <a:lstStyle/>
          <a:p>
            <a:pPr algn="ctr"/>
            <a:r>
              <a:rPr sz="1200" b="0" i="0">
                <a:solidFill>
                  <a:srgbClr val="FF0000"/>
                </a:solidFill>
                <a:latin typeface="Calibri"/>
              </a:rPr>
              <a:t>0</a:t>
            </a:r>
          </a:p>
        </p:txBody>
      </p:sp>
      <p:sp>
        <p:nvSpPr>
          <p:cNvPr id="33" name="TextBox 32"/>
          <p:cNvSpPr txBox="1"/>
          <p:nvPr/>
        </p:nvSpPr>
        <p:spPr>
          <a:xfrm>
            <a:off x="6400000" y="3331520"/>
            <a:ext cx="800000" cy="290000"/>
          </a:xfrm>
          <a:prstGeom prst="rect">
            <a:avLst/>
          </a:prstGeom>
          <a:noFill/>
        </p:spPr>
        <p:txBody>
          <a:bodyPr wrap="square" anchor="ctr" lIns="45720" rIns="45720">
            <a:spAutoFit/>
          </a:bodyPr>
          <a:lstStyle/>
          <a:p>
            <a:pPr algn="ctr"/>
            <a:r>
              <a:rPr sz="1200" b="0" i="0">
                <a:solidFill>
                  <a:srgbClr val="FF0000"/>
                </a:solidFill>
                <a:latin typeface="Calibri"/>
              </a:rPr>
              <a:t>1</a:t>
            </a:r>
          </a:p>
        </p:txBody>
      </p:sp>
      <p:sp>
        <p:nvSpPr>
          <p:cNvPr id="34" name="TextBox 33"/>
          <p:cNvSpPr txBox="1"/>
          <p:nvPr/>
        </p:nvSpPr>
        <p:spPr>
          <a:xfrm>
            <a:off x="3700000" y="3701520"/>
            <a:ext cx="5250000" cy="282880"/>
          </a:xfrm>
          <a:prstGeom prst="rect">
            <a:avLst/>
          </a:prstGeom>
          <a:noFill/>
        </p:spPr>
        <p:txBody>
          <a:bodyPr wrap="square" anchor="t" lIns="45720" rIns="45720">
            <a:spAutoFit/>
          </a:bodyPr>
          <a:lstStyle/>
          <a:p>
            <a:pPr algn="l"/>
            <a:r>
              <a:rPr sz="1200" b="0" i="0">
                <a:solidFill>
                  <a:srgbClr val="000000"/>
                </a:solidFill>
                <a:latin typeface="Calibri"/>
              </a:rPr>
              <a:t>The best of A’s worst outcomes is 4, so A should play 4</a:t>
            </a:r>
          </a:p>
        </p:txBody>
      </p:sp>
      <p:sp>
        <p:nvSpPr>
          <p:cNvPr id="35" name="TextBox 34"/>
          <p:cNvSpPr txBox="1"/>
          <p:nvPr/>
        </p:nvSpPr>
        <p:spPr>
          <a:xfrm>
            <a:off x="3700000" y="3954400"/>
            <a:ext cx="5250000" cy="282880"/>
          </a:xfrm>
          <a:prstGeom prst="rect">
            <a:avLst/>
          </a:prstGeom>
          <a:noFill/>
        </p:spPr>
        <p:txBody>
          <a:bodyPr wrap="square" anchor="t" lIns="45720" rIns="45720">
            <a:spAutoFit/>
          </a:bodyPr>
          <a:lstStyle/>
          <a:p>
            <a:pPr algn="l"/>
            <a:r>
              <a:rPr sz="1200" b="0" i="0">
                <a:solidFill>
                  <a:srgbClr val="000000"/>
                </a:solidFill>
                <a:latin typeface="Calibri"/>
              </a:rPr>
              <a:t>The best of B’s worst outcomes is 2, so B should play 1</a:t>
            </a:r>
          </a:p>
        </p:txBody>
      </p:sp>
      <p:sp>
        <p:nvSpPr>
          <p:cNvPr id="36" name="TextBox 35"/>
          <p:cNvSpPr txBox="1"/>
          <p:nvPr/>
        </p:nvSpPr>
        <p:spPr>
          <a:xfrm>
            <a:off x="3700000" y="4207280"/>
            <a:ext cx="5250000" cy="465760"/>
          </a:xfrm>
          <a:prstGeom prst="rect">
            <a:avLst/>
          </a:prstGeom>
          <a:noFill/>
        </p:spPr>
        <p:txBody>
          <a:bodyPr wrap="square" anchor="t" lIns="45720" rIns="45720">
            <a:spAutoFit/>
          </a:bodyPr>
          <a:lstStyle/>
          <a:p>
            <a:pPr algn="l"/>
            <a:r>
              <a:rPr sz="1200" b="0" i="0">
                <a:solidFill>
                  <a:srgbClr val="000000"/>
                </a:solidFill>
                <a:latin typeface="Calibri"/>
              </a:rPr>
              <a:t>If A and B both play safe, the outcome is (4, 2): A wins 4 and B wins 2</a:t>
            </a:r>
          </a:p>
        </p:txBody>
      </p:sp>
      <p:sp>
        <p:nvSpPr>
          <p:cNvPr id="37" name="TextBox 36"/>
          <p:cNvSpPr txBox="1"/>
          <p:nvPr/>
        </p:nvSpPr>
        <p:spPr>
          <a:xfrm>
            <a:off x="3700000" y="4643040"/>
            <a:ext cx="5250000" cy="465760"/>
          </a:xfrm>
          <a:prstGeom prst="rect">
            <a:avLst/>
          </a:prstGeom>
          <a:noFill/>
        </p:spPr>
        <p:txBody>
          <a:bodyPr wrap="square" anchor="t" lIns="45720" rIns="45720">
            <a:spAutoFit/>
          </a:bodyPr>
          <a:lstStyle/>
          <a:p>
            <a:pPr algn="l"/>
            <a:r>
              <a:rPr sz="1200" b="0" i="0">
                <a:solidFill>
                  <a:srgbClr val="FF0000"/>
                </a:solidFill>
                <a:latin typeface="Calibri"/>
              </a:rPr>
              <a:t>Collaborating would help both: if A plays 3 and B plays 2, the result is (6, 4)</a:t>
            </a:r>
          </a:p>
        </p:txBody>
      </p:sp>
      <p:sp>
        <p:nvSpPr>
          <p:cNvPr id="38" name="TextBox 37"/>
          <p:cNvSpPr txBox="1"/>
          <p:nvPr/>
        </p:nvSpPr>
        <p:spPr>
          <a:xfrm>
            <a:off x="3700000" y="5078800"/>
            <a:ext cx="5250000" cy="465760"/>
          </a:xfrm>
          <a:prstGeom prst="rect">
            <a:avLst/>
          </a:prstGeom>
          <a:noFill/>
        </p:spPr>
        <p:txBody>
          <a:bodyPr wrap="square" anchor="t" lIns="45720" rIns="45720">
            <a:spAutoFit/>
          </a:bodyPr>
          <a:lstStyle/>
          <a:p>
            <a:pPr algn="l"/>
            <a:r>
              <a:rPr sz="1200" b="0" i="0">
                <a:solidFill>
                  <a:srgbClr val="FF0000"/>
                </a:solidFill>
                <a:latin typeface="Calibri"/>
              </a:rPr>
              <a:t>If A knows B will play 1, A can win 8 by playing 1. If B knows A will play 4, B can win 6 by playing 2</a:t>
            </a:r>
          </a:p>
        </p:txBody>
      </p:sp>
      <p:sp>
        <p:nvSpPr>
          <p:cNvPr id="39" name="Oval 38"/>
          <p:cNvSpPr/>
          <p:nvPr/>
        </p:nvSpPr>
        <p:spPr>
          <a:xfrm>
            <a:off x="7300000" y="3016520"/>
            <a:ext cx="60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4900000" y="3306520"/>
            <a:ext cx="60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9" grpId="0" animBg="1"/>
      <p:bldP spid="35" grpId="0" animBg="1"/>
      <p:bldP spid="40" grpId="0" animBg="1"/>
      <p:bldP spid="36" grpId="0" animBg="1"/>
      <p:bldP spid="37" grpId="0" animBg="1"/>
      <p:bldP spid="38"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Play-Safe Strategies and Stable Solutions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250000" y="1000000"/>
            <a:ext cx="3300000" cy="5300000"/>
          </a:xfrm>
          <a:prstGeom prst="rect">
            <a:avLst/>
          </a:prstGeom>
          <a:noFill/>
        </p:spPr>
        <p:txBody>
          <a:bodyPr wrap="square" anchor="t" lIns="45720" rIns="45720">
            <a:spAutoFit/>
          </a:bodyPr>
          <a:lstStyle/>
          <a:p>
            <a:pPr algn="ctr"/>
            <a:r>
              <a:rPr sz="1200" b="1" i="0">
                <a:solidFill>
                  <a:srgbClr val="000000"/>
                </a:solidFill>
                <a:latin typeface="Calibri"/>
              </a:rPr>
              <a:t>In a zero-sum game the two entries in each cell of the pay-off matrix add up to zero</a:t>
            </a:r>
          </a:p>
          <a:p>
            <a:pPr algn="ctr"/>
            <a:r>
              <a:rPr sz="1200" b="0" i="0">
                <a:solidFill>
                  <a:srgbClr val="000000"/>
                </a:solidFill>
                <a:latin typeface="Calibri"/>
              </a:rPr>
              <a:t/>
            </a:r>
          </a:p>
          <a:p>
            <a:pPr algn="ctr"/>
            <a:r>
              <a:rPr sz="1200" b="0" i="0">
                <a:solidFill>
                  <a:srgbClr val="000000"/>
                </a:solidFill>
                <a:latin typeface="Calibri"/>
              </a:rPr>
              <a:t>So you only write one value in each cell: A’s winnings. B’s winnings are found by multiplying by −1</a:t>
            </a:r>
          </a:p>
          <a:p>
            <a:pPr algn="ctr"/>
            <a:r>
              <a:rPr sz="1200" b="0" i="0">
                <a:solidFill>
                  <a:srgbClr val="000000"/>
                </a:solidFill>
                <a:latin typeface="Calibri"/>
              </a:rPr>
              <a:t/>
            </a:r>
          </a:p>
          <a:p>
            <a:pPr algn="ctr"/>
            <a:r>
              <a:rPr sz="1200" b="1" i="0">
                <a:solidFill>
                  <a:srgbClr val="000000"/>
                </a:solidFill>
                <a:latin typeface="Calibri"/>
              </a:rPr>
              <a:t>A pay-off matrix is always written from the row player’s (A’s) point of view unless you are told otherwise</a:t>
            </a:r>
          </a:p>
          <a:p>
            <a:pPr algn="ctr"/>
            <a:r>
              <a:rPr sz="1200" b="0" i="0">
                <a:solidFill>
                  <a:srgbClr val="000000"/>
                </a:solidFill>
                <a:latin typeface="Calibri"/>
              </a:rPr>
              <a:t/>
            </a:r>
          </a:p>
          <a:p>
            <a:pPr algn="ctr"/>
            <a:r>
              <a:rPr sz="1200" b="1" i="0">
                <a:solidFill>
                  <a:srgbClr val="000000"/>
                </a:solidFill>
                <a:latin typeface="Calibri"/>
              </a:rPr>
              <a:t>The play-safe strategies are:</a:t>
            </a:r>
          </a:p>
          <a:p>
            <a:pPr algn="ctr"/>
            <a:r>
              <a:rPr sz="1200" b="0" i="0">
                <a:solidFill>
                  <a:srgbClr val="000000"/>
                </a:solidFill>
                <a:latin typeface="Calibri"/>
              </a:rPr>
              <a:t>For player A, always play the row containing the row maximin (the maximum of the row minimums)</a:t>
            </a:r>
          </a:p>
          <a:p>
            <a:pPr algn="ctr"/>
            <a:r>
              <a:rPr sz="1200" b="0" i="0">
                <a:solidFill>
                  <a:srgbClr val="000000"/>
                </a:solidFill>
                <a:latin typeface="Calibri"/>
              </a:rPr>
              <a:t>For player B, always play the column containing the column minimax (the minimum of the column maximums)</a:t>
            </a:r>
          </a:p>
        </p:txBody>
      </p:sp>
      <p:sp>
        <p:nvSpPr>
          <p:cNvPr id="5" name="TextBox 4"/>
          <p:cNvSpPr txBox="1"/>
          <p:nvPr/>
        </p:nvSpPr>
        <p:spPr>
          <a:xfrm>
            <a:off x="3700000" y="1000000"/>
            <a:ext cx="5250000" cy="465760"/>
          </a:xfrm>
          <a:prstGeom prst="rect">
            <a:avLst/>
          </a:prstGeom>
          <a:noFill/>
        </p:spPr>
        <p:txBody>
          <a:bodyPr wrap="square" anchor="t" lIns="45720" rIns="45720">
            <a:spAutoFit/>
          </a:bodyPr>
          <a:lstStyle/>
          <a:p>
            <a:pPr algn="l"/>
            <a:r>
              <a:rPr sz="1200" b="0" i="0">
                <a:solidFill>
                  <a:srgbClr val="000000"/>
                </a:solidFill>
                <a:latin typeface="Calibri"/>
              </a:rPr>
              <a:t>Determine the play-safe strategy for both players, A and B, for the game below.</a:t>
            </a:r>
          </a:p>
        </p:txBody>
      </p:sp>
      <p:sp>
        <p:nvSpPr>
          <p:cNvPr id="6" name="Rectangle 5"/>
          <p:cNvSpPr/>
          <p:nvPr/>
        </p:nvSpPr>
        <p:spPr>
          <a:xfrm>
            <a:off x="4850000" y="151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1</a:t>
            </a:r>
          </a:p>
        </p:txBody>
      </p:sp>
      <p:sp>
        <p:nvSpPr>
          <p:cNvPr id="7" name="Rectangle 6"/>
          <p:cNvSpPr/>
          <p:nvPr/>
        </p:nvSpPr>
        <p:spPr>
          <a:xfrm>
            <a:off x="5600000" y="151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2</a:t>
            </a:r>
          </a:p>
        </p:txBody>
      </p:sp>
      <p:sp>
        <p:nvSpPr>
          <p:cNvPr id="8" name="Rectangle 7"/>
          <p:cNvSpPr/>
          <p:nvPr/>
        </p:nvSpPr>
        <p:spPr>
          <a:xfrm>
            <a:off x="6350000" y="151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3</a:t>
            </a:r>
          </a:p>
        </p:txBody>
      </p:sp>
      <p:sp>
        <p:nvSpPr>
          <p:cNvPr id="9" name="Rectangle 8"/>
          <p:cNvSpPr/>
          <p:nvPr/>
        </p:nvSpPr>
        <p:spPr>
          <a:xfrm>
            <a:off x="4000000" y="180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1</a:t>
            </a:r>
          </a:p>
        </p:txBody>
      </p:sp>
      <p:sp>
        <p:nvSpPr>
          <p:cNvPr id="10" name="Rectangle 9"/>
          <p:cNvSpPr/>
          <p:nvPr/>
        </p:nvSpPr>
        <p:spPr>
          <a:xfrm>
            <a:off x="4850000" y="180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3</a:t>
            </a:r>
          </a:p>
        </p:txBody>
      </p:sp>
      <p:sp>
        <p:nvSpPr>
          <p:cNvPr id="11" name="Rectangle 10"/>
          <p:cNvSpPr/>
          <p:nvPr/>
        </p:nvSpPr>
        <p:spPr>
          <a:xfrm>
            <a:off x="5600000" y="180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a:t>
            </a:r>
          </a:p>
        </p:txBody>
      </p:sp>
      <p:sp>
        <p:nvSpPr>
          <p:cNvPr id="12" name="Rectangle 11"/>
          <p:cNvSpPr/>
          <p:nvPr/>
        </p:nvSpPr>
        <p:spPr>
          <a:xfrm>
            <a:off x="6350000" y="180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a:t>
            </a:r>
          </a:p>
        </p:txBody>
      </p:sp>
      <p:sp>
        <p:nvSpPr>
          <p:cNvPr id="13" name="Rectangle 12"/>
          <p:cNvSpPr/>
          <p:nvPr/>
        </p:nvSpPr>
        <p:spPr>
          <a:xfrm>
            <a:off x="4000000" y="209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2</a:t>
            </a:r>
          </a:p>
        </p:txBody>
      </p:sp>
      <p:sp>
        <p:nvSpPr>
          <p:cNvPr id="14" name="Rectangle 13"/>
          <p:cNvSpPr/>
          <p:nvPr/>
        </p:nvSpPr>
        <p:spPr>
          <a:xfrm>
            <a:off x="4850000" y="20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a:t>
            </a:r>
          </a:p>
        </p:txBody>
      </p:sp>
      <p:sp>
        <p:nvSpPr>
          <p:cNvPr id="15" name="Rectangle 14"/>
          <p:cNvSpPr/>
          <p:nvPr/>
        </p:nvSpPr>
        <p:spPr>
          <a:xfrm>
            <a:off x="5600000" y="20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a:t>
            </a:r>
          </a:p>
        </p:txBody>
      </p:sp>
      <p:sp>
        <p:nvSpPr>
          <p:cNvPr id="16" name="Rectangle 15"/>
          <p:cNvSpPr/>
          <p:nvPr/>
        </p:nvSpPr>
        <p:spPr>
          <a:xfrm>
            <a:off x="6350000" y="20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a:t>
            </a:r>
          </a:p>
        </p:txBody>
      </p:sp>
      <p:sp>
        <p:nvSpPr>
          <p:cNvPr id="17" name="Rectangle 16"/>
          <p:cNvSpPr/>
          <p:nvPr/>
        </p:nvSpPr>
        <p:spPr>
          <a:xfrm>
            <a:off x="4000000" y="238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3</a:t>
            </a:r>
          </a:p>
        </p:txBody>
      </p:sp>
      <p:sp>
        <p:nvSpPr>
          <p:cNvPr id="18" name="Rectangle 17"/>
          <p:cNvSpPr/>
          <p:nvPr/>
        </p:nvSpPr>
        <p:spPr>
          <a:xfrm>
            <a:off x="4850000" y="23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−3</a:t>
            </a:r>
          </a:p>
        </p:txBody>
      </p:sp>
      <p:sp>
        <p:nvSpPr>
          <p:cNvPr id="19" name="Rectangle 18"/>
          <p:cNvSpPr/>
          <p:nvPr/>
        </p:nvSpPr>
        <p:spPr>
          <a:xfrm>
            <a:off x="5600000" y="23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a:t>
            </a:r>
          </a:p>
        </p:txBody>
      </p:sp>
      <p:sp>
        <p:nvSpPr>
          <p:cNvPr id="20" name="Rectangle 19"/>
          <p:cNvSpPr/>
          <p:nvPr/>
        </p:nvSpPr>
        <p:spPr>
          <a:xfrm>
            <a:off x="6350000" y="23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a:t>
            </a:r>
          </a:p>
        </p:txBody>
      </p:sp>
      <p:sp>
        <p:nvSpPr>
          <p:cNvPr id="21" name="Rectangle 20"/>
          <p:cNvSpPr/>
          <p:nvPr/>
        </p:nvSpPr>
        <p:spPr>
          <a:xfrm>
            <a:off x="4000000" y="267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4</a:t>
            </a:r>
          </a:p>
        </p:txBody>
      </p:sp>
      <p:sp>
        <p:nvSpPr>
          <p:cNvPr id="22" name="Rectangle 21"/>
          <p:cNvSpPr/>
          <p:nvPr/>
        </p:nvSpPr>
        <p:spPr>
          <a:xfrm>
            <a:off x="4850000" y="26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a:t>
            </a:r>
          </a:p>
        </p:txBody>
      </p:sp>
      <p:sp>
        <p:nvSpPr>
          <p:cNvPr id="23" name="Rectangle 22"/>
          <p:cNvSpPr/>
          <p:nvPr/>
        </p:nvSpPr>
        <p:spPr>
          <a:xfrm>
            <a:off x="5600000" y="26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a:t>
            </a:r>
          </a:p>
        </p:txBody>
      </p:sp>
      <p:sp>
        <p:nvSpPr>
          <p:cNvPr id="24" name="Rectangle 23"/>
          <p:cNvSpPr/>
          <p:nvPr/>
        </p:nvSpPr>
        <p:spPr>
          <a:xfrm>
            <a:off x="6350000" y="26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1</a:t>
            </a:r>
          </a:p>
        </p:txBody>
      </p:sp>
      <p:sp>
        <p:nvSpPr>
          <p:cNvPr id="25" name="TextBox 24"/>
          <p:cNvSpPr txBox="1"/>
          <p:nvPr/>
        </p:nvSpPr>
        <p:spPr>
          <a:xfrm>
            <a:off x="7100000" y="1515760"/>
            <a:ext cx="1000000" cy="290000"/>
          </a:xfrm>
          <a:prstGeom prst="rect">
            <a:avLst/>
          </a:prstGeom>
          <a:noFill/>
        </p:spPr>
        <p:txBody>
          <a:bodyPr wrap="square" anchor="ctr" lIns="45720" rIns="45720">
            <a:spAutoFit/>
          </a:bodyPr>
          <a:lstStyle/>
          <a:p>
            <a:pPr algn="ctr"/>
            <a:r>
              <a:rPr sz="1100" b="1" i="0">
                <a:solidFill>
                  <a:srgbClr val="FF0000"/>
                </a:solidFill>
                <a:latin typeface="Calibri"/>
              </a:rPr>
              <a:t>Row minimum</a:t>
            </a:r>
          </a:p>
        </p:txBody>
      </p:sp>
      <p:sp>
        <p:nvSpPr>
          <p:cNvPr id="26" name="TextBox 25"/>
          <p:cNvSpPr txBox="1"/>
          <p:nvPr/>
        </p:nvSpPr>
        <p:spPr>
          <a:xfrm>
            <a:off x="7100000" y="1805760"/>
            <a:ext cx="90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
        <p:nvSpPr>
          <p:cNvPr id="27" name="TextBox 26"/>
          <p:cNvSpPr txBox="1"/>
          <p:nvPr/>
        </p:nvSpPr>
        <p:spPr>
          <a:xfrm>
            <a:off x="7100000" y="2095760"/>
            <a:ext cx="900000" cy="290000"/>
          </a:xfrm>
          <a:prstGeom prst="rect">
            <a:avLst/>
          </a:prstGeom>
          <a:noFill/>
        </p:spPr>
        <p:txBody>
          <a:bodyPr wrap="square" anchor="ctr" lIns="45720" rIns="45720">
            <a:spAutoFit/>
          </a:bodyPr>
          <a:lstStyle/>
          <a:p>
            <a:pPr algn="ctr"/>
            <a:r>
              <a:rPr sz="1200" b="0" i="0">
                <a:solidFill>
                  <a:srgbClr val="FF0000"/>
                </a:solidFill>
                <a:latin typeface="Calibri"/>
              </a:rPr>
              <a:t>−2</a:t>
            </a:r>
          </a:p>
        </p:txBody>
      </p:sp>
      <p:sp>
        <p:nvSpPr>
          <p:cNvPr id="28" name="TextBox 27"/>
          <p:cNvSpPr txBox="1"/>
          <p:nvPr/>
        </p:nvSpPr>
        <p:spPr>
          <a:xfrm>
            <a:off x="7100000" y="2385760"/>
            <a:ext cx="900000" cy="290000"/>
          </a:xfrm>
          <a:prstGeom prst="rect">
            <a:avLst/>
          </a:prstGeom>
          <a:noFill/>
        </p:spPr>
        <p:txBody>
          <a:bodyPr wrap="square" anchor="ctr" lIns="45720" rIns="45720">
            <a:spAutoFit/>
          </a:bodyPr>
          <a:lstStyle/>
          <a:p>
            <a:pPr algn="ctr"/>
            <a:r>
              <a:rPr sz="1200" b="0" i="0">
                <a:solidFill>
                  <a:srgbClr val="FF0000"/>
                </a:solidFill>
                <a:latin typeface="Calibri"/>
              </a:rPr>
              <a:t>−3</a:t>
            </a:r>
          </a:p>
        </p:txBody>
      </p:sp>
      <p:sp>
        <p:nvSpPr>
          <p:cNvPr id="29" name="TextBox 28"/>
          <p:cNvSpPr txBox="1"/>
          <p:nvPr/>
        </p:nvSpPr>
        <p:spPr>
          <a:xfrm>
            <a:off x="7100000" y="2675760"/>
            <a:ext cx="900000" cy="290000"/>
          </a:xfrm>
          <a:prstGeom prst="rect">
            <a:avLst/>
          </a:prstGeom>
          <a:noFill/>
        </p:spPr>
        <p:txBody>
          <a:bodyPr wrap="square" anchor="ctr" lIns="45720" rIns="45720">
            <a:spAutoFit/>
          </a:bodyPr>
          <a:lstStyle/>
          <a:p>
            <a:pPr algn="ctr"/>
            <a:r>
              <a:rPr sz="1200" b="0" i="0">
                <a:solidFill>
                  <a:srgbClr val="FF0000"/>
                </a:solidFill>
                <a:latin typeface="Calibri"/>
              </a:rPr>
              <a:t>−1</a:t>
            </a:r>
          </a:p>
        </p:txBody>
      </p:sp>
      <p:sp>
        <p:nvSpPr>
          <p:cNvPr id="30" name="TextBox 29"/>
          <p:cNvSpPr txBox="1"/>
          <p:nvPr/>
        </p:nvSpPr>
        <p:spPr>
          <a:xfrm>
            <a:off x="3700000" y="3315760"/>
            <a:ext cx="5250000" cy="465760"/>
          </a:xfrm>
          <a:prstGeom prst="rect">
            <a:avLst/>
          </a:prstGeom>
          <a:noFill/>
        </p:spPr>
        <p:txBody>
          <a:bodyPr wrap="square" anchor="t" lIns="45720" rIns="45720">
            <a:spAutoFit/>
          </a:bodyPr>
          <a:lstStyle/>
          <a:p>
            <a:pPr algn="l"/>
            <a:r>
              <a:rPr sz="1200" b="0" i="0">
                <a:solidFill>
                  <a:srgbClr val="000000"/>
                </a:solidFill>
                <a:latin typeface="Calibri"/>
              </a:rPr>
              <a:t>The maximum of these minimums (maximin) is −1, which is in row 4, so A plays 4</a:t>
            </a:r>
          </a:p>
        </p:txBody>
      </p:sp>
      <p:sp>
        <p:nvSpPr>
          <p:cNvPr id="31" name="TextBox 30"/>
          <p:cNvSpPr txBox="1"/>
          <p:nvPr/>
        </p:nvSpPr>
        <p:spPr>
          <a:xfrm>
            <a:off x="3700000" y="3751520"/>
            <a:ext cx="5250000" cy="465760"/>
          </a:xfrm>
          <a:prstGeom prst="rect">
            <a:avLst/>
          </a:prstGeom>
          <a:noFill/>
        </p:spPr>
        <p:txBody>
          <a:bodyPr wrap="square" anchor="t" lIns="45720" rIns="45720">
            <a:spAutoFit/>
          </a:bodyPr>
          <a:lstStyle/>
          <a:p>
            <a:pPr algn="l"/>
            <a:r>
              <a:rPr sz="1200" b="0" i="0">
                <a:solidFill>
                  <a:srgbClr val="FF0000"/>
                </a:solidFill>
                <a:latin typeface="Calibri"/>
              </a:rPr>
              <a:t>The entries are A’s winnings, so B’s worst outcome in each column is the biggest number</a:t>
            </a:r>
          </a:p>
        </p:txBody>
      </p:sp>
      <p:sp>
        <p:nvSpPr>
          <p:cNvPr id="32" name="Oval 31"/>
          <p:cNvSpPr/>
          <p:nvPr/>
        </p:nvSpPr>
        <p:spPr>
          <a:xfrm>
            <a:off x="7200000" y="265076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700000" y="4187280"/>
            <a:ext cx="5250000" cy="465760"/>
          </a:xfrm>
          <a:prstGeom prst="rect">
            <a:avLst/>
          </a:prstGeom>
          <a:noFill/>
        </p:spPr>
        <p:txBody>
          <a:bodyPr wrap="square" anchor="t" lIns="45720" rIns="45720">
            <a:spAutoFit/>
          </a:bodyPr>
          <a:lstStyle/>
          <a:p>
            <a:pPr algn="l"/>
            <a:r>
              <a:rPr sz="1200" b="0" i="0">
                <a:solidFill>
                  <a:srgbClr val="000000"/>
                </a:solidFill>
                <a:latin typeface="Calibri"/>
              </a:rPr>
              <a:t>The minimum of these maximums (minimax) is 3, which is in column 1, so B plays 1</a:t>
            </a:r>
          </a:p>
        </p:txBody>
      </p:sp>
      <p:sp>
        <p:nvSpPr>
          <p:cNvPr id="34" name="TextBox 33"/>
          <p:cNvSpPr txBox="1"/>
          <p:nvPr/>
        </p:nvSpPr>
        <p:spPr>
          <a:xfrm>
            <a:off x="3700000" y="4623040"/>
            <a:ext cx="5250000" cy="465760"/>
          </a:xfrm>
          <a:prstGeom prst="rect">
            <a:avLst/>
          </a:prstGeom>
          <a:noFill/>
        </p:spPr>
        <p:txBody>
          <a:bodyPr wrap="square" anchor="t" lIns="45720" rIns="45720">
            <a:spAutoFit/>
          </a:bodyPr>
          <a:lstStyle/>
          <a:p>
            <a:pPr algn="l"/>
            <a:r>
              <a:rPr sz="1200" b="0" i="0">
                <a:solidFill>
                  <a:srgbClr val="FF0000"/>
                </a:solidFill>
                <a:latin typeface="Calibri"/>
              </a:rPr>
              <a:t>If B plays safe (column 1), A can win 3 by playing 1. If A plays safe (row 4), B can win 1 by playing 2</a:t>
            </a:r>
          </a:p>
        </p:txBody>
      </p:sp>
      <p:sp>
        <p:nvSpPr>
          <p:cNvPr id="35" name="TextBox 34"/>
          <p:cNvSpPr txBox="1"/>
          <p:nvPr/>
        </p:nvSpPr>
        <p:spPr>
          <a:xfrm>
            <a:off x="3700000" y="5058800"/>
            <a:ext cx="5250000" cy="282880"/>
          </a:xfrm>
          <a:prstGeom prst="rect">
            <a:avLst/>
          </a:prstGeom>
          <a:noFill/>
        </p:spPr>
        <p:txBody>
          <a:bodyPr wrap="square" anchor="t" lIns="45720" rIns="45720">
            <a:spAutoFit/>
          </a:bodyPr>
          <a:lstStyle/>
          <a:p>
            <a:pPr algn="l"/>
            <a:r>
              <a:rPr sz="1200" b="0" i="0">
                <a:solidFill>
                  <a:srgbClr val="FF0000"/>
                </a:solidFill>
                <a:latin typeface="Calibri"/>
              </a:rPr>
              <a:t>When both players play safe, A wins 1 and B loses 1</a:t>
            </a:r>
          </a:p>
        </p:txBody>
      </p:sp>
      <p:sp>
        <p:nvSpPr>
          <p:cNvPr id="36" name="Oval 35"/>
          <p:cNvSpPr/>
          <p:nvPr/>
        </p:nvSpPr>
        <p:spPr>
          <a:xfrm>
            <a:off x="4950000" y="294076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580000" y="2965760"/>
            <a:ext cx="1270000" cy="290000"/>
          </a:xfrm>
          <a:prstGeom prst="rect">
            <a:avLst/>
          </a:prstGeom>
          <a:noFill/>
        </p:spPr>
        <p:txBody>
          <a:bodyPr wrap="square" anchor="ctr" lIns="45720" rIns="45720">
            <a:spAutoFit/>
          </a:bodyPr>
          <a:lstStyle/>
          <a:p>
            <a:pPr algn="r"/>
            <a:r>
              <a:rPr sz="1000" b="1" i="0">
                <a:solidFill>
                  <a:srgbClr val="FF0000"/>
                </a:solidFill>
                <a:latin typeface="Calibri"/>
              </a:rPr>
              <a:t>Column maximum</a:t>
            </a:r>
          </a:p>
        </p:txBody>
      </p:sp>
      <p:sp>
        <p:nvSpPr>
          <p:cNvPr id="38" name="TextBox 37"/>
          <p:cNvSpPr txBox="1"/>
          <p:nvPr/>
        </p:nvSpPr>
        <p:spPr>
          <a:xfrm>
            <a:off x="4850000" y="2965760"/>
            <a:ext cx="750000" cy="290000"/>
          </a:xfrm>
          <a:prstGeom prst="rect">
            <a:avLst/>
          </a:prstGeom>
          <a:noFill/>
        </p:spPr>
        <p:txBody>
          <a:bodyPr wrap="square" anchor="ctr" lIns="45720" rIns="45720">
            <a:spAutoFit/>
          </a:bodyPr>
          <a:lstStyle/>
          <a:p>
            <a:pPr algn="ctr"/>
            <a:r>
              <a:rPr sz="1200" b="0" i="0">
                <a:solidFill>
                  <a:srgbClr val="FF0000"/>
                </a:solidFill>
                <a:latin typeface="Calibri"/>
              </a:rPr>
              <a:t>3</a:t>
            </a:r>
          </a:p>
        </p:txBody>
      </p:sp>
      <p:sp>
        <p:nvSpPr>
          <p:cNvPr id="39" name="TextBox 38"/>
          <p:cNvSpPr txBox="1"/>
          <p:nvPr/>
        </p:nvSpPr>
        <p:spPr>
          <a:xfrm>
            <a:off x="5600000" y="2965760"/>
            <a:ext cx="75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
        <p:nvSpPr>
          <p:cNvPr id="40" name="TextBox 39"/>
          <p:cNvSpPr txBox="1"/>
          <p:nvPr/>
        </p:nvSpPr>
        <p:spPr>
          <a:xfrm>
            <a:off x="6350000" y="2965760"/>
            <a:ext cx="75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2" grpId="0" animBg="1"/>
      <p:bldP spid="31" grpId="0" animBg="1"/>
      <p:bldP spid="37" grpId="0" animBg="1"/>
      <p:bldP spid="38" grpId="0" animBg="1"/>
      <p:bldP spid="39" grpId="0" animBg="1"/>
      <p:bldP spid="40" grpId="0" animBg="1"/>
      <p:bldP spid="33" grpId="0" animBg="1"/>
      <p:bldP spid="36" grpId="0" animBg="1"/>
      <p:bldP spid="34" grpId="0" animBg="1"/>
      <p:bldP spid="35"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Play-Safe Strategies and Stable Solutions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250000" y="1000000"/>
            <a:ext cx="3300000" cy="5300000"/>
          </a:xfrm>
          <a:prstGeom prst="rect">
            <a:avLst/>
          </a:prstGeom>
          <a:noFill/>
        </p:spPr>
        <p:txBody>
          <a:bodyPr wrap="square" anchor="t" lIns="45720" rIns="45720">
            <a:spAutoFit/>
          </a:bodyPr>
          <a:lstStyle/>
          <a:p>
            <a:pPr algn="ctr"/>
            <a:r>
              <a:rPr sz="1200" b="1" i="0">
                <a:solidFill>
                  <a:srgbClr val="000000"/>
                </a:solidFill>
                <a:latin typeface="Calibri"/>
              </a:rPr>
              <a:t>A two-person zero-sum game has a stable solution if there exist pure strategies for both players in which neither player has an incentive to change their strategy</a:t>
            </a:r>
          </a:p>
          <a:p>
            <a:pPr algn="ctr"/>
            <a:r>
              <a:rPr sz="1200" b="0" i="0">
                <a:solidFill>
                  <a:srgbClr val="000000"/>
                </a:solidFill>
                <a:latin typeface="Calibri"/>
              </a:rPr>
              <a:t/>
            </a:r>
          </a:p>
          <a:p>
            <a:pPr algn="ctr"/>
            <a:r>
              <a:rPr sz="1200" b="0" i="0">
                <a:solidFill>
                  <a:srgbClr val="000000"/>
                </a:solidFill>
                <a:latin typeface="Calibri"/>
              </a:rPr>
              <a:t>If neither player can improve their outcome by changing strategy on their own, the game is in equilibrium</a:t>
            </a:r>
          </a:p>
          <a:p>
            <a:pPr algn="ctr"/>
            <a:r>
              <a:rPr sz="1200" b="0" i="0">
                <a:solidFill>
                  <a:srgbClr val="000000"/>
                </a:solidFill>
                <a:latin typeface="Calibri"/>
              </a:rPr>
              <a:t/>
            </a:r>
          </a:p>
          <a:p>
            <a:pPr algn="ctr"/>
            <a:r>
              <a:rPr sz="1200" b="1" i="0">
                <a:solidFill>
                  <a:srgbClr val="000000"/>
                </a:solidFill>
                <a:latin typeface="Calibri"/>
              </a:rPr>
              <a:t>A saddle point in a pay-off matrix is a value which is the smallest in its row and the largest in its column</a:t>
            </a:r>
          </a:p>
          <a:p>
            <a:pPr algn="ctr"/>
            <a:r>
              <a:rPr sz="1200" b="0" i="0">
                <a:solidFill>
                  <a:srgbClr val="000000"/>
                </a:solidFill>
                <a:latin typeface="Calibri"/>
              </a:rPr>
              <a:t/>
            </a:r>
          </a:p>
          <a:p>
            <a:pPr algn="ctr"/>
            <a:r>
              <a:rPr sz="1200" b="0" i="0">
                <a:solidFill>
                  <a:srgbClr val="000000"/>
                </a:solidFill>
                <a:latin typeface="Calibri"/>
              </a:rPr>
              <a:t>A game has a stable solution if and only if its pay-off matrix contains a saddle point</a:t>
            </a:r>
          </a:p>
        </p:txBody>
      </p:sp>
      <p:sp>
        <p:nvSpPr>
          <p:cNvPr id="5" name="TextBox 4"/>
          <p:cNvSpPr txBox="1"/>
          <p:nvPr/>
        </p:nvSpPr>
        <p:spPr>
          <a:xfrm>
            <a:off x="3700000" y="1000000"/>
            <a:ext cx="5250000" cy="602920"/>
          </a:xfrm>
          <a:prstGeom prst="rect">
            <a:avLst/>
          </a:prstGeom>
          <a:noFill/>
        </p:spPr>
        <p:txBody>
          <a:bodyPr wrap="square" anchor="t" lIns="45720" rIns="45720">
            <a:spAutoFit/>
          </a:bodyPr>
          <a:lstStyle/>
          <a:p>
            <a:pPr algn="l"/>
            <a:r>
              <a:rPr sz="1100" b="0" i="0">
                <a:solidFill>
                  <a:srgbClr val="000000"/>
                </a:solidFill>
                <a:latin typeface="Calibri"/>
              </a:rPr>
              <a:t>Anna and Ben play a two-person zero-sum game, which is represented by the following pay-off matrix. Find the play-safe strategy for each player and show that the game has a stable solution.</a:t>
            </a:r>
          </a:p>
        </p:txBody>
      </p:sp>
      <p:sp>
        <p:nvSpPr>
          <p:cNvPr id="6" name="Rectangle 5"/>
          <p:cNvSpPr/>
          <p:nvPr/>
        </p:nvSpPr>
        <p:spPr>
          <a:xfrm>
            <a:off x="4800000" y="160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1</a:t>
            </a:r>
          </a:p>
        </p:txBody>
      </p:sp>
      <p:sp>
        <p:nvSpPr>
          <p:cNvPr id="7" name="Rectangle 6"/>
          <p:cNvSpPr/>
          <p:nvPr/>
        </p:nvSpPr>
        <p:spPr>
          <a:xfrm>
            <a:off x="5450000" y="160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2</a:t>
            </a:r>
          </a:p>
        </p:txBody>
      </p:sp>
      <p:sp>
        <p:nvSpPr>
          <p:cNvPr id="8" name="Rectangle 7"/>
          <p:cNvSpPr/>
          <p:nvPr/>
        </p:nvSpPr>
        <p:spPr>
          <a:xfrm>
            <a:off x="6100000" y="160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3</a:t>
            </a:r>
          </a:p>
        </p:txBody>
      </p:sp>
      <p:sp>
        <p:nvSpPr>
          <p:cNvPr id="9" name="Rectangle 8"/>
          <p:cNvSpPr/>
          <p:nvPr/>
        </p:nvSpPr>
        <p:spPr>
          <a:xfrm>
            <a:off x="6750000" y="160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4</a:t>
            </a:r>
          </a:p>
        </p:txBody>
      </p:sp>
      <p:sp>
        <p:nvSpPr>
          <p:cNvPr id="10" name="Rectangle 9"/>
          <p:cNvSpPr/>
          <p:nvPr/>
        </p:nvSpPr>
        <p:spPr>
          <a:xfrm>
            <a:off x="4000000" y="187292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 plays 1</a:t>
            </a:r>
          </a:p>
        </p:txBody>
      </p:sp>
      <p:sp>
        <p:nvSpPr>
          <p:cNvPr id="11" name="Rectangle 10"/>
          <p:cNvSpPr/>
          <p:nvPr/>
        </p:nvSpPr>
        <p:spPr>
          <a:xfrm>
            <a:off x="4800000" y="187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12" name="Rectangle 11"/>
          <p:cNvSpPr/>
          <p:nvPr/>
        </p:nvSpPr>
        <p:spPr>
          <a:xfrm>
            <a:off x="5450000" y="187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a:t>
            </a:r>
          </a:p>
        </p:txBody>
      </p:sp>
      <p:sp>
        <p:nvSpPr>
          <p:cNvPr id="13" name="Rectangle 12"/>
          <p:cNvSpPr/>
          <p:nvPr/>
        </p:nvSpPr>
        <p:spPr>
          <a:xfrm>
            <a:off x="6100000" y="187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14" name="Rectangle 13"/>
          <p:cNvSpPr/>
          <p:nvPr/>
        </p:nvSpPr>
        <p:spPr>
          <a:xfrm>
            <a:off x="6750000" y="187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a:t>
            </a:r>
          </a:p>
        </p:txBody>
      </p:sp>
      <p:sp>
        <p:nvSpPr>
          <p:cNvPr id="15" name="Rectangle 14"/>
          <p:cNvSpPr/>
          <p:nvPr/>
        </p:nvSpPr>
        <p:spPr>
          <a:xfrm>
            <a:off x="4000000" y="214292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 plays 2</a:t>
            </a:r>
          </a:p>
        </p:txBody>
      </p:sp>
      <p:sp>
        <p:nvSpPr>
          <p:cNvPr id="16" name="Rectangle 15"/>
          <p:cNvSpPr/>
          <p:nvPr/>
        </p:nvSpPr>
        <p:spPr>
          <a:xfrm>
            <a:off x="4800000" y="214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17" name="Rectangle 16"/>
          <p:cNvSpPr/>
          <p:nvPr/>
        </p:nvSpPr>
        <p:spPr>
          <a:xfrm>
            <a:off x="5450000" y="214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a:t>
            </a:r>
          </a:p>
        </p:txBody>
      </p:sp>
      <p:sp>
        <p:nvSpPr>
          <p:cNvPr id="18" name="Rectangle 17"/>
          <p:cNvSpPr/>
          <p:nvPr/>
        </p:nvSpPr>
        <p:spPr>
          <a:xfrm>
            <a:off x="6100000" y="214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a:t>
            </a:r>
          </a:p>
        </p:txBody>
      </p:sp>
      <p:sp>
        <p:nvSpPr>
          <p:cNvPr id="19" name="Rectangle 18"/>
          <p:cNvSpPr/>
          <p:nvPr/>
        </p:nvSpPr>
        <p:spPr>
          <a:xfrm>
            <a:off x="6750000" y="214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7</a:t>
            </a:r>
          </a:p>
        </p:txBody>
      </p:sp>
      <p:sp>
        <p:nvSpPr>
          <p:cNvPr id="20" name="Rectangle 19"/>
          <p:cNvSpPr/>
          <p:nvPr/>
        </p:nvSpPr>
        <p:spPr>
          <a:xfrm>
            <a:off x="4000000" y="2412920"/>
            <a:ext cx="8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 plays 3</a:t>
            </a:r>
          </a:p>
        </p:txBody>
      </p:sp>
      <p:sp>
        <p:nvSpPr>
          <p:cNvPr id="21" name="Rectangle 20"/>
          <p:cNvSpPr/>
          <p:nvPr/>
        </p:nvSpPr>
        <p:spPr>
          <a:xfrm>
            <a:off x="4800000" y="241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a:t>
            </a:r>
          </a:p>
        </p:txBody>
      </p:sp>
      <p:sp>
        <p:nvSpPr>
          <p:cNvPr id="22" name="Rectangle 21"/>
          <p:cNvSpPr/>
          <p:nvPr/>
        </p:nvSpPr>
        <p:spPr>
          <a:xfrm>
            <a:off x="5450000" y="241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23" name="Rectangle 22"/>
          <p:cNvSpPr/>
          <p:nvPr/>
        </p:nvSpPr>
        <p:spPr>
          <a:xfrm>
            <a:off x="6100000" y="241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24" name="Rectangle 23"/>
          <p:cNvSpPr/>
          <p:nvPr/>
        </p:nvSpPr>
        <p:spPr>
          <a:xfrm>
            <a:off x="6750000" y="241292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25" name="TextBox 24"/>
          <p:cNvSpPr txBox="1"/>
          <p:nvPr/>
        </p:nvSpPr>
        <p:spPr>
          <a:xfrm>
            <a:off x="7400000" y="1602920"/>
            <a:ext cx="950000" cy="270000"/>
          </a:xfrm>
          <a:prstGeom prst="rect">
            <a:avLst/>
          </a:prstGeom>
          <a:noFill/>
        </p:spPr>
        <p:txBody>
          <a:bodyPr wrap="square" anchor="ctr" lIns="45720" rIns="45720">
            <a:spAutoFit/>
          </a:bodyPr>
          <a:lstStyle/>
          <a:p>
            <a:pPr algn="ctr"/>
            <a:r>
              <a:rPr sz="1000" b="1" i="0">
                <a:solidFill>
                  <a:srgbClr val="FF0000"/>
                </a:solidFill>
                <a:latin typeface="Calibri"/>
              </a:rPr>
              <a:t>Row minimum</a:t>
            </a:r>
          </a:p>
        </p:txBody>
      </p:sp>
      <p:sp>
        <p:nvSpPr>
          <p:cNvPr id="26" name="TextBox 25"/>
          <p:cNvSpPr txBox="1"/>
          <p:nvPr/>
        </p:nvSpPr>
        <p:spPr>
          <a:xfrm>
            <a:off x="7400000" y="1872920"/>
            <a:ext cx="850000" cy="270000"/>
          </a:xfrm>
          <a:prstGeom prst="rect">
            <a:avLst/>
          </a:prstGeom>
          <a:noFill/>
        </p:spPr>
        <p:txBody>
          <a:bodyPr wrap="square" anchor="ctr" lIns="45720" rIns="45720">
            <a:spAutoFit/>
          </a:bodyPr>
          <a:lstStyle/>
          <a:p>
            <a:pPr algn="ctr"/>
            <a:r>
              <a:rPr sz="1100" b="0" i="0">
                <a:solidFill>
                  <a:srgbClr val="FF0000"/>
                </a:solidFill>
                <a:latin typeface="Calibri"/>
              </a:rPr>
              <a:t>−1</a:t>
            </a:r>
          </a:p>
        </p:txBody>
      </p:sp>
      <p:sp>
        <p:nvSpPr>
          <p:cNvPr id="27" name="TextBox 26"/>
          <p:cNvSpPr txBox="1"/>
          <p:nvPr/>
        </p:nvSpPr>
        <p:spPr>
          <a:xfrm>
            <a:off x="7400000" y="2142920"/>
            <a:ext cx="850000" cy="270000"/>
          </a:xfrm>
          <a:prstGeom prst="rect">
            <a:avLst/>
          </a:prstGeom>
          <a:noFill/>
        </p:spPr>
        <p:txBody>
          <a:bodyPr wrap="square" anchor="ctr" lIns="45720" rIns="45720">
            <a:spAutoFit/>
          </a:bodyPr>
          <a:lstStyle/>
          <a:p>
            <a:pPr algn="ctr"/>
            <a:r>
              <a:rPr sz="1100" b="0" i="0">
                <a:solidFill>
                  <a:srgbClr val="FF0000"/>
                </a:solidFill>
                <a:latin typeface="Calibri"/>
              </a:rPr>
              <a:t>3</a:t>
            </a:r>
          </a:p>
        </p:txBody>
      </p:sp>
      <p:sp>
        <p:nvSpPr>
          <p:cNvPr id="28" name="TextBox 27"/>
          <p:cNvSpPr txBox="1"/>
          <p:nvPr/>
        </p:nvSpPr>
        <p:spPr>
          <a:xfrm>
            <a:off x="7400000" y="2412920"/>
            <a:ext cx="850000" cy="270000"/>
          </a:xfrm>
          <a:prstGeom prst="rect">
            <a:avLst/>
          </a:prstGeom>
          <a:noFill/>
        </p:spPr>
        <p:txBody>
          <a:bodyPr wrap="square" anchor="ctr" lIns="45720" rIns="45720">
            <a:spAutoFit/>
          </a:bodyPr>
          <a:lstStyle/>
          <a:p>
            <a:pPr algn="ctr"/>
            <a:r>
              <a:rPr sz="1100" b="0" i="0">
                <a:solidFill>
                  <a:srgbClr val="FF0000"/>
                </a:solidFill>
                <a:latin typeface="Calibri"/>
              </a:rPr>
              <a:t>−2</a:t>
            </a:r>
          </a:p>
        </p:txBody>
      </p:sp>
      <p:sp>
        <p:nvSpPr>
          <p:cNvPr id="29" name="TextBox 28"/>
          <p:cNvSpPr txBox="1"/>
          <p:nvPr/>
        </p:nvSpPr>
        <p:spPr>
          <a:xfrm>
            <a:off x="3580000" y="2682920"/>
            <a:ext cx="1220000" cy="270000"/>
          </a:xfrm>
          <a:prstGeom prst="rect">
            <a:avLst/>
          </a:prstGeom>
          <a:noFill/>
        </p:spPr>
        <p:txBody>
          <a:bodyPr wrap="square" anchor="ctr" lIns="45720" rIns="45720">
            <a:spAutoFit/>
          </a:bodyPr>
          <a:lstStyle/>
          <a:p>
            <a:pPr algn="r"/>
            <a:r>
              <a:rPr sz="1000" b="1" i="0">
                <a:solidFill>
                  <a:srgbClr val="FF0000"/>
                </a:solidFill>
                <a:latin typeface="Calibri"/>
              </a:rPr>
              <a:t>Column maximum</a:t>
            </a:r>
          </a:p>
        </p:txBody>
      </p:sp>
      <p:sp>
        <p:nvSpPr>
          <p:cNvPr id="30" name="TextBox 29"/>
          <p:cNvSpPr txBox="1"/>
          <p:nvPr/>
        </p:nvSpPr>
        <p:spPr>
          <a:xfrm>
            <a:off x="4800000" y="2682920"/>
            <a:ext cx="650000" cy="270000"/>
          </a:xfrm>
          <a:prstGeom prst="rect">
            <a:avLst/>
          </a:prstGeom>
          <a:noFill/>
        </p:spPr>
        <p:txBody>
          <a:bodyPr wrap="square" anchor="ctr" lIns="45720" rIns="45720">
            <a:spAutoFit/>
          </a:bodyPr>
          <a:lstStyle/>
          <a:p>
            <a:pPr algn="ctr"/>
            <a:r>
              <a:rPr sz="1100" b="0" i="0">
                <a:solidFill>
                  <a:srgbClr val="FF0000"/>
                </a:solidFill>
                <a:latin typeface="Calibri"/>
              </a:rPr>
              <a:t>4</a:t>
            </a:r>
          </a:p>
        </p:txBody>
      </p:sp>
      <p:sp>
        <p:nvSpPr>
          <p:cNvPr id="31" name="TextBox 30"/>
          <p:cNvSpPr txBox="1"/>
          <p:nvPr/>
        </p:nvSpPr>
        <p:spPr>
          <a:xfrm>
            <a:off x="5450000" y="2682920"/>
            <a:ext cx="650000" cy="270000"/>
          </a:xfrm>
          <a:prstGeom prst="rect">
            <a:avLst/>
          </a:prstGeom>
          <a:noFill/>
        </p:spPr>
        <p:txBody>
          <a:bodyPr wrap="square" anchor="ctr" lIns="45720" rIns="45720">
            <a:spAutoFit/>
          </a:bodyPr>
          <a:lstStyle/>
          <a:p>
            <a:pPr algn="ctr"/>
            <a:r>
              <a:rPr sz="1100" b="0" i="0">
                <a:solidFill>
                  <a:srgbClr val="FF0000"/>
                </a:solidFill>
                <a:latin typeface="Calibri"/>
              </a:rPr>
              <a:t>6</a:t>
            </a:r>
          </a:p>
        </p:txBody>
      </p:sp>
      <p:sp>
        <p:nvSpPr>
          <p:cNvPr id="32" name="TextBox 31"/>
          <p:cNvSpPr txBox="1"/>
          <p:nvPr/>
        </p:nvSpPr>
        <p:spPr>
          <a:xfrm>
            <a:off x="6100000" y="2682920"/>
            <a:ext cx="650000" cy="270000"/>
          </a:xfrm>
          <a:prstGeom prst="rect">
            <a:avLst/>
          </a:prstGeom>
          <a:noFill/>
        </p:spPr>
        <p:txBody>
          <a:bodyPr wrap="square" anchor="ctr" lIns="45720" rIns="45720">
            <a:spAutoFit/>
          </a:bodyPr>
          <a:lstStyle/>
          <a:p>
            <a:pPr algn="ctr"/>
            <a:r>
              <a:rPr sz="1100" b="0" i="0">
                <a:solidFill>
                  <a:srgbClr val="FF0000"/>
                </a:solidFill>
                <a:latin typeface="Calibri"/>
              </a:rPr>
              <a:t>3</a:t>
            </a:r>
          </a:p>
        </p:txBody>
      </p:sp>
      <p:sp>
        <p:nvSpPr>
          <p:cNvPr id="33" name="TextBox 32"/>
          <p:cNvSpPr txBox="1"/>
          <p:nvPr/>
        </p:nvSpPr>
        <p:spPr>
          <a:xfrm>
            <a:off x="6750000" y="2682920"/>
            <a:ext cx="650000" cy="270000"/>
          </a:xfrm>
          <a:prstGeom prst="rect">
            <a:avLst/>
          </a:prstGeom>
          <a:noFill/>
        </p:spPr>
        <p:txBody>
          <a:bodyPr wrap="square" anchor="ctr" lIns="45720" rIns="45720">
            <a:spAutoFit/>
          </a:bodyPr>
          <a:lstStyle/>
          <a:p>
            <a:pPr algn="ctr"/>
            <a:r>
              <a:rPr sz="1100" b="0" i="0">
                <a:solidFill>
                  <a:srgbClr val="FF0000"/>
                </a:solidFill>
                <a:latin typeface="Calibri"/>
              </a:rPr>
              <a:t>7</a:t>
            </a:r>
          </a:p>
        </p:txBody>
      </p:sp>
      <p:sp>
        <p:nvSpPr>
          <p:cNvPr id="34" name="TextBox 33"/>
          <p:cNvSpPr txBox="1"/>
          <p:nvPr/>
        </p:nvSpPr>
        <p:spPr>
          <a:xfrm>
            <a:off x="3700000" y="2982920"/>
            <a:ext cx="5250000" cy="435280"/>
          </a:xfrm>
          <a:prstGeom prst="rect">
            <a:avLst/>
          </a:prstGeom>
          <a:noFill/>
        </p:spPr>
        <p:txBody>
          <a:bodyPr wrap="square" anchor="t" lIns="45720" rIns="45720">
            <a:spAutoFit/>
          </a:bodyPr>
          <a:lstStyle/>
          <a:p>
            <a:pPr algn="l"/>
            <a:r>
              <a:rPr sz="1100" b="0" i="0">
                <a:solidFill>
                  <a:srgbClr val="000000"/>
                </a:solidFill>
                <a:latin typeface="Calibri"/>
              </a:rPr>
              <a:t>The row maximin is 3, so A should play 2. The column minimax is 3, so B should play 3</a:t>
            </a:r>
          </a:p>
        </p:txBody>
      </p:sp>
      <p:sp>
        <p:nvSpPr>
          <p:cNvPr id="35" name="TextBox 34"/>
          <p:cNvSpPr txBox="1"/>
          <p:nvPr/>
        </p:nvSpPr>
        <p:spPr>
          <a:xfrm>
            <a:off x="3700000" y="3378200"/>
            <a:ext cx="5250000" cy="435280"/>
          </a:xfrm>
          <a:prstGeom prst="rect">
            <a:avLst/>
          </a:prstGeom>
          <a:noFill/>
        </p:spPr>
        <p:txBody>
          <a:bodyPr wrap="square" anchor="t" lIns="45720" rIns="45720">
            <a:spAutoFit/>
          </a:bodyPr>
          <a:lstStyle/>
          <a:p>
            <a:pPr algn="l"/>
            <a:r>
              <a:rPr sz="1100" b="0" i="0">
                <a:solidFill>
                  <a:srgbClr val="000000"/>
                </a:solidFill>
                <a:latin typeface="Calibri"/>
              </a:rPr>
              <a:t>A’s reasoning: if B plays column 3, A playing row 1 only wins 2 and playing row 3 loses 2. So A has no incentive to change</a:t>
            </a:r>
          </a:p>
        </p:txBody>
      </p:sp>
      <p:sp>
        <p:nvSpPr>
          <p:cNvPr id="36" name="TextBox 35"/>
          <p:cNvSpPr txBox="1"/>
          <p:nvPr/>
        </p:nvSpPr>
        <p:spPr>
          <a:xfrm>
            <a:off x="3700000" y="3773480"/>
            <a:ext cx="5250000" cy="435280"/>
          </a:xfrm>
          <a:prstGeom prst="rect">
            <a:avLst/>
          </a:prstGeom>
          <a:noFill/>
        </p:spPr>
        <p:txBody>
          <a:bodyPr wrap="square" anchor="t" lIns="45720" rIns="45720">
            <a:spAutoFit/>
          </a:bodyPr>
          <a:lstStyle/>
          <a:p>
            <a:pPr algn="l"/>
            <a:r>
              <a:rPr sz="1100" b="0" i="0">
                <a:solidFill>
                  <a:srgbClr val="000000"/>
                </a:solidFill>
                <a:latin typeface="Calibri"/>
              </a:rPr>
              <a:t>B’s reasoning: if A plays row 2, B playing column 1, 2 or 4 loses 4, 6 or 7. All are worse than losing 3. So B has no incentive to change</a:t>
            </a:r>
          </a:p>
        </p:txBody>
      </p:sp>
      <p:sp>
        <p:nvSpPr>
          <p:cNvPr id="37" name="TextBox 36"/>
          <p:cNvSpPr txBox="1"/>
          <p:nvPr/>
        </p:nvSpPr>
        <p:spPr>
          <a:xfrm>
            <a:off x="3700000" y="4168760"/>
            <a:ext cx="5250000" cy="435280"/>
          </a:xfrm>
          <a:prstGeom prst="rect">
            <a:avLst/>
          </a:prstGeom>
          <a:noFill/>
        </p:spPr>
        <p:txBody>
          <a:bodyPr wrap="square" anchor="t" lIns="45720" rIns="45720">
            <a:spAutoFit/>
          </a:bodyPr>
          <a:lstStyle/>
          <a:p>
            <a:pPr algn="l"/>
            <a:r>
              <a:rPr sz="1100" b="0" i="0">
                <a:solidFill>
                  <a:srgbClr val="FF0000"/>
                </a:solidFill>
                <a:latin typeface="Calibri"/>
              </a:rPr>
              <a:t>Neither player has any incentive to change from their play-safe strategy, so the game has a stable solution</a:t>
            </a:r>
          </a:p>
        </p:txBody>
      </p:sp>
      <p:sp>
        <p:nvSpPr>
          <p:cNvPr id="38" name="TextBox 37"/>
          <p:cNvSpPr txBox="1"/>
          <p:nvPr/>
        </p:nvSpPr>
        <p:spPr>
          <a:xfrm>
            <a:off x="3700000" y="4564040"/>
            <a:ext cx="5250000" cy="435280"/>
          </a:xfrm>
          <a:prstGeom prst="rect">
            <a:avLst/>
          </a:prstGeom>
          <a:noFill/>
        </p:spPr>
        <p:txBody>
          <a:bodyPr wrap="square" anchor="t" lIns="45720" rIns="45720">
            <a:spAutoFit/>
          </a:bodyPr>
          <a:lstStyle/>
          <a:p>
            <a:pPr algn="l"/>
            <a:r>
              <a:rPr sz="1100" b="0" i="0">
                <a:solidFill>
                  <a:srgbClr val="FF0000"/>
                </a:solidFill>
                <a:latin typeface="Calibri"/>
              </a:rPr>
              <a:t>3 (row 2, column 3) is a saddle point: the smallest value in its row and the largest in its column</a:t>
            </a:r>
          </a:p>
        </p:txBody>
      </p:sp>
      <p:sp>
        <p:nvSpPr>
          <p:cNvPr id="39" name="Oval 38"/>
          <p:cNvSpPr/>
          <p:nvPr/>
        </p:nvSpPr>
        <p:spPr>
          <a:xfrm>
            <a:off x="7475000" y="2117920"/>
            <a:ext cx="500000" cy="32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6175000" y="2117920"/>
            <a:ext cx="500000" cy="32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9" grpId="0" animBg="1"/>
      <p:bldP spid="35" grpId="0" animBg="1"/>
      <p:bldP spid="36" grpId="0" animBg="1"/>
      <p:bldP spid="37" grpId="0" animBg="1"/>
      <p:bldP spid="38" grpId="0" animBg="1"/>
      <p:bldP spid="40"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Play-Safe Strategies and Stable Solutions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250000" y="1000000"/>
            <a:ext cx="3300000" cy="5300000"/>
          </a:xfrm>
          <a:prstGeom prst="rect">
            <a:avLst/>
          </a:prstGeom>
          <a:noFill/>
        </p:spPr>
        <p:txBody>
          <a:bodyPr wrap="square" anchor="t" lIns="45720" rIns="45720">
            <a:spAutoFit/>
          </a:bodyPr>
          <a:lstStyle/>
          <a:p>
            <a:pPr algn="ctr"/>
            <a:r>
              <a:rPr sz="1200" b="1" i="0">
                <a:solidFill>
                  <a:srgbClr val="000000"/>
                </a:solidFill>
                <a:latin typeface="Calibri"/>
              </a:rPr>
              <a:t>Stable solution theorem: in a two-person zero-sum game there will be a stable solution if and only if the row maximin = the column minimax</a:t>
            </a:r>
          </a:p>
          <a:p>
            <a:pPr algn="ctr"/>
            <a:r>
              <a:rPr sz="1200" b="0" i="0">
                <a:solidFill>
                  <a:srgbClr val="000000"/>
                </a:solidFill>
                <a:latin typeface="Calibri"/>
              </a:rPr>
              <a:t/>
            </a:r>
          </a:p>
          <a:p>
            <a:pPr algn="ctr"/>
            <a:r>
              <a:rPr sz="1200" b="1" i="0">
                <a:solidFill>
                  <a:srgbClr val="000000"/>
                </a:solidFill>
                <a:latin typeface="Calibri"/>
              </a:rPr>
              <a:t>If a two-person zero-sum game has a stable solution:</a:t>
            </a:r>
          </a:p>
          <a:p>
            <a:pPr algn="ctr"/>
            <a:r>
              <a:rPr sz="1200" b="0" i="0">
                <a:solidFill>
                  <a:srgbClr val="000000"/>
                </a:solidFill>
                <a:latin typeface="Calibri"/>
              </a:rPr>
              <a:t>it must occur when both players adopt their play-safe strategies</a:t>
            </a:r>
          </a:p>
          <a:p>
            <a:pPr algn="ctr"/>
            <a:r>
              <a:rPr sz="1200" b="0" i="0">
                <a:solidFill>
                  <a:srgbClr val="000000"/>
                </a:solidFill>
                <a:latin typeface="Calibri"/>
              </a:rPr>
              <a:t>the value of the game to player A is equal to the row maximin</a:t>
            </a:r>
          </a:p>
          <a:p>
            <a:pPr algn="ctr"/>
            <a:r>
              <a:rPr sz="1200" b="0" i="0">
                <a:solidFill>
                  <a:srgbClr val="000000"/>
                </a:solidFill>
                <a:latin typeface="Calibri"/>
              </a:rPr>
              <a:t>the value of the game to player B is equal to the negative of the column minimax</a:t>
            </a:r>
          </a:p>
        </p:txBody>
      </p:sp>
      <p:sp>
        <p:nvSpPr>
          <p:cNvPr id="5" name="TextBox 4"/>
          <p:cNvSpPr txBox="1"/>
          <p:nvPr/>
        </p:nvSpPr>
        <p:spPr>
          <a:xfrm>
            <a:off x="3700000" y="1000000"/>
            <a:ext cx="5250000" cy="465760"/>
          </a:xfrm>
          <a:prstGeom prst="rect">
            <a:avLst/>
          </a:prstGeom>
          <a:noFill/>
        </p:spPr>
        <p:txBody>
          <a:bodyPr wrap="square" anchor="t" lIns="45720" rIns="45720">
            <a:spAutoFit/>
          </a:bodyPr>
          <a:lstStyle/>
          <a:p>
            <a:pPr algn="l"/>
            <a:r>
              <a:rPr sz="1200" b="0" i="0">
                <a:solidFill>
                  <a:srgbClr val="000000"/>
                </a:solidFill>
                <a:latin typeface="Calibri"/>
              </a:rPr>
              <a:t>A two-player zero-sum game has the following pay-off matrix for player A.</a:t>
            </a:r>
          </a:p>
        </p:txBody>
      </p:sp>
      <p:sp>
        <p:nvSpPr>
          <p:cNvPr id="6" name="Rectangle 5"/>
          <p:cNvSpPr/>
          <p:nvPr/>
        </p:nvSpPr>
        <p:spPr>
          <a:xfrm>
            <a:off x="4850000" y="14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1</a:t>
            </a:r>
          </a:p>
        </p:txBody>
      </p:sp>
      <p:sp>
        <p:nvSpPr>
          <p:cNvPr id="7" name="Rectangle 6"/>
          <p:cNvSpPr/>
          <p:nvPr/>
        </p:nvSpPr>
        <p:spPr>
          <a:xfrm>
            <a:off x="5600000" y="14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2</a:t>
            </a:r>
          </a:p>
        </p:txBody>
      </p:sp>
      <p:sp>
        <p:nvSpPr>
          <p:cNvPr id="8" name="Rectangle 7"/>
          <p:cNvSpPr/>
          <p:nvPr/>
        </p:nvSpPr>
        <p:spPr>
          <a:xfrm>
            <a:off x="6350000" y="149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3</a:t>
            </a:r>
          </a:p>
        </p:txBody>
      </p:sp>
      <p:sp>
        <p:nvSpPr>
          <p:cNvPr id="9" name="Rectangle 8"/>
          <p:cNvSpPr/>
          <p:nvPr/>
        </p:nvSpPr>
        <p:spPr>
          <a:xfrm>
            <a:off x="4000000" y="178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1</a:t>
            </a:r>
          </a:p>
        </p:txBody>
      </p:sp>
      <p:sp>
        <p:nvSpPr>
          <p:cNvPr id="10" name="Rectangle 9"/>
          <p:cNvSpPr/>
          <p:nvPr/>
        </p:nvSpPr>
        <p:spPr>
          <a:xfrm>
            <a:off x="4850000" y="17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7</a:t>
            </a:r>
          </a:p>
        </p:txBody>
      </p:sp>
      <p:sp>
        <p:nvSpPr>
          <p:cNvPr id="11" name="Rectangle 10"/>
          <p:cNvSpPr/>
          <p:nvPr/>
        </p:nvSpPr>
        <p:spPr>
          <a:xfrm>
            <a:off x="5600000" y="17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a:t>
            </a:r>
          </a:p>
        </p:txBody>
      </p:sp>
      <p:sp>
        <p:nvSpPr>
          <p:cNvPr id="12" name="Rectangle 11"/>
          <p:cNvSpPr/>
          <p:nvPr/>
        </p:nvSpPr>
        <p:spPr>
          <a:xfrm>
            <a:off x="6350000" y="178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a:t>
            </a:r>
          </a:p>
        </p:txBody>
      </p:sp>
      <p:sp>
        <p:nvSpPr>
          <p:cNvPr id="13" name="Rectangle 12"/>
          <p:cNvSpPr/>
          <p:nvPr/>
        </p:nvSpPr>
        <p:spPr>
          <a:xfrm>
            <a:off x="4000000" y="207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2</a:t>
            </a:r>
          </a:p>
        </p:txBody>
      </p:sp>
      <p:sp>
        <p:nvSpPr>
          <p:cNvPr id="14" name="Rectangle 13"/>
          <p:cNvSpPr/>
          <p:nvPr/>
        </p:nvSpPr>
        <p:spPr>
          <a:xfrm>
            <a:off x="4850000" y="20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−3</a:t>
            </a:r>
          </a:p>
        </p:txBody>
      </p:sp>
      <p:sp>
        <p:nvSpPr>
          <p:cNvPr id="15" name="Rectangle 14"/>
          <p:cNvSpPr/>
          <p:nvPr/>
        </p:nvSpPr>
        <p:spPr>
          <a:xfrm>
            <a:off x="5600000" y="20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a:t>
            </a:r>
          </a:p>
        </p:txBody>
      </p:sp>
      <p:sp>
        <p:nvSpPr>
          <p:cNvPr id="16" name="Rectangle 15"/>
          <p:cNvSpPr/>
          <p:nvPr/>
        </p:nvSpPr>
        <p:spPr>
          <a:xfrm>
            <a:off x="6350000" y="207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0</a:t>
            </a:r>
          </a:p>
        </p:txBody>
      </p:sp>
      <p:sp>
        <p:nvSpPr>
          <p:cNvPr id="17" name="Rectangle 16"/>
          <p:cNvSpPr/>
          <p:nvPr/>
        </p:nvSpPr>
        <p:spPr>
          <a:xfrm>
            <a:off x="4000000" y="236576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3</a:t>
            </a:r>
          </a:p>
        </p:txBody>
      </p:sp>
      <p:sp>
        <p:nvSpPr>
          <p:cNvPr id="18" name="Rectangle 17"/>
          <p:cNvSpPr/>
          <p:nvPr/>
        </p:nvSpPr>
        <p:spPr>
          <a:xfrm>
            <a:off x="4850000" y="236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5</a:t>
            </a:r>
          </a:p>
        </p:txBody>
      </p:sp>
      <p:sp>
        <p:nvSpPr>
          <p:cNvPr id="19" name="Rectangle 18"/>
          <p:cNvSpPr/>
          <p:nvPr/>
        </p:nvSpPr>
        <p:spPr>
          <a:xfrm>
            <a:off x="5600000" y="236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5</a:t>
            </a:r>
          </a:p>
        </p:txBody>
      </p:sp>
      <p:sp>
        <p:nvSpPr>
          <p:cNvPr id="20" name="Rectangle 19"/>
          <p:cNvSpPr/>
          <p:nvPr/>
        </p:nvSpPr>
        <p:spPr>
          <a:xfrm>
            <a:off x="6350000" y="236576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6</a:t>
            </a:r>
          </a:p>
        </p:txBody>
      </p:sp>
      <p:sp>
        <p:nvSpPr>
          <p:cNvPr id="21" name="TextBox 20"/>
          <p:cNvSpPr txBox="1"/>
          <p:nvPr/>
        </p:nvSpPr>
        <p:spPr>
          <a:xfrm>
            <a:off x="3700000" y="2975760"/>
            <a:ext cx="5250000" cy="465760"/>
          </a:xfrm>
          <a:prstGeom prst="rect">
            <a:avLst/>
          </a:prstGeom>
          <a:noFill/>
        </p:spPr>
        <p:txBody>
          <a:bodyPr wrap="square" anchor="t" lIns="45720" rIns="45720">
            <a:spAutoFit/>
          </a:bodyPr>
          <a:lstStyle/>
          <a:p>
            <a:pPr algn="l"/>
            <a:r>
              <a:rPr sz="1200" b="0" i="0">
                <a:solidFill>
                  <a:srgbClr val="000000"/>
                </a:solidFill>
                <a:latin typeface="Calibri"/>
              </a:rPr>
              <a:t>a  Show that there is a stable solution.</a:t>
            </a:r>
          </a:p>
          <a:p>
            <a:pPr algn="l"/>
            <a:r>
              <a:rPr sz="1200" b="0" i="0">
                <a:solidFill>
                  <a:srgbClr val="000000"/>
                </a:solidFill>
                <a:latin typeface="Calibri"/>
              </a:rPr>
              <a:t>b  Find the value of the game to A.</a:t>
            </a:r>
          </a:p>
        </p:txBody>
      </p:sp>
      <p:sp>
        <p:nvSpPr>
          <p:cNvPr id="22" name="TextBox 21"/>
          <p:cNvSpPr txBox="1"/>
          <p:nvPr/>
        </p:nvSpPr>
        <p:spPr>
          <a:xfrm>
            <a:off x="7100000" y="1495760"/>
            <a:ext cx="1000000" cy="290000"/>
          </a:xfrm>
          <a:prstGeom prst="rect">
            <a:avLst/>
          </a:prstGeom>
          <a:noFill/>
        </p:spPr>
        <p:txBody>
          <a:bodyPr wrap="square" anchor="ctr" lIns="45720" rIns="45720">
            <a:spAutoFit/>
          </a:bodyPr>
          <a:lstStyle/>
          <a:p>
            <a:pPr algn="ctr"/>
            <a:r>
              <a:rPr sz="1100" b="1" i="0">
                <a:solidFill>
                  <a:srgbClr val="FF0000"/>
                </a:solidFill>
                <a:latin typeface="Calibri"/>
              </a:rPr>
              <a:t>Row minimum</a:t>
            </a:r>
          </a:p>
        </p:txBody>
      </p:sp>
      <p:sp>
        <p:nvSpPr>
          <p:cNvPr id="23" name="TextBox 22"/>
          <p:cNvSpPr txBox="1"/>
          <p:nvPr/>
        </p:nvSpPr>
        <p:spPr>
          <a:xfrm>
            <a:off x="7100000" y="1785760"/>
            <a:ext cx="90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
        <p:nvSpPr>
          <p:cNvPr id="24" name="TextBox 23"/>
          <p:cNvSpPr txBox="1"/>
          <p:nvPr/>
        </p:nvSpPr>
        <p:spPr>
          <a:xfrm>
            <a:off x="7100000" y="2075760"/>
            <a:ext cx="900000" cy="290000"/>
          </a:xfrm>
          <a:prstGeom prst="rect">
            <a:avLst/>
          </a:prstGeom>
          <a:noFill/>
        </p:spPr>
        <p:txBody>
          <a:bodyPr wrap="square" anchor="ctr" lIns="45720" rIns="45720">
            <a:spAutoFit/>
          </a:bodyPr>
          <a:lstStyle/>
          <a:p>
            <a:pPr algn="ctr"/>
            <a:r>
              <a:rPr sz="1200" b="0" i="0">
                <a:solidFill>
                  <a:srgbClr val="FF0000"/>
                </a:solidFill>
                <a:latin typeface="Calibri"/>
              </a:rPr>
              <a:t>−3</a:t>
            </a:r>
          </a:p>
        </p:txBody>
      </p:sp>
      <p:sp>
        <p:nvSpPr>
          <p:cNvPr id="25" name="TextBox 24"/>
          <p:cNvSpPr txBox="1"/>
          <p:nvPr/>
        </p:nvSpPr>
        <p:spPr>
          <a:xfrm>
            <a:off x="7100000" y="2365760"/>
            <a:ext cx="900000" cy="290000"/>
          </a:xfrm>
          <a:prstGeom prst="rect">
            <a:avLst/>
          </a:prstGeom>
          <a:noFill/>
        </p:spPr>
        <p:txBody>
          <a:bodyPr wrap="square" anchor="ctr" lIns="45720" rIns="45720">
            <a:spAutoFit/>
          </a:bodyPr>
          <a:lstStyle/>
          <a:p>
            <a:pPr algn="ctr"/>
            <a:r>
              <a:rPr sz="1200" b="0" i="0">
                <a:solidFill>
                  <a:srgbClr val="FF0000"/>
                </a:solidFill>
                <a:latin typeface="Calibri"/>
              </a:rPr>
              <a:t>5</a:t>
            </a:r>
          </a:p>
        </p:txBody>
      </p:sp>
      <p:sp>
        <p:nvSpPr>
          <p:cNvPr id="26" name="TextBox 25"/>
          <p:cNvSpPr txBox="1"/>
          <p:nvPr/>
        </p:nvSpPr>
        <p:spPr>
          <a:xfrm>
            <a:off x="3580000" y="2655760"/>
            <a:ext cx="1270000" cy="290000"/>
          </a:xfrm>
          <a:prstGeom prst="rect">
            <a:avLst/>
          </a:prstGeom>
          <a:noFill/>
        </p:spPr>
        <p:txBody>
          <a:bodyPr wrap="square" anchor="ctr" lIns="45720" rIns="45720">
            <a:spAutoFit/>
          </a:bodyPr>
          <a:lstStyle/>
          <a:p>
            <a:pPr algn="r"/>
            <a:r>
              <a:rPr sz="1000" b="1" i="0">
                <a:solidFill>
                  <a:srgbClr val="FF0000"/>
                </a:solidFill>
                <a:latin typeface="Calibri"/>
              </a:rPr>
              <a:t>Column maximum</a:t>
            </a:r>
          </a:p>
        </p:txBody>
      </p:sp>
      <p:sp>
        <p:nvSpPr>
          <p:cNvPr id="27" name="TextBox 26"/>
          <p:cNvSpPr txBox="1"/>
          <p:nvPr/>
        </p:nvSpPr>
        <p:spPr>
          <a:xfrm>
            <a:off x="4850000" y="2655760"/>
            <a:ext cx="750000" cy="290000"/>
          </a:xfrm>
          <a:prstGeom prst="rect">
            <a:avLst/>
          </a:prstGeom>
          <a:noFill/>
        </p:spPr>
        <p:txBody>
          <a:bodyPr wrap="square" anchor="ctr" lIns="45720" rIns="45720">
            <a:spAutoFit/>
          </a:bodyPr>
          <a:lstStyle/>
          <a:p>
            <a:pPr algn="ctr"/>
            <a:r>
              <a:rPr sz="1200" b="0" i="0">
                <a:solidFill>
                  <a:srgbClr val="FF0000"/>
                </a:solidFill>
                <a:latin typeface="Calibri"/>
              </a:rPr>
              <a:t>7</a:t>
            </a:r>
          </a:p>
        </p:txBody>
      </p:sp>
      <p:sp>
        <p:nvSpPr>
          <p:cNvPr id="28" name="TextBox 27"/>
          <p:cNvSpPr txBox="1"/>
          <p:nvPr/>
        </p:nvSpPr>
        <p:spPr>
          <a:xfrm>
            <a:off x="5600000" y="2655760"/>
            <a:ext cx="750000" cy="290000"/>
          </a:xfrm>
          <a:prstGeom prst="rect">
            <a:avLst/>
          </a:prstGeom>
          <a:noFill/>
        </p:spPr>
        <p:txBody>
          <a:bodyPr wrap="square" anchor="ctr" lIns="45720" rIns="45720">
            <a:spAutoFit/>
          </a:bodyPr>
          <a:lstStyle/>
          <a:p>
            <a:pPr algn="ctr"/>
            <a:r>
              <a:rPr sz="1200" b="0" i="0">
                <a:solidFill>
                  <a:srgbClr val="FF0000"/>
                </a:solidFill>
                <a:latin typeface="Calibri"/>
              </a:rPr>
              <a:t>5</a:t>
            </a:r>
          </a:p>
        </p:txBody>
      </p:sp>
      <p:sp>
        <p:nvSpPr>
          <p:cNvPr id="29" name="TextBox 28"/>
          <p:cNvSpPr txBox="1"/>
          <p:nvPr/>
        </p:nvSpPr>
        <p:spPr>
          <a:xfrm>
            <a:off x="6350000" y="2655760"/>
            <a:ext cx="750000" cy="290000"/>
          </a:xfrm>
          <a:prstGeom prst="rect">
            <a:avLst/>
          </a:prstGeom>
          <a:noFill/>
        </p:spPr>
        <p:txBody>
          <a:bodyPr wrap="square" anchor="ctr" lIns="45720" rIns="45720">
            <a:spAutoFit/>
          </a:bodyPr>
          <a:lstStyle/>
          <a:p>
            <a:pPr algn="ctr"/>
            <a:r>
              <a:rPr sz="1200" b="0" i="0">
                <a:solidFill>
                  <a:srgbClr val="FF0000"/>
                </a:solidFill>
                <a:latin typeface="Calibri"/>
              </a:rPr>
              <a:t>6</a:t>
            </a:r>
          </a:p>
        </p:txBody>
      </p:sp>
      <p:sp>
        <p:nvSpPr>
          <p:cNvPr id="30" name="TextBox 29"/>
          <p:cNvSpPr txBox="1"/>
          <p:nvPr/>
        </p:nvSpPr>
        <p:spPr>
          <a:xfrm>
            <a:off x="3700000" y="3441520"/>
            <a:ext cx="5250000" cy="282880"/>
          </a:xfrm>
          <a:prstGeom prst="rect">
            <a:avLst/>
          </a:prstGeom>
          <a:noFill/>
        </p:spPr>
        <p:txBody>
          <a:bodyPr wrap="square" anchor="t" lIns="45720" rIns="45720">
            <a:spAutoFit/>
          </a:bodyPr>
          <a:lstStyle/>
          <a:p>
            <a:pPr algn="l"/>
            <a:r>
              <a:rPr sz="1200" b="0" i="0">
                <a:solidFill>
                  <a:srgbClr val="000000"/>
                </a:solidFill>
                <a:latin typeface="Calibri"/>
              </a:rPr>
              <a:t>a  Row maximin = 5        Column minimax = 5</a:t>
            </a:r>
          </a:p>
        </p:txBody>
      </p:sp>
      <p:sp>
        <p:nvSpPr>
          <p:cNvPr id="31" name="TextBox 30"/>
          <p:cNvSpPr txBox="1"/>
          <p:nvPr/>
        </p:nvSpPr>
        <p:spPr>
          <a:xfrm>
            <a:off x="3700000" y="3694400"/>
            <a:ext cx="5250000" cy="465760"/>
          </a:xfrm>
          <a:prstGeom prst="rect">
            <a:avLst/>
          </a:prstGeom>
          <a:noFill/>
        </p:spPr>
        <p:txBody>
          <a:bodyPr wrap="square" anchor="t" lIns="45720" rIns="45720">
            <a:spAutoFit/>
          </a:bodyPr>
          <a:lstStyle/>
          <a:p>
            <a:pPr algn="l"/>
            <a:r>
              <a:rPr sz="1200" b="0" i="0">
                <a:solidFill>
                  <a:srgbClr val="000000"/>
                </a:solidFill>
                <a:latin typeface="Calibri"/>
              </a:rPr>
              <a:t>Row maximin = column minimax, so by the stable solution theorem the game has a stable solution</a:t>
            </a:r>
          </a:p>
        </p:txBody>
      </p:sp>
      <p:sp>
        <p:nvSpPr>
          <p:cNvPr id="32" name="TextBox 31"/>
          <p:cNvSpPr txBox="1"/>
          <p:nvPr/>
        </p:nvSpPr>
        <p:spPr>
          <a:xfrm>
            <a:off x="3700000" y="4130160"/>
            <a:ext cx="5250000" cy="282880"/>
          </a:xfrm>
          <a:prstGeom prst="rect">
            <a:avLst/>
          </a:prstGeom>
          <a:noFill/>
        </p:spPr>
        <p:txBody>
          <a:bodyPr wrap="square" anchor="t" lIns="45720" rIns="45720">
            <a:spAutoFit/>
          </a:bodyPr>
          <a:lstStyle/>
          <a:p>
            <a:pPr algn="l"/>
            <a:r>
              <a:rPr sz="1200" b="0" i="0">
                <a:solidFill>
                  <a:srgbClr val="000000"/>
                </a:solidFill>
                <a:latin typeface="Calibri"/>
              </a:rPr>
              <a:t>b  The value of the game to A is 5</a:t>
            </a:r>
          </a:p>
        </p:txBody>
      </p:sp>
      <p:sp>
        <p:nvSpPr>
          <p:cNvPr id="33" name="TextBox 32"/>
          <p:cNvSpPr txBox="1"/>
          <p:nvPr/>
        </p:nvSpPr>
        <p:spPr>
          <a:xfrm>
            <a:off x="3700000" y="4383040"/>
            <a:ext cx="5250000" cy="465760"/>
          </a:xfrm>
          <a:prstGeom prst="rect">
            <a:avLst/>
          </a:prstGeom>
          <a:noFill/>
        </p:spPr>
        <p:txBody>
          <a:bodyPr wrap="square" anchor="t" lIns="45720" rIns="45720">
            <a:spAutoFit/>
          </a:bodyPr>
          <a:lstStyle/>
          <a:p>
            <a:pPr algn="l"/>
            <a:r>
              <a:rPr sz="1200" b="0" i="0">
                <a:solidFill>
                  <a:srgbClr val="FF0000"/>
                </a:solidFill>
                <a:latin typeface="Calibri"/>
              </a:rPr>
              <a:t>The entry in row 3 and column 2 is a saddle point. If both players play safe, neither has any incentive to change, and A will win 5</a:t>
            </a:r>
          </a:p>
        </p:txBody>
      </p:sp>
      <p:sp>
        <p:nvSpPr>
          <p:cNvPr id="34" name="Oval 33"/>
          <p:cNvSpPr/>
          <p:nvPr/>
        </p:nvSpPr>
        <p:spPr>
          <a:xfrm>
            <a:off x="7200000" y="234076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5700000" y="263076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5700000" y="234076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4" grpId="0" animBg="1"/>
      <p:bldP spid="35" grpId="0" animBg="1"/>
      <p:bldP spid="31" grpId="0" animBg="1"/>
      <p:bldP spid="32" grpId="0" animBg="1"/>
      <p:bldP spid="33" grpId="0" animBg="1"/>
      <p:bldP spid="36"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Play-Safe Strategies and Stable Solutions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250000" y="1000000"/>
            <a:ext cx="3300000" cy="5300000"/>
          </a:xfrm>
          <a:prstGeom prst="rect">
            <a:avLst/>
          </a:prstGeom>
          <a:noFill/>
        </p:spPr>
        <p:txBody>
          <a:bodyPr wrap="square" anchor="t" lIns="45720" rIns="45720">
            <a:spAutoFit/>
          </a:bodyPr>
          <a:lstStyle/>
          <a:p>
            <a:pPr algn="ctr"/>
            <a:r>
              <a:rPr sz="1200" b="1" i="0">
                <a:solidFill>
                  <a:srgbClr val="000000"/>
                </a:solidFill>
                <a:latin typeface="Calibri"/>
              </a:rPr>
              <a:t>If the row maximin ≠ the column minimax there is no stable solution</a:t>
            </a:r>
          </a:p>
          <a:p>
            <a:pPr algn="ctr"/>
            <a:r>
              <a:rPr sz="1200" b="0" i="0">
                <a:solidFill>
                  <a:srgbClr val="000000"/>
                </a:solidFill>
                <a:latin typeface="Calibri"/>
              </a:rPr>
              <a:t/>
            </a:r>
          </a:p>
          <a:p>
            <a:pPr algn="ctr"/>
            <a:r>
              <a:rPr sz="1200" b="0" i="0">
                <a:solidFill>
                  <a:srgbClr val="000000"/>
                </a:solidFill>
                <a:latin typeface="Calibri"/>
              </a:rPr>
              <a:t>The play-safe strategies cannot then both be optimal: a player who knows the other will play safe can do better</a:t>
            </a:r>
          </a:p>
          <a:p>
            <a:pPr algn="ctr"/>
            <a:r>
              <a:rPr sz="1200" b="0" i="0">
                <a:solidFill>
                  <a:srgbClr val="000000"/>
                </a:solidFill>
                <a:latin typeface="Calibri"/>
              </a:rPr>
              <a:t/>
            </a:r>
          </a:p>
          <a:p>
            <a:pPr algn="ctr"/>
            <a:r>
              <a:rPr sz="1200" b="1" i="0">
                <a:solidFill>
                  <a:srgbClr val="000000"/>
                </a:solidFill>
                <a:latin typeface="Calibri"/>
              </a:rPr>
              <a:t>To write the pay-off matrix for player B:</a:t>
            </a:r>
          </a:p>
          <a:p>
            <a:pPr algn="ctr"/>
            <a:r>
              <a:rPr sz="1200" b="0" i="0">
                <a:solidFill>
                  <a:srgbClr val="000000"/>
                </a:solidFill>
                <a:latin typeface="Calibri"/>
              </a:rPr>
              <a:t>transpose the matrix (rows become columns)</a:t>
            </a:r>
          </a:p>
          <a:p>
            <a:pPr algn="ctr"/>
            <a:r>
              <a:rPr sz="1200" b="0" i="0">
                <a:solidFill>
                  <a:srgbClr val="000000"/>
                </a:solidFill>
                <a:latin typeface="Calibri"/>
              </a:rPr>
              <a:t>then multiply each entry by −1</a:t>
            </a:r>
          </a:p>
        </p:txBody>
      </p:sp>
      <p:sp>
        <p:nvSpPr>
          <p:cNvPr id="5" name="TextBox 4"/>
          <p:cNvSpPr txBox="1"/>
          <p:nvPr/>
        </p:nvSpPr>
        <p:spPr>
          <a:xfrm>
            <a:off x="3700000" y="1000000"/>
            <a:ext cx="5250000" cy="282880"/>
          </a:xfrm>
          <a:prstGeom prst="rect">
            <a:avLst/>
          </a:prstGeom>
          <a:noFill/>
        </p:spPr>
        <p:txBody>
          <a:bodyPr wrap="square" anchor="t" lIns="45720" rIns="45720">
            <a:spAutoFit/>
          </a:bodyPr>
          <a:lstStyle/>
          <a:p>
            <a:pPr algn="l"/>
            <a:r>
              <a:rPr sz="1200" b="0" i="0">
                <a:solidFill>
                  <a:srgbClr val="000000"/>
                </a:solidFill>
                <a:latin typeface="Calibri"/>
              </a:rPr>
              <a:t>A two-player zero-sum game has the following pay-off matrix:</a:t>
            </a:r>
          </a:p>
        </p:txBody>
      </p:sp>
      <p:sp>
        <p:nvSpPr>
          <p:cNvPr id="6" name="Rectangle 5"/>
          <p:cNvSpPr/>
          <p:nvPr/>
        </p:nvSpPr>
        <p:spPr>
          <a:xfrm>
            <a:off x="4850000" y="131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1</a:t>
            </a:r>
          </a:p>
        </p:txBody>
      </p:sp>
      <p:sp>
        <p:nvSpPr>
          <p:cNvPr id="7" name="Rectangle 6"/>
          <p:cNvSpPr/>
          <p:nvPr/>
        </p:nvSpPr>
        <p:spPr>
          <a:xfrm>
            <a:off x="5600000" y="131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B plays 2</a:t>
            </a:r>
          </a:p>
        </p:txBody>
      </p:sp>
      <p:sp>
        <p:nvSpPr>
          <p:cNvPr id="8" name="Rectangle 7"/>
          <p:cNvSpPr/>
          <p:nvPr/>
        </p:nvSpPr>
        <p:spPr>
          <a:xfrm>
            <a:off x="4000000" y="160288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1</a:t>
            </a:r>
          </a:p>
        </p:txBody>
      </p:sp>
      <p:sp>
        <p:nvSpPr>
          <p:cNvPr id="9" name="Rectangle 8"/>
          <p:cNvSpPr/>
          <p:nvPr/>
        </p:nvSpPr>
        <p:spPr>
          <a:xfrm>
            <a:off x="4850000" y="160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4</a:t>
            </a:r>
          </a:p>
        </p:txBody>
      </p:sp>
      <p:sp>
        <p:nvSpPr>
          <p:cNvPr id="10" name="Rectangle 9"/>
          <p:cNvSpPr/>
          <p:nvPr/>
        </p:nvSpPr>
        <p:spPr>
          <a:xfrm>
            <a:off x="5600000" y="160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−2</a:t>
            </a:r>
          </a:p>
        </p:txBody>
      </p:sp>
      <p:sp>
        <p:nvSpPr>
          <p:cNvPr id="11" name="Rectangle 10"/>
          <p:cNvSpPr/>
          <p:nvPr/>
        </p:nvSpPr>
        <p:spPr>
          <a:xfrm>
            <a:off x="4000000" y="1892880"/>
            <a:ext cx="8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1">
                <a:solidFill>
                  <a:srgbClr val="000000"/>
                </a:solidFill>
                <a:latin typeface="Calibri"/>
              </a:rPr>
              <a:t>A plays 2</a:t>
            </a:r>
          </a:p>
        </p:txBody>
      </p:sp>
      <p:sp>
        <p:nvSpPr>
          <p:cNvPr id="12" name="Rectangle 11"/>
          <p:cNvSpPr/>
          <p:nvPr/>
        </p:nvSpPr>
        <p:spPr>
          <a:xfrm>
            <a:off x="4850000" y="189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−5</a:t>
            </a:r>
          </a:p>
        </p:txBody>
      </p:sp>
      <p:sp>
        <p:nvSpPr>
          <p:cNvPr id="13" name="Rectangle 12"/>
          <p:cNvSpPr/>
          <p:nvPr/>
        </p:nvSpPr>
        <p:spPr>
          <a:xfrm>
            <a:off x="5600000" y="1892880"/>
            <a:ext cx="750000" cy="2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200" b="0">
                <a:solidFill>
                  <a:srgbClr val="000000"/>
                </a:solidFill>
                <a:latin typeface="Calibri"/>
              </a:rPr>
              <a:t>3</a:t>
            </a:r>
          </a:p>
        </p:txBody>
      </p:sp>
      <p:sp>
        <p:nvSpPr>
          <p:cNvPr id="14" name="TextBox 13"/>
          <p:cNvSpPr txBox="1"/>
          <p:nvPr/>
        </p:nvSpPr>
        <p:spPr>
          <a:xfrm>
            <a:off x="3700000" y="2492880"/>
            <a:ext cx="5250000" cy="770560"/>
          </a:xfrm>
          <a:prstGeom prst="rect">
            <a:avLst/>
          </a:prstGeom>
          <a:noFill/>
        </p:spPr>
        <p:txBody>
          <a:bodyPr wrap="square" anchor="t" lIns="45720" rIns="45720">
            <a:spAutoFit/>
          </a:bodyPr>
          <a:lstStyle/>
          <a:p>
            <a:pPr algn="l"/>
            <a:r>
              <a:rPr sz="1100" b="0" i="0">
                <a:solidFill>
                  <a:srgbClr val="000000"/>
                </a:solidFill>
                <a:latin typeface="Calibri"/>
              </a:rPr>
              <a:t>a  Determine the play-safe strategy for each player.</a:t>
            </a:r>
          </a:p>
          <a:p>
            <a:pPr algn="l"/>
            <a:r>
              <a:rPr sz="1100" b="0" i="0">
                <a:solidFill>
                  <a:srgbClr val="000000"/>
                </a:solidFill>
                <a:latin typeface="Calibri"/>
              </a:rPr>
              <a:t>b  Verify that there is no stable solution for this game.</a:t>
            </a:r>
          </a:p>
          <a:p>
            <a:pPr algn="l"/>
            <a:r>
              <a:rPr sz="1100" b="0" i="0">
                <a:solidFill>
                  <a:srgbClr val="000000"/>
                </a:solidFill>
                <a:latin typeface="Calibri"/>
              </a:rPr>
              <a:t>c  State the pay-off for each player if they both play safe.</a:t>
            </a:r>
          </a:p>
          <a:p>
            <a:pPr algn="l"/>
            <a:r>
              <a:rPr sz="1100" b="0" i="0">
                <a:solidFill>
                  <a:srgbClr val="000000"/>
                </a:solidFill>
                <a:latin typeface="Calibri"/>
              </a:rPr>
              <a:t>d  Determine the pay-off matrix for B.</a:t>
            </a:r>
          </a:p>
        </p:txBody>
      </p:sp>
      <p:sp>
        <p:nvSpPr>
          <p:cNvPr id="15" name="TextBox 14"/>
          <p:cNvSpPr txBox="1"/>
          <p:nvPr/>
        </p:nvSpPr>
        <p:spPr>
          <a:xfrm>
            <a:off x="6350000" y="1312880"/>
            <a:ext cx="1000000" cy="290000"/>
          </a:xfrm>
          <a:prstGeom prst="rect">
            <a:avLst/>
          </a:prstGeom>
          <a:noFill/>
        </p:spPr>
        <p:txBody>
          <a:bodyPr wrap="square" anchor="ctr" lIns="45720" rIns="45720">
            <a:spAutoFit/>
          </a:bodyPr>
          <a:lstStyle/>
          <a:p>
            <a:pPr algn="ctr"/>
            <a:r>
              <a:rPr sz="1100" b="1" i="0">
                <a:solidFill>
                  <a:srgbClr val="FF0000"/>
                </a:solidFill>
                <a:latin typeface="Calibri"/>
              </a:rPr>
              <a:t>Row minimum</a:t>
            </a:r>
          </a:p>
        </p:txBody>
      </p:sp>
      <p:sp>
        <p:nvSpPr>
          <p:cNvPr id="16" name="TextBox 15"/>
          <p:cNvSpPr txBox="1"/>
          <p:nvPr/>
        </p:nvSpPr>
        <p:spPr>
          <a:xfrm>
            <a:off x="6350000" y="1602880"/>
            <a:ext cx="900000" cy="290000"/>
          </a:xfrm>
          <a:prstGeom prst="rect">
            <a:avLst/>
          </a:prstGeom>
          <a:noFill/>
        </p:spPr>
        <p:txBody>
          <a:bodyPr wrap="square" anchor="ctr" lIns="45720" rIns="45720">
            <a:spAutoFit/>
          </a:bodyPr>
          <a:lstStyle/>
          <a:p>
            <a:pPr algn="ctr"/>
            <a:r>
              <a:rPr sz="1200" b="0" i="0">
                <a:solidFill>
                  <a:srgbClr val="FF0000"/>
                </a:solidFill>
                <a:latin typeface="Calibri"/>
              </a:rPr>
              <a:t>−2</a:t>
            </a:r>
          </a:p>
        </p:txBody>
      </p:sp>
      <p:sp>
        <p:nvSpPr>
          <p:cNvPr id="17" name="TextBox 16"/>
          <p:cNvSpPr txBox="1"/>
          <p:nvPr/>
        </p:nvSpPr>
        <p:spPr>
          <a:xfrm>
            <a:off x="6350000" y="1892880"/>
            <a:ext cx="900000" cy="290000"/>
          </a:xfrm>
          <a:prstGeom prst="rect">
            <a:avLst/>
          </a:prstGeom>
          <a:noFill/>
        </p:spPr>
        <p:txBody>
          <a:bodyPr wrap="square" anchor="ctr" lIns="45720" rIns="45720">
            <a:spAutoFit/>
          </a:bodyPr>
          <a:lstStyle/>
          <a:p>
            <a:pPr algn="ctr"/>
            <a:r>
              <a:rPr sz="1200" b="0" i="0">
                <a:solidFill>
                  <a:srgbClr val="FF0000"/>
                </a:solidFill>
                <a:latin typeface="Calibri"/>
              </a:rPr>
              <a:t>−5</a:t>
            </a:r>
          </a:p>
        </p:txBody>
      </p:sp>
      <p:sp>
        <p:nvSpPr>
          <p:cNvPr id="18" name="TextBox 17"/>
          <p:cNvSpPr txBox="1"/>
          <p:nvPr/>
        </p:nvSpPr>
        <p:spPr>
          <a:xfrm>
            <a:off x="3580000" y="2182880"/>
            <a:ext cx="1270000" cy="290000"/>
          </a:xfrm>
          <a:prstGeom prst="rect">
            <a:avLst/>
          </a:prstGeom>
          <a:noFill/>
        </p:spPr>
        <p:txBody>
          <a:bodyPr wrap="square" anchor="ctr" lIns="45720" rIns="45720">
            <a:spAutoFit/>
          </a:bodyPr>
          <a:lstStyle/>
          <a:p>
            <a:pPr algn="r"/>
            <a:r>
              <a:rPr sz="1000" b="1" i="0">
                <a:solidFill>
                  <a:srgbClr val="FF0000"/>
                </a:solidFill>
                <a:latin typeface="Calibri"/>
              </a:rPr>
              <a:t>Column maximum</a:t>
            </a:r>
          </a:p>
        </p:txBody>
      </p:sp>
      <p:sp>
        <p:nvSpPr>
          <p:cNvPr id="19" name="TextBox 18"/>
          <p:cNvSpPr txBox="1"/>
          <p:nvPr/>
        </p:nvSpPr>
        <p:spPr>
          <a:xfrm>
            <a:off x="4850000" y="2182880"/>
            <a:ext cx="750000" cy="290000"/>
          </a:xfrm>
          <a:prstGeom prst="rect">
            <a:avLst/>
          </a:prstGeom>
          <a:noFill/>
        </p:spPr>
        <p:txBody>
          <a:bodyPr wrap="square" anchor="ctr" lIns="45720" rIns="45720">
            <a:spAutoFit/>
          </a:bodyPr>
          <a:lstStyle/>
          <a:p>
            <a:pPr algn="ctr"/>
            <a:r>
              <a:rPr sz="1200" b="0" i="0">
                <a:solidFill>
                  <a:srgbClr val="FF0000"/>
                </a:solidFill>
                <a:latin typeface="Calibri"/>
              </a:rPr>
              <a:t>4</a:t>
            </a:r>
          </a:p>
        </p:txBody>
      </p:sp>
      <p:sp>
        <p:nvSpPr>
          <p:cNvPr id="20" name="TextBox 19"/>
          <p:cNvSpPr txBox="1"/>
          <p:nvPr/>
        </p:nvSpPr>
        <p:spPr>
          <a:xfrm>
            <a:off x="5600000" y="2182880"/>
            <a:ext cx="750000" cy="290000"/>
          </a:xfrm>
          <a:prstGeom prst="rect">
            <a:avLst/>
          </a:prstGeom>
          <a:noFill/>
        </p:spPr>
        <p:txBody>
          <a:bodyPr wrap="square" anchor="ctr" lIns="45720" rIns="45720">
            <a:spAutoFit/>
          </a:bodyPr>
          <a:lstStyle/>
          <a:p>
            <a:pPr algn="ctr"/>
            <a:r>
              <a:rPr sz="1200" b="0" i="0">
                <a:solidFill>
                  <a:srgbClr val="FF0000"/>
                </a:solidFill>
                <a:latin typeface="Calibri"/>
              </a:rPr>
              <a:t>3</a:t>
            </a:r>
          </a:p>
        </p:txBody>
      </p:sp>
      <p:sp>
        <p:nvSpPr>
          <p:cNvPr id="21" name="TextBox 20"/>
          <p:cNvSpPr txBox="1"/>
          <p:nvPr/>
        </p:nvSpPr>
        <p:spPr>
          <a:xfrm>
            <a:off x="3700000" y="3263440"/>
            <a:ext cx="5250000" cy="435280"/>
          </a:xfrm>
          <a:prstGeom prst="rect">
            <a:avLst/>
          </a:prstGeom>
          <a:noFill/>
        </p:spPr>
        <p:txBody>
          <a:bodyPr wrap="square" anchor="t" lIns="45720" rIns="45720">
            <a:spAutoFit/>
          </a:bodyPr>
          <a:lstStyle/>
          <a:p>
            <a:pPr algn="l"/>
            <a:r>
              <a:rPr sz="1100" b="0" i="0">
                <a:solidFill>
                  <a:srgbClr val="000000"/>
                </a:solidFill>
                <a:latin typeface="Calibri"/>
              </a:rPr>
              <a:t>a  The row maximin is −2 and the column minimax is 3. A’s play-safe strategy is to play 1 and B’s is to play 2</a:t>
            </a:r>
          </a:p>
        </p:txBody>
      </p:sp>
      <p:sp>
        <p:nvSpPr>
          <p:cNvPr id="22" name="TextBox 21"/>
          <p:cNvSpPr txBox="1"/>
          <p:nvPr/>
        </p:nvSpPr>
        <p:spPr>
          <a:xfrm>
            <a:off x="3700000" y="3648720"/>
            <a:ext cx="5250000" cy="435280"/>
          </a:xfrm>
          <a:prstGeom prst="rect">
            <a:avLst/>
          </a:prstGeom>
          <a:noFill/>
        </p:spPr>
        <p:txBody>
          <a:bodyPr wrap="square" anchor="t" lIns="45720" rIns="45720">
            <a:spAutoFit/>
          </a:bodyPr>
          <a:lstStyle/>
          <a:p>
            <a:pPr algn="l"/>
            <a:r>
              <a:rPr sz="1100" b="0" i="0">
                <a:solidFill>
                  <a:srgbClr val="000000"/>
                </a:solidFill>
                <a:latin typeface="Calibri"/>
              </a:rPr>
              <a:t>b  −2 ≠ 3 so the row maximin ≠ column minimax. By the stable solution theorem there is no stable solution</a:t>
            </a:r>
          </a:p>
        </p:txBody>
      </p:sp>
      <p:sp>
        <p:nvSpPr>
          <p:cNvPr id="23" name="TextBox 22"/>
          <p:cNvSpPr txBox="1"/>
          <p:nvPr/>
        </p:nvSpPr>
        <p:spPr>
          <a:xfrm>
            <a:off x="3700000" y="4034000"/>
            <a:ext cx="5250000" cy="435280"/>
          </a:xfrm>
          <a:prstGeom prst="rect">
            <a:avLst/>
          </a:prstGeom>
          <a:noFill/>
        </p:spPr>
        <p:txBody>
          <a:bodyPr wrap="square" anchor="t" lIns="45720" rIns="45720">
            <a:spAutoFit/>
          </a:bodyPr>
          <a:lstStyle/>
          <a:p>
            <a:pPr algn="l"/>
            <a:r>
              <a:rPr sz="1100" b="0" i="0">
                <a:solidFill>
                  <a:srgbClr val="000000"/>
                </a:solidFill>
                <a:latin typeface="Calibri"/>
              </a:rPr>
              <a:t>c  A plays 1 and B plays 2: the pay-off for A is −2 and the pay-off for B is 2</a:t>
            </a:r>
          </a:p>
        </p:txBody>
      </p:sp>
      <p:sp>
        <p:nvSpPr>
          <p:cNvPr id="24" name="TextBox 23"/>
          <p:cNvSpPr txBox="1"/>
          <p:nvPr/>
        </p:nvSpPr>
        <p:spPr>
          <a:xfrm>
            <a:off x="3700000" y="4419280"/>
            <a:ext cx="5250000" cy="267640"/>
          </a:xfrm>
          <a:prstGeom prst="rect">
            <a:avLst/>
          </a:prstGeom>
          <a:noFill/>
        </p:spPr>
        <p:txBody>
          <a:bodyPr wrap="square" anchor="t" lIns="45720" rIns="45720">
            <a:spAutoFit/>
          </a:bodyPr>
          <a:lstStyle/>
          <a:p>
            <a:pPr algn="l"/>
            <a:r>
              <a:rPr sz="1100" b="0" i="0">
                <a:solidFill>
                  <a:srgbClr val="000000"/>
                </a:solidFill>
                <a:latin typeface="Calibri"/>
              </a:rPr>
              <a:t>d  The pay-off matrix for B is</a:t>
            </a:r>
          </a:p>
        </p:txBody>
      </p:sp>
      <p:sp>
        <p:nvSpPr>
          <p:cNvPr id="25" name="Oval 24"/>
          <p:cNvSpPr/>
          <p:nvPr/>
        </p:nvSpPr>
        <p:spPr>
          <a:xfrm>
            <a:off x="6450000" y="157788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5700000" y="215788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5700000" y="1577880"/>
            <a:ext cx="550000" cy="340000"/>
          </a:xfrm>
          <a:prstGeom prst="ellipse">
            <a:avLst/>
          </a:prstGeom>
          <a:no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850000" y="463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 plays 1</a:t>
            </a:r>
          </a:p>
        </p:txBody>
      </p:sp>
      <p:sp>
        <p:nvSpPr>
          <p:cNvPr id="29" name="Rectangle 28"/>
          <p:cNvSpPr/>
          <p:nvPr/>
        </p:nvSpPr>
        <p:spPr>
          <a:xfrm>
            <a:off x="5600000" y="463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 plays 2</a:t>
            </a:r>
          </a:p>
        </p:txBody>
      </p:sp>
      <p:sp>
        <p:nvSpPr>
          <p:cNvPr id="30" name="Rectangle 29"/>
          <p:cNvSpPr/>
          <p:nvPr/>
        </p:nvSpPr>
        <p:spPr>
          <a:xfrm>
            <a:off x="4000000" y="4896920"/>
            <a:ext cx="8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1</a:t>
            </a:r>
          </a:p>
        </p:txBody>
      </p:sp>
      <p:sp>
        <p:nvSpPr>
          <p:cNvPr id="31" name="Rectangle 30"/>
          <p:cNvSpPr/>
          <p:nvPr/>
        </p:nvSpPr>
        <p:spPr>
          <a:xfrm>
            <a:off x="4850000" y="489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32" name="Rectangle 31"/>
          <p:cNvSpPr/>
          <p:nvPr/>
        </p:nvSpPr>
        <p:spPr>
          <a:xfrm>
            <a:off x="5600000" y="489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a:t>
            </a:r>
          </a:p>
        </p:txBody>
      </p:sp>
      <p:sp>
        <p:nvSpPr>
          <p:cNvPr id="33" name="Rectangle 32"/>
          <p:cNvSpPr/>
          <p:nvPr/>
        </p:nvSpPr>
        <p:spPr>
          <a:xfrm>
            <a:off x="4000000" y="5156920"/>
            <a:ext cx="8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 plays 2</a:t>
            </a:r>
          </a:p>
        </p:txBody>
      </p:sp>
      <p:sp>
        <p:nvSpPr>
          <p:cNvPr id="34" name="Rectangle 33"/>
          <p:cNvSpPr/>
          <p:nvPr/>
        </p:nvSpPr>
        <p:spPr>
          <a:xfrm>
            <a:off x="4850000" y="515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35" name="Rectangle 34"/>
          <p:cNvSpPr/>
          <p:nvPr/>
        </p:nvSpPr>
        <p:spPr>
          <a:xfrm>
            <a:off x="5600000" y="5156920"/>
            <a:ext cx="75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a:t>
            </a:r>
          </a:p>
        </p:txBody>
      </p:sp>
      <p:sp>
        <p:nvSpPr>
          <p:cNvPr id="36" name="TextBox 35"/>
          <p:cNvSpPr txBox="1"/>
          <p:nvPr/>
        </p:nvSpPr>
        <p:spPr>
          <a:xfrm>
            <a:off x="6500000" y="4736920"/>
            <a:ext cx="2200000" cy="500000"/>
          </a:xfrm>
          <a:prstGeom prst="rect">
            <a:avLst/>
          </a:prstGeom>
          <a:noFill/>
        </p:spPr>
        <p:txBody>
          <a:bodyPr wrap="square" anchor="t" lIns="45720" rIns="45720">
            <a:spAutoFit/>
          </a:bodyPr>
          <a:lstStyle/>
          <a:p>
            <a:pPr algn="l"/>
            <a:r>
              <a:rPr sz="1100" b="0" i="0">
                <a:solidFill>
                  <a:srgbClr val="FF0000"/>
                </a:solidFill>
                <a:latin typeface="Calibri"/>
              </a:rPr>
              <a:t>Transpose, then multiply each entry by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5" grpId="0" animBg="1"/>
      <p:bldP spid="26" grpId="0" animBg="1"/>
      <p:bldP spid="22" grpId="0" animBg="1"/>
      <p:bldP spid="23" grpId="0" animBg="1"/>
      <p:bldP spid="27" grpId="0" animBg="1"/>
      <p:bldP spid="24"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