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Dynamic Programming</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2 Chapter 5</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5C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100" b="1" i="0">
                <a:solidFill>
                  <a:srgbClr val="000000"/>
                </a:solidFill>
                <a:latin typeface="Calibri"/>
              </a:rPr>
              <a:t>You can use dynamic programming when no network is given: the information is in the question and in a table</a:t>
            </a:r>
          </a:p>
          <a:p>
            <a:pPr algn="ctr"/>
            <a:r>
              <a:rPr sz="1100" b="0" i="0">
                <a:solidFill>
                  <a:srgbClr val="000000"/>
                </a:solidFill>
                <a:latin typeface="Calibri"/>
              </a:rPr>
              <a:t/>
            </a:r>
          </a:p>
          <a:p>
            <a:pPr algn="ctr"/>
            <a:r>
              <a:rPr sz="1100" b="0" i="0">
                <a:solidFill>
                  <a:srgbClr val="000000"/>
                </a:solidFill>
                <a:latin typeface="Calibri"/>
              </a:rPr>
              <a:t>Stage: a task to be completed or an option being considered</a:t>
            </a:r>
          </a:p>
          <a:p>
            <a:pPr algn="ctr"/>
            <a:r>
              <a:rPr sz="1100" b="0" i="0">
                <a:solidFill>
                  <a:srgbClr val="000000"/>
                </a:solidFill>
                <a:latin typeface="Calibri"/>
              </a:rPr>
              <a:t/>
            </a:r>
          </a:p>
          <a:p>
            <a:pPr algn="ctr"/>
            <a:r>
              <a:rPr sz="1100" b="0" i="0">
                <a:solidFill>
                  <a:srgbClr val="000000"/>
                </a:solidFill>
                <a:latin typeface="Calibri"/>
              </a:rPr>
              <a:t>State: the value of a resource available from a previous stage</a:t>
            </a:r>
          </a:p>
          <a:p>
            <a:pPr algn="ctr"/>
            <a:r>
              <a:rPr sz="1100" b="0" i="0">
                <a:solidFill>
                  <a:srgbClr val="000000"/>
                </a:solidFill>
                <a:latin typeface="Calibri"/>
              </a:rPr>
              <a:t/>
            </a:r>
          </a:p>
          <a:p>
            <a:pPr algn="ctr"/>
            <a:r>
              <a:rPr sz="1100" b="0" i="0">
                <a:solidFill>
                  <a:srgbClr val="000000"/>
                </a:solidFill>
                <a:latin typeface="Calibri"/>
              </a:rPr>
              <a:t>Action: the amount of the resource used in the current stage</a:t>
            </a:r>
          </a:p>
          <a:p>
            <a:pPr algn="ctr"/>
            <a:r>
              <a:rPr sz="1100" b="0" i="0">
                <a:solidFill>
                  <a:srgbClr val="000000"/>
                </a:solidFill>
                <a:latin typeface="Calibri"/>
              </a:rPr>
              <a:t/>
            </a:r>
          </a:p>
          <a:p>
            <a:pPr algn="ctr"/>
            <a:r>
              <a:rPr sz="1100" b="0" i="0">
                <a:solidFill>
                  <a:srgbClr val="000000"/>
                </a:solidFill>
                <a:latin typeface="Calibri"/>
              </a:rPr>
              <a:t>Destination: the value of the resource passed to the next stage</a:t>
            </a:r>
          </a:p>
          <a:p>
            <a:pPr algn="ctr"/>
            <a:r>
              <a:rPr sz="1100" b="0" i="0">
                <a:solidFill>
                  <a:srgbClr val="000000"/>
                </a:solidFill>
                <a:latin typeface="Calibri"/>
              </a:rPr>
              <a:t/>
            </a:r>
          </a:p>
          <a:p>
            <a:pPr algn="ctr"/>
            <a:r>
              <a:rPr sz="1100" b="0" i="0">
                <a:solidFill>
                  <a:srgbClr val="000000"/>
                </a:solidFill>
                <a:latin typeface="Calibri"/>
              </a:rPr>
              <a:t>Value: the numerical value of the quantity to be optimised</a:t>
            </a:r>
          </a:p>
        </p:txBody>
      </p:sp>
      <p:sp>
        <p:nvSpPr>
          <p:cNvPr id="5" name="TextBox 4"/>
          <p:cNvSpPr txBox="1"/>
          <p:nvPr/>
        </p:nvSpPr>
        <p:spPr>
          <a:xfrm>
            <a:off x="3750000" y="1000000"/>
            <a:ext cx="5150000" cy="1300000"/>
          </a:xfrm>
          <a:prstGeom prst="rect">
            <a:avLst/>
          </a:prstGeom>
          <a:noFill/>
        </p:spPr>
        <p:txBody>
          <a:bodyPr wrap="square" anchor="t" lIns="45720" rIns="45720">
            <a:spAutoFit/>
          </a:bodyPr>
          <a:lstStyle/>
          <a:p>
            <a:pPr algn="l"/>
            <a:r>
              <a:rPr sz="1100" b="0" i="0">
                <a:solidFill>
                  <a:srgbClr val="000000"/>
                </a:solidFill>
                <a:latin typeface="Calibri"/>
              </a:rPr>
              <a:t>A fruit grower can use his surplus crop to make into jam, pie filling or dried fruit. He can process up to five units of fruit and the expected profits, in hundreds of pounds, from making the various products are shown in the table. He will use all five units to make these products and wishes to maximise his income. Dynamic programming will be used to solve this problem.</a:t>
            </a:r>
          </a:p>
        </p:txBody>
      </p:sp>
      <p:sp>
        <p:nvSpPr>
          <p:cNvPr id="6" name="Rectangle 5"/>
          <p:cNvSpPr/>
          <p:nvPr/>
        </p:nvSpPr>
        <p:spPr>
          <a:xfrm>
            <a:off x="3850000" y="235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Number of units of fruit</a:t>
            </a:r>
          </a:p>
        </p:txBody>
      </p:sp>
      <p:sp>
        <p:nvSpPr>
          <p:cNvPr id="7" name="Rectangle 6"/>
          <p:cNvSpPr/>
          <p:nvPr/>
        </p:nvSpPr>
        <p:spPr>
          <a:xfrm>
            <a:off x="5550000" y="235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1</a:t>
            </a:r>
          </a:p>
        </p:txBody>
      </p:sp>
      <p:sp>
        <p:nvSpPr>
          <p:cNvPr id="8" name="Rectangle 7"/>
          <p:cNvSpPr/>
          <p:nvPr/>
        </p:nvSpPr>
        <p:spPr>
          <a:xfrm>
            <a:off x="6150000" y="235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2</a:t>
            </a:r>
          </a:p>
        </p:txBody>
      </p:sp>
      <p:sp>
        <p:nvSpPr>
          <p:cNvPr id="9" name="Rectangle 8"/>
          <p:cNvSpPr/>
          <p:nvPr/>
        </p:nvSpPr>
        <p:spPr>
          <a:xfrm>
            <a:off x="6750000" y="235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3</a:t>
            </a:r>
          </a:p>
        </p:txBody>
      </p:sp>
      <p:sp>
        <p:nvSpPr>
          <p:cNvPr id="10" name="Rectangle 9"/>
          <p:cNvSpPr/>
          <p:nvPr/>
        </p:nvSpPr>
        <p:spPr>
          <a:xfrm>
            <a:off x="7350000" y="235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4</a:t>
            </a:r>
          </a:p>
        </p:txBody>
      </p:sp>
      <p:sp>
        <p:nvSpPr>
          <p:cNvPr id="11" name="Rectangle 10"/>
          <p:cNvSpPr/>
          <p:nvPr/>
        </p:nvSpPr>
        <p:spPr>
          <a:xfrm>
            <a:off x="7950000" y="235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5</a:t>
            </a:r>
          </a:p>
        </p:txBody>
      </p:sp>
      <p:sp>
        <p:nvSpPr>
          <p:cNvPr id="12" name="Rectangle 11"/>
          <p:cNvSpPr/>
          <p:nvPr/>
        </p:nvSpPr>
        <p:spPr>
          <a:xfrm>
            <a:off x="3850000" y="258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Jam</a:t>
            </a:r>
          </a:p>
        </p:txBody>
      </p:sp>
      <p:sp>
        <p:nvSpPr>
          <p:cNvPr id="13" name="Rectangle 12"/>
          <p:cNvSpPr/>
          <p:nvPr/>
        </p:nvSpPr>
        <p:spPr>
          <a:xfrm>
            <a:off x="5550000" y="258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4" name="Rectangle 13"/>
          <p:cNvSpPr/>
          <p:nvPr/>
        </p:nvSpPr>
        <p:spPr>
          <a:xfrm>
            <a:off x="6150000" y="258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27</a:t>
            </a:r>
          </a:p>
        </p:txBody>
      </p:sp>
      <p:sp>
        <p:nvSpPr>
          <p:cNvPr id="15" name="Rectangle 14"/>
          <p:cNvSpPr/>
          <p:nvPr/>
        </p:nvSpPr>
        <p:spPr>
          <a:xfrm>
            <a:off x="6750000" y="258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a:t>
            </a:r>
          </a:p>
        </p:txBody>
      </p:sp>
      <p:sp>
        <p:nvSpPr>
          <p:cNvPr id="16" name="Rectangle 15"/>
          <p:cNvSpPr/>
          <p:nvPr/>
        </p:nvSpPr>
        <p:spPr>
          <a:xfrm>
            <a:off x="7350000" y="258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36</a:t>
            </a:r>
          </a:p>
        </p:txBody>
      </p:sp>
      <p:sp>
        <p:nvSpPr>
          <p:cNvPr id="17" name="Rectangle 16"/>
          <p:cNvSpPr/>
          <p:nvPr/>
        </p:nvSpPr>
        <p:spPr>
          <a:xfrm>
            <a:off x="7950000" y="258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38</a:t>
            </a:r>
          </a:p>
        </p:txBody>
      </p:sp>
      <p:sp>
        <p:nvSpPr>
          <p:cNvPr id="18" name="Rectangle 17"/>
          <p:cNvSpPr/>
          <p:nvPr/>
        </p:nvSpPr>
        <p:spPr>
          <a:xfrm>
            <a:off x="3850000" y="281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Pie filling</a:t>
            </a:r>
          </a:p>
        </p:txBody>
      </p:sp>
      <p:sp>
        <p:nvSpPr>
          <p:cNvPr id="19" name="Rectangle 18"/>
          <p:cNvSpPr/>
          <p:nvPr/>
        </p:nvSpPr>
        <p:spPr>
          <a:xfrm>
            <a:off x="5550000" y="281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20" name="Rectangle 19"/>
          <p:cNvSpPr/>
          <p:nvPr/>
        </p:nvSpPr>
        <p:spPr>
          <a:xfrm>
            <a:off x="6150000" y="281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21" name="Rectangle 20"/>
          <p:cNvSpPr/>
          <p:nvPr/>
        </p:nvSpPr>
        <p:spPr>
          <a:xfrm>
            <a:off x="6750000" y="281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2" name="Rectangle 21"/>
          <p:cNvSpPr/>
          <p:nvPr/>
        </p:nvSpPr>
        <p:spPr>
          <a:xfrm>
            <a:off x="7350000" y="281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22</a:t>
            </a:r>
          </a:p>
        </p:txBody>
      </p:sp>
      <p:sp>
        <p:nvSpPr>
          <p:cNvPr id="23" name="Rectangle 22"/>
          <p:cNvSpPr/>
          <p:nvPr/>
        </p:nvSpPr>
        <p:spPr>
          <a:xfrm>
            <a:off x="7950000" y="281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24</a:t>
            </a:r>
          </a:p>
        </p:txBody>
      </p:sp>
      <p:sp>
        <p:nvSpPr>
          <p:cNvPr id="24" name="Rectangle 23"/>
          <p:cNvSpPr/>
          <p:nvPr/>
        </p:nvSpPr>
        <p:spPr>
          <a:xfrm>
            <a:off x="3850000" y="304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Dried fruit</a:t>
            </a:r>
          </a:p>
        </p:txBody>
      </p:sp>
      <p:sp>
        <p:nvSpPr>
          <p:cNvPr id="25" name="Rectangle 24"/>
          <p:cNvSpPr/>
          <p:nvPr/>
        </p:nvSpPr>
        <p:spPr>
          <a:xfrm>
            <a:off x="5550000" y="304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26" name="Rectangle 25"/>
          <p:cNvSpPr/>
          <p:nvPr/>
        </p:nvSpPr>
        <p:spPr>
          <a:xfrm>
            <a:off x="6150000" y="304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27" name="Rectangle 26"/>
          <p:cNvSpPr/>
          <p:nvPr/>
        </p:nvSpPr>
        <p:spPr>
          <a:xfrm>
            <a:off x="6750000" y="304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24</a:t>
            </a:r>
          </a:p>
        </p:txBody>
      </p:sp>
      <p:sp>
        <p:nvSpPr>
          <p:cNvPr id="28" name="Rectangle 27"/>
          <p:cNvSpPr/>
          <p:nvPr/>
        </p:nvSpPr>
        <p:spPr>
          <a:xfrm>
            <a:off x="7350000" y="304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32</a:t>
            </a:r>
          </a:p>
        </p:txBody>
      </p:sp>
      <p:sp>
        <p:nvSpPr>
          <p:cNvPr id="29" name="Rectangle 28"/>
          <p:cNvSpPr/>
          <p:nvPr/>
        </p:nvSpPr>
        <p:spPr>
          <a:xfrm>
            <a:off x="7950000" y="3040000"/>
            <a:ext cx="6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30" name="TextBox 29"/>
          <p:cNvSpPr txBox="1"/>
          <p:nvPr/>
        </p:nvSpPr>
        <p:spPr>
          <a:xfrm>
            <a:off x="3750000" y="3350000"/>
            <a:ext cx="5150000" cy="600000"/>
          </a:xfrm>
          <a:prstGeom prst="rect">
            <a:avLst/>
          </a:prstGeom>
          <a:noFill/>
        </p:spPr>
        <p:txBody>
          <a:bodyPr wrap="square" anchor="t" lIns="45720" rIns="45720">
            <a:spAutoFit/>
          </a:bodyPr>
          <a:lstStyle/>
          <a:p>
            <a:pPr algn="l"/>
            <a:r>
              <a:rPr sz="1100" b="0" i="0">
                <a:solidFill>
                  <a:srgbClr val="000000"/>
                </a:solidFill>
                <a:latin typeface="Calibri"/>
              </a:rPr>
              <a:t>a  Define the terms Stage, State, Action, Destination and Value in this context.</a:t>
            </a:r>
          </a:p>
          <a:p>
            <a:pPr algn="l"/>
            <a:r>
              <a:rPr sz="1100" b="0" i="0">
                <a:solidFill>
                  <a:srgbClr val="000000"/>
                </a:solidFill>
                <a:latin typeface="Calibri"/>
              </a:rPr>
              <a:t>b  Determine the number of units he should allocate to each product in order to maximise his income.</a:t>
            </a:r>
          </a:p>
        </p:txBody>
      </p:sp>
      <p:sp>
        <p:nvSpPr>
          <p:cNvPr id="31" name="TextBox 30"/>
          <p:cNvSpPr txBox="1"/>
          <p:nvPr/>
        </p:nvSpPr>
        <p:spPr>
          <a:xfrm>
            <a:off x="3750000" y="4050000"/>
            <a:ext cx="5150000" cy="270000"/>
          </a:xfrm>
          <a:prstGeom prst="rect">
            <a:avLst/>
          </a:prstGeom>
          <a:noFill/>
        </p:spPr>
        <p:txBody>
          <a:bodyPr wrap="square" anchor="t" lIns="45720" rIns="45720">
            <a:spAutoFit/>
          </a:bodyPr>
          <a:lstStyle/>
          <a:p>
            <a:pPr algn="l"/>
            <a:r>
              <a:rPr sz="1100" b="1" i="0">
                <a:solidFill>
                  <a:srgbClr val="FF0000"/>
                </a:solidFill>
                <a:latin typeface="Calibri"/>
              </a:rPr>
              <a:t>Stage  </a:t>
            </a:r>
            <a:r>
              <a:rPr sz="1100" b="0" i="0">
                <a:solidFill>
                  <a:srgbClr val="FF0000"/>
                </a:solidFill>
                <a:latin typeface="Calibri"/>
              </a:rPr>
              <a:t>the product being considered: jam, pie filling, dried fruit</a:t>
            </a:r>
          </a:p>
        </p:txBody>
      </p:sp>
      <p:sp>
        <p:nvSpPr>
          <p:cNvPr id="32" name="TextBox 31"/>
          <p:cNvSpPr txBox="1"/>
          <p:nvPr/>
        </p:nvSpPr>
        <p:spPr>
          <a:xfrm>
            <a:off x="3750000" y="4320000"/>
            <a:ext cx="5150000" cy="270000"/>
          </a:xfrm>
          <a:prstGeom prst="rect">
            <a:avLst/>
          </a:prstGeom>
          <a:noFill/>
        </p:spPr>
        <p:txBody>
          <a:bodyPr wrap="square" anchor="t" lIns="45720" rIns="45720">
            <a:spAutoFit/>
          </a:bodyPr>
          <a:lstStyle/>
          <a:p>
            <a:pPr algn="l"/>
            <a:r>
              <a:rPr sz="1100" b="1" i="0">
                <a:solidFill>
                  <a:srgbClr val="FF0000"/>
                </a:solidFill>
                <a:latin typeface="Calibri"/>
              </a:rPr>
              <a:t>State  </a:t>
            </a:r>
            <a:r>
              <a:rPr sz="1100" b="0" i="0">
                <a:solidFill>
                  <a:srgbClr val="FF0000"/>
                </a:solidFill>
                <a:latin typeface="Calibri"/>
              </a:rPr>
              <a:t>the number of units available</a:t>
            </a:r>
          </a:p>
        </p:txBody>
      </p:sp>
      <p:sp>
        <p:nvSpPr>
          <p:cNvPr id="33" name="TextBox 32"/>
          <p:cNvSpPr txBox="1"/>
          <p:nvPr/>
        </p:nvSpPr>
        <p:spPr>
          <a:xfrm>
            <a:off x="3750000" y="4590000"/>
            <a:ext cx="5150000" cy="270000"/>
          </a:xfrm>
          <a:prstGeom prst="rect">
            <a:avLst/>
          </a:prstGeom>
          <a:noFill/>
        </p:spPr>
        <p:txBody>
          <a:bodyPr wrap="square" anchor="t" lIns="45720" rIns="45720">
            <a:spAutoFit/>
          </a:bodyPr>
          <a:lstStyle/>
          <a:p>
            <a:pPr algn="l"/>
            <a:r>
              <a:rPr sz="1100" b="1" i="0">
                <a:solidFill>
                  <a:srgbClr val="FF0000"/>
                </a:solidFill>
                <a:latin typeface="Calibri"/>
              </a:rPr>
              <a:t>Action  </a:t>
            </a:r>
            <a:r>
              <a:rPr sz="1100" b="0" i="0">
                <a:solidFill>
                  <a:srgbClr val="FF0000"/>
                </a:solidFill>
                <a:latin typeface="Calibri"/>
              </a:rPr>
              <a:t>the number of units allocated to that product</a:t>
            </a:r>
          </a:p>
        </p:txBody>
      </p:sp>
      <p:sp>
        <p:nvSpPr>
          <p:cNvPr id="34" name="TextBox 33"/>
          <p:cNvSpPr txBox="1"/>
          <p:nvPr/>
        </p:nvSpPr>
        <p:spPr>
          <a:xfrm>
            <a:off x="3750000" y="4860000"/>
            <a:ext cx="5150000" cy="270000"/>
          </a:xfrm>
          <a:prstGeom prst="rect">
            <a:avLst/>
          </a:prstGeom>
          <a:noFill/>
        </p:spPr>
        <p:txBody>
          <a:bodyPr wrap="square" anchor="t" lIns="45720" rIns="45720">
            <a:spAutoFit/>
          </a:bodyPr>
          <a:lstStyle/>
          <a:p>
            <a:pPr algn="l"/>
            <a:r>
              <a:rPr sz="1100" b="1" i="0">
                <a:solidFill>
                  <a:srgbClr val="FF0000"/>
                </a:solidFill>
                <a:latin typeface="Calibri"/>
              </a:rPr>
              <a:t>Destination  </a:t>
            </a:r>
            <a:r>
              <a:rPr sz="1100" b="0" i="0">
                <a:solidFill>
                  <a:srgbClr val="FF0000"/>
                </a:solidFill>
                <a:latin typeface="Calibri"/>
              </a:rPr>
              <a:t>the number of units remaining</a:t>
            </a:r>
          </a:p>
        </p:txBody>
      </p:sp>
      <p:sp>
        <p:nvSpPr>
          <p:cNvPr id="35" name="TextBox 34"/>
          <p:cNvSpPr txBox="1"/>
          <p:nvPr/>
        </p:nvSpPr>
        <p:spPr>
          <a:xfrm>
            <a:off x="3750000" y="5130000"/>
            <a:ext cx="5150000" cy="270000"/>
          </a:xfrm>
          <a:prstGeom prst="rect">
            <a:avLst/>
          </a:prstGeom>
          <a:noFill/>
        </p:spPr>
        <p:txBody>
          <a:bodyPr wrap="square" anchor="t" lIns="45720" rIns="45720">
            <a:spAutoFit/>
          </a:bodyPr>
          <a:lstStyle/>
          <a:p>
            <a:pPr algn="l"/>
            <a:r>
              <a:rPr sz="1100" b="1" i="0">
                <a:solidFill>
                  <a:srgbClr val="FF0000"/>
                </a:solidFill>
                <a:latin typeface="Calibri"/>
              </a:rPr>
              <a:t>Value  </a:t>
            </a:r>
            <a:r>
              <a:rPr sz="1100" b="0" i="0">
                <a:solidFill>
                  <a:srgbClr val="FF0000"/>
                </a:solidFill>
                <a:latin typeface="Calibri"/>
              </a:rPr>
              <a:t>the cumulative profit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3000000"/>
          </a:xfrm>
          <a:prstGeom prst="rect">
            <a:avLst/>
          </a:prstGeom>
          <a:noFill/>
        </p:spPr>
        <p:txBody>
          <a:bodyPr wrap="square" anchor="t" lIns="45720" rIns="45720">
            <a:spAutoFit/>
          </a:bodyPr>
          <a:lstStyle/>
          <a:p>
            <a:pPr algn="ctr"/>
            <a:r>
              <a:rPr sz="1100" b="1" i="0">
                <a:solidFill>
                  <a:srgbClr val="000000"/>
                </a:solidFill>
                <a:latin typeface="Calibri"/>
              </a:rPr>
              <a:t>Work backwards: start with the last product (dried fruit), then pie filling, then jam</a:t>
            </a:r>
          </a:p>
          <a:p>
            <a:pPr algn="ctr"/>
            <a:r>
              <a:rPr sz="1100" b="0" i="0">
                <a:solidFill>
                  <a:srgbClr val="000000"/>
                </a:solidFill>
                <a:latin typeface="Calibri"/>
              </a:rPr>
              <a:t/>
            </a:r>
          </a:p>
          <a:p>
            <a:pPr algn="ctr"/>
            <a:r>
              <a:rPr sz="1100" b="0" i="0">
                <a:solidFill>
                  <a:srgbClr val="000000"/>
                </a:solidFill>
                <a:latin typeface="Calibri"/>
              </a:rPr>
              <a:t>If there are two units available you can allocate two, one or none to pie filling, leaving none, one or two for dried fruit</a:t>
            </a:r>
          </a:p>
          <a:p>
            <a:pPr algn="ctr"/>
            <a:r>
              <a:rPr sz="1100" b="0" i="0">
                <a:solidFill>
                  <a:srgbClr val="000000"/>
                </a:solidFill>
                <a:latin typeface="Calibri"/>
              </a:rPr>
              <a:t/>
            </a:r>
          </a:p>
          <a:p>
            <a:pPr algn="ctr"/>
            <a:r>
              <a:rPr sz="1100" b="0" i="0">
                <a:solidFill>
                  <a:srgbClr val="000000"/>
                </a:solidFill>
                <a:latin typeface="Calibri"/>
              </a:rPr>
              <a:t>Value = profit from this product + best value for the units remaining</a:t>
            </a:r>
          </a:p>
        </p:txBody>
      </p:sp>
      <p:sp>
        <p:nvSpPr>
          <p:cNvPr id="5" name="TextBox 4"/>
          <p:cNvSpPr txBox="1"/>
          <p:nvPr/>
        </p:nvSpPr>
        <p:spPr>
          <a:xfrm>
            <a:off x="3750000" y="1000000"/>
            <a:ext cx="5150000" cy="350000"/>
          </a:xfrm>
          <a:prstGeom prst="rect">
            <a:avLst/>
          </a:prstGeom>
          <a:noFill/>
        </p:spPr>
        <p:txBody>
          <a:bodyPr wrap="square" anchor="t" lIns="45720" rIns="45720">
            <a:spAutoFit/>
          </a:bodyPr>
          <a:lstStyle/>
          <a:p>
            <a:pPr algn="l"/>
            <a:r>
              <a:rPr sz="1100" b="0" i="0">
                <a:solidFill>
                  <a:srgbClr val="000000"/>
                </a:solidFill>
                <a:latin typeface="Calibri"/>
              </a:rPr>
              <a:t>b  Stages 1 and 2 (states 0 to 3)</a:t>
            </a:r>
          </a:p>
        </p:txBody>
      </p:sp>
      <p:sp>
        <p:nvSpPr>
          <p:cNvPr id="6" name="Rectangle 5"/>
          <p:cNvSpPr/>
          <p:nvPr/>
        </p:nvSpPr>
        <p:spPr>
          <a:xfrm>
            <a:off x="3750000" y="135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Stage</a:t>
            </a:r>
          </a:p>
        </p:txBody>
      </p:sp>
      <p:sp>
        <p:nvSpPr>
          <p:cNvPr id="7" name="Rectangle 6"/>
          <p:cNvSpPr/>
          <p:nvPr/>
        </p:nvSpPr>
        <p:spPr>
          <a:xfrm>
            <a:off x="4800000" y="135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State</a:t>
            </a:r>
          </a:p>
        </p:txBody>
      </p:sp>
      <p:sp>
        <p:nvSpPr>
          <p:cNvPr id="8" name="Rectangle 7"/>
          <p:cNvSpPr/>
          <p:nvPr/>
        </p:nvSpPr>
        <p:spPr>
          <a:xfrm>
            <a:off x="5300000" y="135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Action</a:t>
            </a:r>
          </a:p>
        </p:txBody>
      </p:sp>
      <p:sp>
        <p:nvSpPr>
          <p:cNvPr id="9" name="Rectangle 8"/>
          <p:cNvSpPr/>
          <p:nvPr/>
        </p:nvSpPr>
        <p:spPr>
          <a:xfrm>
            <a:off x="5900000" y="135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Destination</a:t>
            </a:r>
          </a:p>
        </p:txBody>
      </p:sp>
      <p:sp>
        <p:nvSpPr>
          <p:cNvPr id="10" name="Rectangle 9"/>
          <p:cNvSpPr/>
          <p:nvPr/>
        </p:nvSpPr>
        <p:spPr>
          <a:xfrm>
            <a:off x="6750000" y="135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Value</a:t>
            </a:r>
          </a:p>
        </p:txBody>
      </p:sp>
      <p:sp>
        <p:nvSpPr>
          <p:cNvPr id="11" name="Rectangle 10"/>
          <p:cNvSpPr/>
          <p:nvPr/>
        </p:nvSpPr>
        <p:spPr>
          <a:xfrm>
            <a:off x="3750000" y="156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 Dried fruit</a:t>
            </a:r>
          </a:p>
        </p:txBody>
      </p:sp>
      <p:sp>
        <p:nvSpPr>
          <p:cNvPr id="12" name="Rectangle 11"/>
          <p:cNvSpPr/>
          <p:nvPr/>
        </p:nvSpPr>
        <p:spPr>
          <a:xfrm>
            <a:off x="4800000" y="156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3" name="Rectangle 12"/>
          <p:cNvSpPr/>
          <p:nvPr/>
        </p:nvSpPr>
        <p:spPr>
          <a:xfrm>
            <a:off x="5300000" y="156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4" name="Rectangle 13"/>
          <p:cNvSpPr/>
          <p:nvPr/>
        </p:nvSpPr>
        <p:spPr>
          <a:xfrm>
            <a:off x="5900000" y="156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5" name="Rectangle 14"/>
          <p:cNvSpPr/>
          <p:nvPr/>
        </p:nvSpPr>
        <p:spPr>
          <a:xfrm>
            <a:off x="6750000" y="156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6" name="Rectangle 15"/>
          <p:cNvSpPr/>
          <p:nvPr/>
        </p:nvSpPr>
        <p:spPr>
          <a:xfrm>
            <a:off x="3750000" y="178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7" name="Rectangle 16"/>
          <p:cNvSpPr/>
          <p:nvPr/>
        </p:nvSpPr>
        <p:spPr>
          <a:xfrm>
            <a:off x="4800000" y="178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8" name="Rectangle 17"/>
          <p:cNvSpPr/>
          <p:nvPr/>
        </p:nvSpPr>
        <p:spPr>
          <a:xfrm>
            <a:off x="5300000" y="178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9" name="Rectangle 18"/>
          <p:cNvSpPr/>
          <p:nvPr/>
        </p:nvSpPr>
        <p:spPr>
          <a:xfrm>
            <a:off x="5900000" y="178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20" name="Rectangle 19"/>
          <p:cNvSpPr/>
          <p:nvPr/>
        </p:nvSpPr>
        <p:spPr>
          <a:xfrm>
            <a:off x="6750000" y="178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21" name="Rectangle 20"/>
          <p:cNvSpPr/>
          <p:nvPr/>
        </p:nvSpPr>
        <p:spPr>
          <a:xfrm>
            <a:off x="3750000" y="199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2" name="Rectangle 21"/>
          <p:cNvSpPr/>
          <p:nvPr/>
        </p:nvSpPr>
        <p:spPr>
          <a:xfrm>
            <a:off x="4800000" y="199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3" name="Rectangle 22"/>
          <p:cNvSpPr/>
          <p:nvPr/>
        </p:nvSpPr>
        <p:spPr>
          <a:xfrm>
            <a:off x="5300000" y="199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4" name="Rectangle 23"/>
          <p:cNvSpPr/>
          <p:nvPr/>
        </p:nvSpPr>
        <p:spPr>
          <a:xfrm>
            <a:off x="5900000" y="199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25" name="Rectangle 24"/>
          <p:cNvSpPr/>
          <p:nvPr/>
        </p:nvSpPr>
        <p:spPr>
          <a:xfrm>
            <a:off x="6750000" y="199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26" name="Rectangle 25"/>
          <p:cNvSpPr/>
          <p:nvPr/>
        </p:nvSpPr>
        <p:spPr>
          <a:xfrm>
            <a:off x="3750000" y="221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7" name="Rectangle 26"/>
          <p:cNvSpPr/>
          <p:nvPr/>
        </p:nvSpPr>
        <p:spPr>
          <a:xfrm>
            <a:off x="4800000" y="221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28" name="Rectangle 27"/>
          <p:cNvSpPr/>
          <p:nvPr/>
        </p:nvSpPr>
        <p:spPr>
          <a:xfrm>
            <a:off x="5300000" y="221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29" name="Rectangle 28"/>
          <p:cNvSpPr/>
          <p:nvPr/>
        </p:nvSpPr>
        <p:spPr>
          <a:xfrm>
            <a:off x="5900000" y="221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30" name="Rectangle 29"/>
          <p:cNvSpPr/>
          <p:nvPr/>
        </p:nvSpPr>
        <p:spPr>
          <a:xfrm>
            <a:off x="6750000" y="221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24*</a:t>
            </a:r>
          </a:p>
        </p:txBody>
      </p:sp>
      <p:sp>
        <p:nvSpPr>
          <p:cNvPr id="31" name="Rectangle 30"/>
          <p:cNvSpPr/>
          <p:nvPr/>
        </p:nvSpPr>
        <p:spPr>
          <a:xfrm>
            <a:off x="3750000" y="242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2" name="Rectangle 31"/>
          <p:cNvSpPr/>
          <p:nvPr/>
        </p:nvSpPr>
        <p:spPr>
          <a:xfrm>
            <a:off x="4800000" y="242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33" name="Rectangle 32"/>
          <p:cNvSpPr/>
          <p:nvPr/>
        </p:nvSpPr>
        <p:spPr>
          <a:xfrm>
            <a:off x="5300000" y="242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34" name="Rectangle 33"/>
          <p:cNvSpPr/>
          <p:nvPr/>
        </p:nvSpPr>
        <p:spPr>
          <a:xfrm>
            <a:off x="5900000" y="242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35" name="Rectangle 34"/>
          <p:cNvSpPr/>
          <p:nvPr/>
        </p:nvSpPr>
        <p:spPr>
          <a:xfrm>
            <a:off x="6750000" y="242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32*</a:t>
            </a:r>
          </a:p>
        </p:txBody>
      </p:sp>
      <p:sp>
        <p:nvSpPr>
          <p:cNvPr id="36" name="Rectangle 35"/>
          <p:cNvSpPr/>
          <p:nvPr/>
        </p:nvSpPr>
        <p:spPr>
          <a:xfrm>
            <a:off x="3750000" y="264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7" name="Rectangle 36"/>
          <p:cNvSpPr/>
          <p:nvPr/>
        </p:nvSpPr>
        <p:spPr>
          <a:xfrm>
            <a:off x="4800000" y="264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38" name="Rectangle 37"/>
          <p:cNvSpPr/>
          <p:nvPr/>
        </p:nvSpPr>
        <p:spPr>
          <a:xfrm>
            <a:off x="5300000" y="264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39" name="Rectangle 38"/>
          <p:cNvSpPr/>
          <p:nvPr/>
        </p:nvSpPr>
        <p:spPr>
          <a:xfrm>
            <a:off x="5900000" y="264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40" name="Rectangle 39"/>
          <p:cNvSpPr/>
          <p:nvPr/>
        </p:nvSpPr>
        <p:spPr>
          <a:xfrm>
            <a:off x="6750000" y="264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41" name="Rectangle 40"/>
          <p:cNvSpPr/>
          <p:nvPr/>
        </p:nvSpPr>
        <p:spPr>
          <a:xfrm>
            <a:off x="3750000" y="285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 Pie filling</a:t>
            </a:r>
          </a:p>
        </p:txBody>
      </p:sp>
      <p:sp>
        <p:nvSpPr>
          <p:cNvPr id="42" name="Rectangle 41"/>
          <p:cNvSpPr/>
          <p:nvPr/>
        </p:nvSpPr>
        <p:spPr>
          <a:xfrm>
            <a:off x="4800000" y="285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43" name="Rectangle 42"/>
          <p:cNvSpPr/>
          <p:nvPr/>
        </p:nvSpPr>
        <p:spPr>
          <a:xfrm>
            <a:off x="5300000" y="285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44" name="Rectangle 43"/>
          <p:cNvSpPr/>
          <p:nvPr/>
        </p:nvSpPr>
        <p:spPr>
          <a:xfrm>
            <a:off x="5900000" y="285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45" name="Rectangle 44"/>
          <p:cNvSpPr/>
          <p:nvPr/>
        </p:nvSpPr>
        <p:spPr>
          <a:xfrm>
            <a:off x="6750000" y="285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 + 0 = 0*</a:t>
            </a:r>
          </a:p>
        </p:txBody>
      </p:sp>
      <p:sp>
        <p:nvSpPr>
          <p:cNvPr id="46" name="Rectangle 45"/>
          <p:cNvSpPr/>
          <p:nvPr/>
        </p:nvSpPr>
        <p:spPr>
          <a:xfrm>
            <a:off x="3750000" y="307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4800000" y="307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48" name="Rectangle 47"/>
          <p:cNvSpPr/>
          <p:nvPr/>
        </p:nvSpPr>
        <p:spPr>
          <a:xfrm>
            <a:off x="5300000" y="307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49" name="Rectangle 48"/>
          <p:cNvSpPr/>
          <p:nvPr/>
        </p:nvSpPr>
        <p:spPr>
          <a:xfrm>
            <a:off x="5900000" y="307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50" name="Rectangle 49"/>
          <p:cNvSpPr/>
          <p:nvPr/>
        </p:nvSpPr>
        <p:spPr>
          <a:xfrm>
            <a:off x="6750000" y="307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 + 0 = 16*</a:t>
            </a:r>
          </a:p>
        </p:txBody>
      </p:sp>
      <p:sp>
        <p:nvSpPr>
          <p:cNvPr id="51" name="Rectangle 50"/>
          <p:cNvSpPr/>
          <p:nvPr/>
        </p:nvSpPr>
        <p:spPr>
          <a:xfrm>
            <a:off x="3750000" y="328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2" name="Rectangle 51"/>
          <p:cNvSpPr/>
          <p:nvPr/>
        </p:nvSpPr>
        <p:spPr>
          <a:xfrm>
            <a:off x="4800000" y="328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3" name="Rectangle 52"/>
          <p:cNvSpPr/>
          <p:nvPr/>
        </p:nvSpPr>
        <p:spPr>
          <a:xfrm>
            <a:off x="5300000" y="328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54" name="Rectangle 53"/>
          <p:cNvSpPr/>
          <p:nvPr/>
        </p:nvSpPr>
        <p:spPr>
          <a:xfrm>
            <a:off x="5900000" y="328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55" name="Rectangle 54"/>
          <p:cNvSpPr/>
          <p:nvPr/>
        </p:nvSpPr>
        <p:spPr>
          <a:xfrm>
            <a:off x="6750000" y="328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 + 8 = 8</a:t>
            </a:r>
          </a:p>
        </p:txBody>
      </p:sp>
      <p:sp>
        <p:nvSpPr>
          <p:cNvPr id="56" name="Rectangle 55"/>
          <p:cNvSpPr/>
          <p:nvPr/>
        </p:nvSpPr>
        <p:spPr>
          <a:xfrm>
            <a:off x="3750000" y="350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4800000" y="350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58" name="Rectangle 57"/>
          <p:cNvSpPr/>
          <p:nvPr/>
        </p:nvSpPr>
        <p:spPr>
          <a:xfrm>
            <a:off x="5300000" y="350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59" name="Rectangle 58"/>
          <p:cNvSpPr/>
          <p:nvPr/>
        </p:nvSpPr>
        <p:spPr>
          <a:xfrm>
            <a:off x="5900000" y="350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60" name="Rectangle 59"/>
          <p:cNvSpPr/>
          <p:nvPr/>
        </p:nvSpPr>
        <p:spPr>
          <a:xfrm>
            <a:off x="6750000" y="350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 + 0 = 18</a:t>
            </a:r>
          </a:p>
        </p:txBody>
      </p:sp>
      <p:sp>
        <p:nvSpPr>
          <p:cNvPr id="61" name="Rectangle 60"/>
          <p:cNvSpPr/>
          <p:nvPr/>
        </p:nvSpPr>
        <p:spPr>
          <a:xfrm>
            <a:off x="3750000" y="371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4800000" y="371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3" name="Rectangle 62"/>
          <p:cNvSpPr/>
          <p:nvPr/>
        </p:nvSpPr>
        <p:spPr>
          <a:xfrm>
            <a:off x="5300000" y="371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64" name="Rectangle 63"/>
          <p:cNvSpPr/>
          <p:nvPr/>
        </p:nvSpPr>
        <p:spPr>
          <a:xfrm>
            <a:off x="5900000" y="371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65" name="Rectangle 64"/>
          <p:cNvSpPr/>
          <p:nvPr/>
        </p:nvSpPr>
        <p:spPr>
          <a:xfrm>
            <a:off x="6750000" y="371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 + 8 = 24*</a:t>
            </a:r>
          </a:p>
        </p:txBody>
      </p:sp>
      <p:sp>
        <p:nvSpPr>
          <p:cNvPr id="66" name="Rectangle 65"/>
          <p:cNvSpPr/>
          <p:nvPr/>
        </p:nvSpPr>
        <p:spPr>
          <a:xfrm>
            <a:off x="3750000" y="393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4800000" y="393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5300000" y="393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69" name="Rectangle 68"/>
          <p:cNvSpPr/>
          <p:nvPr/>
        </p:nvSpPr>
        <p:spPr>
          <a:xfrm>
            <a:off x="5900000" y="393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70" name="Rectangle 69"/>
          <p:cNvSpPr/>
          <p:nvPr/>
        </p:nvSpPr>
        <p:spPr>
          <a:xfrm>
            <a:off x="6750000" y="393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 + 16 = 16</a:t>
            </a:r>
          </a:p>
        </p:txBody>
      </p:sp>
      <p:sp>
        <p:nvSpPr>
          <p:cNvPr id="71" name="Rectangle 70"/>
          <p:cNvSpPr/>
          <p:nvPr/>
        </p:nvSpPr>
        <p:spPr>
          <a:xfrm>
            <a:off x="3750000" y="414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Rectangle 71"/>
          <p:cNvSpPr/>
          <p:nvPr/>
        </p:nvSpPr>
        <p:spPr>
          <a:xfrm>
            <a:off x="4800000" y="414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73" name="Rectangle 72"/>
          <p:cNvSpPr/>
          <p:nvPr/>
        </p:nvSpPr>
        <p:spPr>
          <a:xfrm>
            <a:off x="5300000" y="414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74" name="Rectangle 73"/>
          <p:cNvSpPr/>
          <p:nvPr/>
        </p:nvSpPr>
        <p:spPr>
          <a:xfrm>
            <a:off x="5900000" y="414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75" name="Rectangle 74"/>
          <p:cNvSpPr/>
          <p:nvPr/>
        </p:nvSpPr>
        <p:spPr>
          <a:xfrm>
            <a:off x="6750000" y="414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 + 0 = 20</a:t>
            </a:r>
          </a:p>
        </p:txBody>
      </p:sp>
      <p:sp>
        <p:nvSpPr>
          <p:cNvPr id="76" name="Rectangle 75"/>
          <p:cNvSpPr/>
          <p:nvPr/>
        </p:nvSpPr>
        <p:spPr>
          <a:xfrm>
            <a:off x="3750000" y="436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7" name="Rectangle 76"/>
          <p:cNvSpPr/>
          <p:nvPr/>
        </p:nvSpPr>
        <p:spPr>
          <a:xfrm>
            <a:off x="4800000" y="436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8" name="Rectangle 77"/>
          <p:cNvSpPr/>
          <p:nvPr/>
        </p:nvSpPr>
        <p:spPr>
          <a:xfrm>
            <a:off x="5300000" y="436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79" name="Rectangle 78"/>
          <p:cNvSpPr/>
          <p:nvPr/>
        </p:nvSpPr>
        <p:spPr>
          <a:xfrm>
            <a:off x="5900000" y="436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0" name="Rectangle 79"/>
          <p:cNvSpPr/>
          <p:nvPr/>
        </p:nvSpPr>
        <p:spPr>
          <a:xfrm>
            <a:off x="6750000" y="436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 + 8 = 26</a:t>
            </a:r>
          </a:p>
        </p:txBody>
      </p:sp>
      <p:sp>
        <p:nvSpPr>
          <p:cNvPr id="81" name="Rectangle 80"/>
          <p:cNvSpPr/>
          <p:nvPr/>
        </p:nvSpPr>
        <p:spPr>
          <a:xfrm>
            <a:off x="3750000" y="457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2" name="Rectangle 81"/>
          <p:cNvSpPr/>
          <p:nvPr/>
        </p:nvSpPr>
        <p:spPr>
          <a:xfrm>
            <a:off x="4800000" y="457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3" name="Rectangle 82"/>
          <p:cNvSpPr/>
          <p:nvPr/>
        </p:nvSpPr>
        <p:spPr>
          <a:xfrm>
            <a:off x="5300000" y="457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4" name="Rectangle 83"/>
          <p:cNvSpPr/>
          <p:nvPr/>
        </p:nvSpPr>
        <p:spPr>
          <a:xfrm>
            <a:off x="5900000" y="457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5" name="Rectangle 84"/>
          <p:cNvSpPr/>
          <p:nvPr/>
        </p:nvSpPr>
        <p:spPr>
          <a:xfrm>
            <a:off x="6750000" y="457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 + 16 = 32*</a:t>
            </a:r>
          </a:p>
        </p:txBody>
      </p:sp>
      <p:sp>
        <p:nvSpPr>
          <p:cNvPr id="86" name="Rectangle 85"/>
          <p:cNvSpPr/>
          <p:nvPr/>
        </p:nvSpPr>
        <p:spPr>
          <a:xfrm>
            <a:off x="3750000" y="479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7" name="Rectangle 86"/>
          <p:cNvSpPr/>
          <p:nvPr/>
        </p:nvSpPr>
        <p:spPr>
          <a:xfrm>
            <a:off x="4800000" y="479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8" name="Rectangle 87"/>
          <p:cNvSpPr/>
          <p:nvPr/>
        </p:nvSpPr>
        <p:spPr>
          <a:xfrm>
            <a:off x="5300000" y="479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89" name="Rectangle 88"/>
          <p:cNvSpPr/>
          <p:nvPr/>
        </p:nvSpPr>
        <p:spPr>
          <a:xfrm>
            <a:off x="5900000" y="479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90" name="Rectangle 89"/>
          <p:cNvSpPr/>
          <p:nvPr/>
        </p:nvSpPr>
        <p:spPr>
          <a:xfrm>
            <a:off x="6750000" y="479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 + 24 = 24</a:t>
            </a:r>
          </a:p>
        </p:txBody>
      </p:sp>
      <p:sp>
        <p:nvSpPr>
          <p:cNvPr id="91" name="TextBox 90"/>
          <p:cNvSpPr txBox="1"/>
          <p:nvPr/>
        </p:nvSpPr>
        <p:spPr>
          <a:xfrm>
            <a:off x="250000" y="4400000"/>
            <a:ext cx="3300000" cy="1900000"/>
          </a:xfrm>
          <a:prstGeom prst="rect">
            <a:avLst/>
          </a:prstGeom>
          <a:noFill/>
        </p:spPr>
        <p:txBody>
          <a:bodyPr wrap="square" anchor="t" lIns="45720" rIns="45720">
            <a:spAutoFit/>
          </a:bodyPr>
          <a:lstStyle/>
          <a:p>
            <a:pPr algn="l"/>
            <a:r>
              <a:rPr sz="1200" b="1" i="0">
                <a:solidFill>
                  <a:srgbClr val="FF0000"/>
                </a:solidFill>
                <a:latin typeface="Calibri"/>
              </a:rPr>
              <a:t>Continue with states 4 and 5 for pie filling, then jam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5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0"/>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71"/>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2"/>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3"/>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4"/>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5"/>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6"/>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7"/>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9"/>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0"/>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1"/>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3"/>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4"/>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5"/>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6"/>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87"/>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8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9"/>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grpId="0" nodeType="clickEffect">
                                  <p:stCondLst>
                                    <p:cond delay="0"/>
                                  </p:stCondLst>
                                  <p:childTnLst>
                                    <p:set>
                                      <p:cBhvr>
                                        <p:cTn id="184"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2500000"/>
          </a:xfrm>
          <a:prstGeom prst="rect">
            <a:avLst/>
          </a:prstGeom>
          <a:noFill/>
        </p:spPr>
        <p:txBody>
          <a:bodyPr wrap="square" anchor="t" lIns="45720" rIns="45720">
            <a:spAutoFit/>
          </a:bodyPr>
          <a:lstStyle/>
          <a:p>
            <a:pPr algn="ctr"/>
            <a:r>
              <a:rPr sz="1100" b="1" i="0">
                <a:solidFill>
                  <a:srgbClr val="000000"/>
                </a:solidFill>
                <a:latin typeface="Calibri"/>
              </a:rPr>
              <a:t>Only 5 units are available at the start, so stage 3 (jam) has just one state: 5</a:t>
            </a:r>
          </a:p>
          <a:p>
            <a:pPr algn="ctr"/>
            <a:r>
              <a:rPr sz="1100" b="0" i="0">
                <a:solidFill>
                  <a:srgbClr val="000000"/>
                </a:solidFill>
                <a:latin typeface="Calibri"/>
              </a:rPr>
              <a:t/>
            </a:r>
          </a:p>
          <a:p>
            <a:pPr algn="ctr"/>
            <a:r>
              <a:rPr sz="1100" b="0" i="0">
                <a:solidFill>
                  <a:srgbClr val="000000"/>
                </a:solidFill>
                <a:latin typeface="Calibri"/>
              </a:rPr>
              <a:t>Follow the stars: jam 5 → 2 units, leaving 3; pie filling 3 → 1 unit, leaving 2; dried fruit 2 units</a:t>
            </a:r>
          </a:p>
        </p:txBody>
      </p:sp>
      <p:sp>
        <p:nvSpPr>
          <p:cNvPr id="5" name="TextBox 4"/>
          <p:cNvSpPr txBox="1"/>
          <p:nvPr/>
        </p:nvSpPr>
        <p:spPr>
          <a:xfrm>
            <a:off x="3750000" y="1000000"/>
            <a:ext cx="5150000" cy="350000"/>
          </a:xfrm>
          <a:prstGeom prst="rect">
            <a:avLst/>
          </a:prstGeom>
          <a:noFill/>
        </p:spPr>
        <p:txBody>
          <a:bodyPr wrap="square" anchor="t" lIns="45720" rIns="45720">
            <a:spAutoFit/>
          </a:bodyPr>
          <a:lstStyle/>
          <a:p>
            <a:pPr algn="l"/>
            <a:r>
              <a:rPr sz="1100" b="0" i="0">
                <a:solidFill>
                  <a:srgbClr val="000000"/>
                </a:solidFill>
                <a:latin typeface="Calibri"/>
              </a:rPr>
              <a:t>b  Stage 2 (states 4 and 5) and stage 3</a:t>
            </a:r>
          </a:p>
        </p:txBody>
      </p:sp>
      <p:sp>
        <p:nvSpPr>
          <p:cNvPr id="6" name="Rectangle 5"/>
          <p:cNvSpPr/>
          <p:nvPr/>
        </p:nvSpPr>
        <p:spPr>
          <a:xfrm>
            <a:off x="3750000" y="135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Stage</a:t>
            </a:r>
          </a:p>
        </p:txBody>
      </p:sp>
      <p:sp>
        <p:nvSpPr>
          <p:cNvPr id="7" name="Rectangle 6"/>
          <p:cNvSpPr/>
          <p:nvPr/>
        </p:nvSpPr>
        <p:spPr>
          <a:xfrm>
            <a:off x="4800000" y="135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State</a:t>
            </a:r>
          </a:p>
        </p:txBody>
      </p:sp>
      <p:sp>
        <p:nvSpPr>
          <p:cNvPr id="8" name="Rectangle 7"/>
          <p:cNvSpPr/>
          <p:nvPr/>
        </p:nvSpPr>
        <p:spPr>
          <a:xfrm>
            <a:off x="5300000" y="135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Action</a:t>
            </a:r>
          </a:p>
        </p:txBody>
      </p:sp>
      <p:sp>
        <p:nvSpPr>
          <p:cNvPr id="9" name="Rectangle 8"/>
          <p:cNvSpPr/>
          <p:nvPr/>
        </p:nvSpPr>
        <p:spPr>
          <a:xfrm>
            <a:off x="5900000" y="135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Destination</a:t>
            </a:r>
          </a:p>
        </p:txBody>
      </p:sp>
      <p:sp>
        <p:nvSpPr>
          <p:cNvPr id="10" name="Rectangle 9"/>
          <p:cNvSpPr/>
          <p:nvPr/>
        </p:nvSpPr>
        <p:spPr>
          <a:xfrm>
            <a:off x="6750000" y="135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Value</a:t>
            </a:r>
          </a:p>
        </p:txBody>
      </p:sp>
      <p:sp>
        <p:nvSpPr>
          <p:cNvPr id="11" name="Rectangle 10"/>
          <p:cNvSpPr/>
          <p:nvPr/>
        </p:nvSpPr>
        <p:spPr>
          <a:xfrm>
            <a:off x="3750000" y="156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 Pie filling</a:t>
            </a:r>
          </a:p>
        </p:txBody>
      </p:sp>
      <p:sp>
        <p:nvSpPr>
          <p:cNvPr id="12" name="Rectangle 11"/>
          <p:cNvSpPr/>
          <p:nvPr/>
        </p:nvSpPr>
        <p:spPr>
          <a:xfrm>
            <a:off x="4800000" y="156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13" name="Rectangle 12"/>
          <p:cNvSpPr/>
          <p:nvPr/>
        </p:nvSpPr>
        <p:spPr>
          <a:xfrm>
            <a:off x="5300000" y="156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14" name="Rectangle 13"/>
          <p:cNvSpPr/>
          <p:nvPr/>
        </p:nvSpPr>
        <p:spPr>
          <a:xfrm>
            <a:off x="5900000" y="156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5" name="Rectangle 14"/>
          <p:cNvSpPr/>
          <p:nvPr/>
        </p:nvSpPr>
        <p:spPr>
          <a:xfrm>
            <a:off x="6750000" y="156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22 + 0 = 22</a:t>
            </a:r>
          </a:p>
        </p:txBody>
      </p:sp>
      <p:sp>
        <p:nvSpPr>
          <p:cNvPr id="16" name="Rectangle 15"/>
          <p:cNvSpPr/>
          <p:nvPr/>
        </p:nvSpPr>
        <p:spPr>
          <a:xfrm>
            <a:off x="3750000" y="178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7" name="Rectangle 16"/>
          <p:cNvSpPr/>
          <p:nvPr/>
        </p:nvSpPr>
        <p:spPr>
          <a:xfrm>
            <a:off x="4800000" y="178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8" name="Rectangle 17"/>
          <p:cNvSpPr/>
          <p:nvPr/>
        </p:nvSpPr>
        <p:spPr>
          <a:xfrm>
            <a:off x="5300000" y="178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9" name="Rectangle 18"/>
          <p:cNvSpPr/>
          <p:nvPr/>
        </p:nvSpPr>
        <p:spPr>
          <a:xfrm>
            <a:off x="5900000" y="178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20" name="Rectangle 19"/>
          <p:cNvSpPr/>
          <p:nvPr/>
        </p:nvSpPr>
        <p:spPr>
          <a:xfrm>
            <a:off x="6750000" y="178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 + 8 = 28</a:t>
            </a:r>
          </a:p>
        </p:txBody>
      </p:sp>
      <p:sp>
        <p:nvSpPr>
          <p:cNvPr id="21" name="Rectangle 20"/>
          <p:cNvSpPr/>
          <p:nvPr/>
        </p:nvSpPr>
        <p:spPr>
          <a:xfrm>
            <a:off x="3750000" y="199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2" name="Rectangle 21"/>
          <p:cNvSpPr/>
          <p:nvPr/>
        </p:nvSpPr>
        <p:spPr>
          <a:xfrm>
            <a:off x="4800000" y="199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3" name="Rectangle 22"/>
          <p:cNvSpPr/>
          <p:nvPr/>
        </p:nvSpPr>
        <p:spPr>
          <a:xfrm>
            <a:off x="5300000" y="199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4" name="Rectangle 23"/>
          <p:cNvSpPr/>
          <p:nvPr/>
        </p:nvSpPr>
        <p:spPr>
          <a:xfrm>
            <a:off x="5900000" y="199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5" name="Rectangle 24"/>
          <p:cNvSpPr/>
          <p:nvPr/>
        </p:nvSpPr>
        <p:spPr>
          <a:xfrm>
            <a:off x="6750000" y="199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 + 16 = 34</a:t>
            </a:r>
          </a:p>
        </p:txBody>
      </p:sp>
      <p:sp>
        <p:nvSpPr>
          <p:cNvPr id="26" name="Rectangle 25"/>
          <p:cNvSpPr/>
          <p:nvPr/>
        </p:nvSpPr>
        <p:spPr>
          <a:xfrm>
            <a:off x="3750000" y="221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7" name="Rectangle 26"/>
          <p:cNvSpPr/>
          <p:nvPr/>
        </p:nvSpPr>
        <p:spPr>
          <a:xfrm>
            <a:off x="4800000" y="221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8" name="Rectangle 27"/>
          <p:cNvSpPr/>
          <p:nvPr/>
        </p:nvSpPr>
        <p:spPr>
          <a:xfrm>
            <a:off x="5300000" y="221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29" name="Rectangle 28"/>
          <p:cNvSpPr/>
          <p:nvPr/>
        </p:nvSpPr>
        <p:spPr>
          <a:xfrm>
            <a:off x="5900000" y="221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30" name="Rectangle 29"/>
          <p:cNvSpPr/>
          <p:nvPr/>
        </p:nvSpPr>
        <p:spPr>
          <a:xfrm>
            <a:off x="6750000" y="221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 + 24 = 40*</a:t>
            </a:r>
          </a:p>
        </p:txBody>
      </p:sp>
      <p:sp>
        <p:nvSpPr>
          <p:cNvPr id="31" name="Rectangle 30"/>
          <p:cNvSpPr/>
          <p:nvPr/>
        </p:nvSpPr>
        <p:spPr>
          <a:xfrm>
            <a:off x="3750000" y="242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2" name="Rectangle 31"/>
          <p:cNvSpPr/>
          <p:nvPr/>
        </p:nvSpPr>
        <p:spPr>
          <a:xfrm>
            <a:off x="4800000" y="242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3" name="Rectangle 32"/>
          <p:cNvSpPr/>
          <p:nvPr/>
        </p:nvSpPr>
        <p:spPr>
          <a:xfrm>
            <a:off x="5300000" y="242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34" name="Rectangle 33"/>
          <p:cNvSpPr/>
          <p:nvPr/>
        </p:nvSpPr>
        <p:spPr>
          <a:xfrm>
            <a:off x="5900000" y="242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35" name="Rectangle 34"/>
          <p:cNvSpPr/>
          <p:nvPr/>
        </p:nvSpPr>
        <p:spPr>
          <a:xfrm>
            <a:off x="6750000" y="242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 + 32 = 32</a:t>
            </a:r>
          </a:p>
        </p:txBody>
      </p:sp>
      <p:sp>
        <p:nvSpPr>
          <p:cNvPr id="36" name="Rectangle 35"/>
          <p:cNvSpPr/>
          <p:nvPr/>
        </p:nvSpPr>
        <p:spPr>
          <a:xfrm>
            <a:off x="3750000" y="264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7" name="Rectangle 36"/>
          <p:cNvSpPr/>
          <p:nvPr/>
        </p:nvSpPr>
        <p:spPr>
          <a:xfrm>
            <a:off x="4800000" y="264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38" name="Rectangle 37"/>
          <p:cNvSpPr/>
          <p:nvPr/>
        </p:nvSpPr>
        <p:spPr>
          <a:xfrm>
            <a:off x="5300000" y="264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39" name="Rectangle 38"/>
          <p:cNvSpPr/>
          <p:nvPr/>
        </p:nvSpPr>
        <p:spPr>
          <a:xfrm>
            <a:off x="5900000" y="264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40" name="Rectangle 39"/>
          <p:cNvSpPr/>
          <p:nvPr/>
        </p:nvSpPr>
        <p:spPr>
          <a:xfrm>
            <a:off x="6750000" y="264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24 + 0 = 24</a:t>
            </a:r>
          </a:p>
        </p:txBody>
      </p:sp>
      <p:sp>
        <p:nvSpPr>
          <p:cNvPr id="41" name="Rectangle 40"/>
          <p:cNvSpPr/>
          <p:nvPr/>
        </p:nvSpPr>
        <p:spPr>
          <a:xfrm>
            <a:off x="3750000" y="285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4800000" y="285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3" name="Rectangle 42"/>
          <p:cNvSpPr/>
          <p:nvPr/>
        </p:nvSpPr>
        <p:spPr>
          <a:xfrm>
            <a:off x="5300000" y="285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44" name="Rectangle 43"/>
          <p:cNvSpPr/>
          <p:nvPr/>
        </p:nvSpPr>
        <p:spPr>
          <a:xfrm>
            <a:off x="5900000" y="285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45" name="Rectangle 44"/>
          <p:cNvSpPr/>
          <p:nvPr/>
        </p:nvSpPr>
        <p:spPr>
          <a:xfrm>
            <a:off x="6750000" y="285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22 + 8 = 30</a:t>
            </a:r>
          </a:p>
        </p:txBody>
      </p:sp>
      <p:sp>
        <p:nvSpPr>
          <p:cNvPr id="46" name="Rectangle 45"/>
          <p:cNvSpPr/>
          <p:nvPr/>
        </p:nvSpPr>
        <p:spPr>
          <a:xfrm>
            <a:off x="3750000" y="307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4800000" y="307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5300000" y="307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49" name="Rectangle 48"/>
          <p:cNvSpPr/>
          <p:nvPr/>
        </p:nvSpPr>
        <p:spPr>
          <a:xfrm>
            <a:off x="5900000" y="307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50" name="Rectangle 49"/>
          <p:cNvSpPr/>
          <p:nvPr/>
        </p:nvSpPr>
        <p:spPr>
          <a:xfrm>
            <a:off x="6750000" y="307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 + 16 = 36</a:t>
            </a:r>
          </a:p>
        </p:txBody>
      </p:sp>
      <p:sp>
        <p:nvSpPr>
          <p:cNvPr id="51" name="Rectangle 50"/>
          <p:cNvSpPr/>
          <p:nvPr/>
        </p:nvSpPr>
        <p:spPr>
          <a:xfrm>
            <a:off x="3750000" y="328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2" name="Rectangle 51"/>
          <p:cNvSpPr/>
          <p:nvPr/>
        </p:nvSpPr>
        <p:spPr>
          <a:xfrm>
            <a:off x="4800000" y="328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3" name="Rectangle 52"/>
          <p:cNvSpPr/>
          <p:nvPr/>
        </p:nvSpPr>
        <p:spPr>
          <a:xfrm>
            <a:off x="5300000" y="328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54" name="Rectangle 53"/>
          <p:cNvSpPr/>
          <p:nvPr/>
        </p:nvSpPr>
        <p:spPr>
          <a:xfrm>
            <a:off x="5900000" y="328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55" name="Rectangle 54"/>
          <p:cNvSpPr/>
          <p:nvPr/>
        </p:nvSpPr>
        <p:spPr>
          <a:xfrm>
            <a:off x="6750000" y="328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 + 24 = 42</a:t>
            </a:r>
          </a:p>
        </p:txBody>
      </p:sp>
      <p:sp>
        <p:nvSpPr>
          <p:cNvPr id="56" name="Rectangle 55"/>
          <p:cNvSpPr/>
          <p:nvPr/>
        </p:nvSpPr>
        <p:spPr>
          <a:xfrm>
            <a:off x="3750000" y="350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4800000" y="350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5300000" y="350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59" name="Rectangle 58"/>
          <p:cNvSpPr/>
          <p:nvPr/>
        </p:nvSpPr>
        <p:spPr>
          <a:xfrm>
            <a:off x="5900000" y="350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60" name="Rectangle 59"/>
          <p:cNvSpPr/>
          <p:nvPr/>
        </p:nvSpPr>
        <p:spPr>
          <a:xfrm>
            <a:off x="6750000" y="350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 + 32 = 48*</a:t>
            </a:r>
          </a:p>
        </p:txBody>
      </p:sp>
      <p:sp>
        <p:nvSpPr>
          <p:cNvPr id="61" name="Rectangle 60"/>
          <p:cNvSpPr/>
          <p:nvPr/>
        </p:nvSpPr>
        <p:spPr>
          <a:xfrm>
            <a:off x="3750000" y="371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4800000" y="371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3" name="Rectangle 62"/>
          <p:cNvSpPr/>
          <p:nvPr/>
        </p:nvSpPr>
        <p:spPr>
          <a:xfrm>
            <a:off x="5300000" y="371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64" name="Rectangle 63"/>
          <p:cNvSpPr/>
          <p:nvPr/>
        </p:nvSpPr>
        <p:spPr>
          <a:xfrm>
            <a:off x="5900000" y="371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65" name="Rectangle 64"/>
          <p:cNvSpPr/>
          <p:nvPr/>
        </p:nvSpPr>
        <p:spPr>
          <a:xfrm>
            <a:off x="6750000" y="371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 + 40 = 40</a:t>
            </a:r>
          </a:p>
        </p:txBody>
      </p:sp>
      <p:sp>
        <p:nvSpPr>
          <p:cNvPr id="66" name="Rectangle 65"/>
          <p:cNvSpPr/>
          <p:nvPr/>
        </p:nvSpPr>
        <p:spPr>
          <a:xfrm>
            <a:off x="3750000" y="393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 Jam</a:t>
            </a:r>
          </a:p>
        </p:txBody>
      </p:sp>
      <p:sp>
        <p:nvSpPr>
          <p:cNvPr id="67" name="Rectangle 66"/>
          <p:cNvSpPr/>
          <p:nvPr/>
        </p:nvSpPr>
        <p:spPr>
          <a:xfrm>
            <a:off x="4800000" y="393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68" name="Rectangle 67"/>
          <p:cNvSpPr/>
          <p:nvPr/>
        </p:nvSpPr>
        <p:spPr>
          <a:xfrm>
            <a:off x="5300000" y="393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69" name="Rectangle 68"/>
          <p:cNvSpPr/>
          <p:nvPr/>
        </p:nvSpPr>
        <p:spPr>
          <a:xfrm>
            <a:off x="5900000" y="393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70" name="Rectangle 69"/>
          <p:cNvSpPr/>
          <p:nvPr/>
        </p:nvSpPr>
        <p:spPr>
          <a:xfrm>
            <a:off x="6750000" y="393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38 + 0 = 38</a:t>
            </a:r>
          </a:p>
        </p:txBody>
      </p:sp>
      <p:sp>
        <p:nvSpPr>
          <p:cNvPr id="71" name="Rectangle 70"/>
          <p:cNvSpPr/>
          <p:nvPr/>
        </p:nvSpPr>
        <p:spPr>
          <a:xfrm>
            <a:off x="3750000" y="414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Rectangle 71"/>
          <p:cNvSpPr/>
          <p:nvPr/>
        </p:nvSpPr>
        <p:spPr>
          <a:xfrm>
            <a:off x="4800000" y="414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3" name="Rectangle 72"/>
          <p:cNvSpPr/>
          <p:nvPr/>
        </p:nvSpPr>
        <p:spPr>
          <a:xfrm>
            <a:off x="5300000" y="414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74" name="Rectangle 73"/>
          <p:cNvSpPr/>
          <p:nvPr/>
        </p:nvSpPr>
        <p:spPr>
          <a:xfrm>
            <a:off x="5900000" y="414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75" name="Rectangle 74"/>
          <p:cNvSpPr/>
          <p:nvPr/>
        </p:nvSpPr>
        <p:spPr>
          <a:xfrm>
            <a:off x="6750000" y="414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36 + 16 = 52</a:t>
            </a:r>
          </a:p>
        </p:txBody>
      </p:sp>
      <p:sp>
        <p:nvSpPr>
          <p:cNvPr id="76" name="Rectangle 75"/>
          <p:cNvSpPr/>
          <p:nvPr/>
        </p:nvSpPr>
        <p:spPr>
          <a:xfrm>
            <a:off x="3750000" y="436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7" name="Rectangle 76"/>
          <p:cNvSpPr/>
          <p:nvPr/>
        </p:nvSpPr>
        <p:spPr>
          <a:xfrm>
            <a:off x="4800000" y="436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8" name="Rectangle 77"/>
          <p:cNvSpPr/>
          <p:nvPr/>
        </p:nvSpPr>
        <p:spPr>
          <a:xfrm>
            <a:off x="5300000" y="436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79" name="Rectangle 78"/>
          <p:cNvSpPr/>
          <p:nvPr/>
        </p:nvSpPr>
        <p:spPr>
          <a:xfrm>
            <a:off x="5900000" y="436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0" name="Rectangle 79"/>
          <p:cNvSpPr/>
          <p:nvPr/>
        </p:nvSpPr>
        <p:spPr>
          <a:xfrm>
            <a:off x="6750000" y="436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 + 24 = 57</a:t>
            </a:r>
          </a:p>
        </p:txBody>
      </p:sp>
      <p:sp>
        <p:nvSpPr>
          <p:cNvPr id="81" name="Rectangle 80"/>
          <p:cNvSpPr/>
          <p:nvPr/>
        </p:nvSpPr>
        <p:spPr>
          <a:xfrm>
            <a:off x="3750000" y="457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2" name="Rectangle 81"/>
          <p:cNvSpPr/>
          <p:nvPr/>
        </p:nvSpPr>
        <p:spPr>
          <a:xfrm>
            <a:off x="4800000" y="457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3" name="Rectangle 82"/>
          <p:cNvSpPr/>
          <p:nvPr/>
        </p:nvSpPr>
        <p:spPr>
          <a:xfrm>
            <a:off x="5300000" y="457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4" name="Rectangle 83"/>
          <p:cNvSpPr/>
          <p:nvPr/>
        </p:nvSpPr>
        <p:spPr>
          <a:xfrm>
            <a:off x="5900000" y="457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85" name="Rectangle 84"/>
          <p:cNvSpPr/>
          <p:nvPr/>
        </p:nvSpPr>
        <p:spPr>
          <a:xfrm>
            <a:off x="6750000" y="457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27 + 32 = 59*</a:t>
            </a:r>
          </a:p>
        </p:txBody>
      </p:sp>
      <p:sp>
        <p:nvSpPr>
          <p:cNvPr id="86" name="Rectangle 85"/>
          <p:cNvSpPr/>
          <p:nvPr/>
        </p:nvSpPr>
        <p:spPr>
          <a:xfrm>
            <a:off x="3750000" y="4790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7" name="Rectangle 86"/>
          <p:cNvSpPr/>
          <p:nvPr/>
        </p:nvSpPr>
        <p:spPr>
          <a:xfrm>
            <a:off x="4800000" y="4790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8" name="Rectangle 87"/>
          <p:cNvSpPr/>
          <p:nvPr/>
        </p:nvSpPr>
        <p:spPr>
          <a:xfrm>
            <a:off x="5300000" y="4790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9" name="Rectangle 88"/>
          <p:cNvSpPr/>
          <p:nvPr/>
        </p:nvSpPr>
        <p:spPr>
          <a:xfrm>
            <a:off x="5900000" y="4790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90" name="Rectangle 89"/>
          <p:cNvSpPr/>
          <p:nvPr/>
        </p:nvSpPr>
        <p:spPr>
          <a:xfrm>
            <a:off x="6750000" y="479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+ 40 = 52</a:t>
            </a:r>
          </a:p>
        </p:txBody>
      </p:sp>
      <p:sp>
        <p:nvSpPr>
          <p:cNvPr id="91" name="Rectangle 90"/>
          <p:cNvSpPr/>
          <p:nvPr/>
        </p:nvSpPr>
        <p:spPr>
          <a:xfrm>
            <a:off x="3750000" y="5005000"/>
            <a:ext cx="10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2" name="Rectangle 91"/>
          <p:cNvSpPr/>
          <p:nvPr/>
        </p:nvSpPr>
        <p:spPr>
          <a:xfrm>
            <a:off x="4800000" y="5005000"/>
            <a:ext cx="5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3" name="Rectangle 92"/>
          <p:cNvSpPr/>
          <p:nvPr/>
        </p:nvSpPr>
        <p:spPr>
          <a:xfrm>
            <a:off x="5300000" y="5005000"/>
            <a:ext cx="6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94" name="Rectangle 93"/>
          <p:cNvSpPr/>
          <p:nvPr/>
        </p:nvSpPr>
        <p:spPr>
          <a:xfrm>
            <a:off x="5900000" y="5005000"/>
            <a:ext cx="85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95" name="Rectangle 94"/>
          <p:cNvSpPr/>
          <p:nvPr/>
        </p:nvSpPr>
        <p:spPr>
          <a:xfrm>
            <a:off x="6750000" y="500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 + 48 = 48</a:t>
            </a:r>
          </a:p>
        </p:txBody>
      </p:sp>
      <p:sp>
        <p:nvSpPr>
          <p:cNvPr id="96" name="TextBox 95"/>
          <p:cNvSpPr txBox="1"/>
          <p:nvPr/>
        </p:nvSpPr>
        <p:spPr>
          <a:xfrm>
            <a:off x="250000" y="3600000"/>
            <a:ext cx="3300000" cy="2700000"/>
          </a:xfrm>
          <a:prstGeom prst="rect">
            <a:avLst/>
          </a:prstGeom>
          <a:noFill/>
        </p:spPr>
        <p:txBody>
          <a:bodyPr wrap="square" anchor="t" lIns="45720" rIns="45720">
            <a:spAutoFit/>
          </a:bodyPr>
          <a:lstStyle/>
          <a:p>
            <a:pPr algn="l"/>
            <a:r>
              <a:rPr sz="1200" b="1" i="0">
                <a:solidFill>
                  <a:srgbClr val="FF0000"/>
                </a:solidFill>
                <a:latin typeface="Calibri"/>
              </a:rPr>
              <a:t>To obtain the maximum profit 2 units should be allocated to jam, 1 to pie filling and 2 to dried fruit.</a:t>
            </a:r>
          </a:p>
          <a:p>
            <a:pPr algn="l"/>
            <a:r>
              <a:rPr sz="1200" b="1" i="0">
                <a:solidFill>
                  <a:srgbClr val="FF0000"/>
                </a:solidFill>
                <a:latin typeface="Calibri"/>
              </a:rPr>
              <a:t>This will give a profit of £5900.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6"/>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5"/>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3"/>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5"/>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2"/>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5"/>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6"/>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88"/>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89"/>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1"/>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92"/>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93"/>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4"/>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5"/>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ntr" presetSubtype="0" fill="hold" grpId="0" nodeType="clickEffect">
                                  <p:stCondLst>
                                    <p:cond delay="0"/>
                                  </p:stCondLst>
                                  <p:childTnLst>
                                    <p:set>
                                      <p:cBhvr>
                                        <p:cTn id="19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100" b="1" i="0">
                <a:solidFill>
                  <a:srgbClr val="000000"/>
                </a:solidFill>
                <a:latin typeface="Calibri"/>
              </a:rPr>
              <a:t>Read the question carefully: much of the information is in the text</a:t>
            </a:r>
          </a:p>
          <a:p>
            <a:pPr algn="ctr"/>
            <a:r>
              <a:rPr sz="1100" b="0" i="0">
                <a:solidFill>
                  <a:srgbClr val="000000"/>
                </a:solidFill>
                <a:latin typeface="Calibri"/>
              </a:rPr>
              <a:t/>
            </a:r>
          </a:p>
          <a:p>
            <a:pPr algn="ctr"/>
            <a:r>
              <a:rPr sz="1100" b="0" i="0">
                <a:solidFill>
                  <a:srgbClr val="000000"/>
                </a:solidFill>
                <a:latin typeface="Calibri"/>
              </a:rPr>
              <a:t>It can help to note all the possible costs:</a:t>
            </a:r>
          </a:p>
          <a:p>
            <a:pPr algn="ctr"/>
            <a:r>
              <a:rPr sz="1100" b="0" i="0">
                <a:solidFill>
                  <a:srgbClr val="000000"/>
                </a:solidFill>
                <a:latin typeface="Calibri"/>
              </a:rPr>
              <a:t/>
            </a:r>
          </a:p>
          <a:p>
            <a:pPr algn="ctr"/>
            <a:r>
              <a:rPr sz="1100" b="0" i="0">
                <a:solidFill>
                  <a:srgbClr val="000000"/>
                </a:solidFill>
                <a:latin typeface="Calibri"/>
              </a:rPr>
              <a:t>Additional help: £500 per month</a:t>
            </a:r>
          </a:p>
          <a:p>
            <a:pPr algn="ctr"/>
            <a:r>
              <a:rPr sz="1100" b="0" i="0">
                <a:solidFill>
                  <a:srgbClr val="000000"/>
                </a:solidFill>
                <a:latin typeface="Calibri"/>
              </a:rPr>
              <a:t/>
            </a:r>
          </a:p>
          <a:p>
            <a:pPr algn="ctr"/>
            <a:r>
              <a:rPr sz="1100" b="0" i="0">
                <a:solidFill>
                  <a:srgbClr val="000000"/>
                </a:solidFill>
                <a:latin typeface="Calibri"/>
              </a:rPr>
              <a:t>Overhead: £300 per month</a:t>
            </a:r>
          </a:p>
          <a:p>
            <a:pPr algn="ctr"/>
            <a:r>
              <a:rPr sz="1100" b="0" i="0">
                <a:solidFill>
                  <a:srgbClr val="000000"/>
                </a:solidFill>
                <a:latin typeface="Calibri"/>
              </a:rPr>
              <a:t/>
            </a:r>
          </a:p>
          <a:p>
            <a:pPr algn="ctr"/>
            <a:r>
              <a:rPr sz="1100" b="0" i="0">
                <a:solidFill>
                  <a:srgbClr val="000000"/>
                </a:solidFill>
                <a:latin typeface="Calibri"/>
              </a:rPr>
              <a:t>Storage: £100 per month per clock</a:t>
            </a:r>
          </a:p>
        </p:txBody>
      </p:sp>
      <p:sp>
        <p:nvSpPr>
          <p:cNvPr id="5" name="TextBox 4"/>
          <p:cNvSpPr txBox="1"/>
          <p:nvPr/>
        </p:nvSpPr>
        <p:spPr>
          <a:xfrm>
            <a:off x="3750000" y="1000000"/>
            <a:ext cx="5150000" cy="500000"/>
          </a:xfrm>
          <a:prstGeom prst="rect">
            <a:avLst/>
          </a:prstGeom>
          <a:noFill/>
        </p:spPr>
        <p:txBody>
          <a:bodyPr wrap="square" anchor="t" lIns="45720" rIns="45720">
            <a:spAutoFit/>
          </a:bodyPr>
          <a:lstStyle/>
          <a:p>
            <a:pPr algn="l"/>
            <a:r>
              <a:rPr sz="1100" b="0" i="0">
                <a:solidFill>
                  <a:srgbClr val="000000"/>
                </a:solidFill>
                <a:latin typeface="Calibri"/>
              </a:rPr>
              <a:t>A clockmaker makes grandfather clocks during the winter. The order book for clocks over the next five months is shown below.</a:t>
            </a:r>
          </a:p>
        </p:txBody>
      </p:sp>
      <p:sp>
        <p:nvSpPr>
          <p:cNvPr id="6" name="Rectangle 5"/>
          <p:cNvSpPr/>
          <p:nvPr/>
        </p:nvSpPr>
        <p:spPr>
          <a:xfrm>
            <a:off x="3750000" y="1550000"/>
            <a:ext cx="1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Month</a:t>
            </a:r>
          </a:p>
        </p:txBody>
      </p:sp>
      <p:sp>
        <p:nvSpPr>
          <p:cNvPr id="7" name="Rectangle 6"/>
          <p:cNvSpPr/>
          <p:nvPr/>
        </p:nvSpPr>
        <p:spPr>
          <a:xfrm>
            <a:off x="5250000" y="155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Oct</a:t>
            </a:r>
          </a:p>
        </p:txBody>
      </p:sp>
      <p:sp>
        <p:nvSpPr>
          <p:cNvPr id="8" name="Rectangle 7"/>
          <p:cNvSpPr/>
          <p:nvPr/>
        </p:nvSpPr>
        <p:spPr>
          <a:xfrm>
            <a:off x="5970000" y="155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Nov</a:t>
            </a:r>
          </a:p>
        </p:txBody>
      </p:sp>
      <p:sp>
        <p:nvSpPr>
          <p:cNvPr id="9" name="Rectangle 8"/>
          <p:cNvSpPr/>
          <p:nvPr/>
        </p:nvSpPr>
        <p:spPr>
          <a:xfrm>
            <a:off x="6690000" y="155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Dec</a:t>
            </a:r>
          </a:p>
        </p:txBody>
      </p:sp>
      <p:sp>
        <p:nvSpPr>
          <p:cNvPr id="10" name="Rectangle 9"/>
          <p:cNvSpPr/>
          <p:nvPr/>
        </p:nvSpPr>
        <p:spPr>
          <a:xfrm>
            <a:off x="7410000" y="155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Jan</a:t>
            </a:r>
          </a:p>
        </p:txBody>
      </p:sp>
      <p:sp>
        <p:nvSpPr>
          <p:cNvPr id="11" name="Rectangle 10"/>
          <p:cNvSpPr/>
          <p:nvPr/>
        </p:nvSpPr>
        <p:spPr>
          <a:xfrm>
            <a:off x="8130000" y="155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Feb</a:t>
            </a:r>
          </a:p>
        </p:txBody>
      </p:sp>
      <p:sp>
        <p:nvSpPr>
          <p:cNvPr id="12" name="Rectangle 11"/>
          <p:cNvSpPr/>
          <p:nvPr/>
        </p:nvSpPr>
        <p:spPr>
          <a:xfrm>
            <a:off x="3750000" y="1780000"/>
            <a:ext cx="1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Clocks ordered</a:t>
            </a:r>
          </a:p>
        </p:txBody>
      </p:sp>
      <p:sp>
        <p:nvSpPr>
          <p:cNvPr id="13" name="Rectangle 12"/>
          <p:cNvSpPr/>
          <p:nvPr/>
        </p:nvSpPr>
        <p:spPr>
          <a:xfrm>
            <a:off x="5250000" y="178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14" name="Rectangle 13"/>
          <p:cNvSpPr/>
          <p:nvPr/>
        </p:nvSpPr>
        <p:spPr>
          <a:xfrm>
            <a:off x="5970000" y="178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5" name="Rectangle 14"/>
          <p:cNvSpPr/>
          <p:nvPr/>
        </p:nvSpPr>
        <p:spPr>
          <a:xfrm>
            <a:off x="6690000" y="178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16" name="Rectangle 15"/>
          <p:cNvSpPr/>
          <p:nvPr/>
        </p:nvSpPr>
        <p:spPr>
          <a:xfrm>
            <a:off x="7410000" y="178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7" name="Rectangle 16"/>
          <p:cNvSpPr/>
          <p:nvPr/>
        </p:nvSpPr>
        <p:spPr>
          <a:xfrm>
            <a:off x="8130000" y="1780000"/>
            <a:ext cx="72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8" name="TextBox 17"/>
          <p:cNvSpPr txBox="1"/>
          <p:nvPr/>
        </p:nvSpPr>
        <p:spPr>
          <a:xfrm>
            <a:off x="3750000" y="2100000"/>
            <a:ext cx="5150000" cy="2700000"/>
          </a:xfrm>
          <a:prstGeom prst="rect">
            <a:avLst/>
          </a:prstGeom>
          <a:noFill/>
        </p:spPr>
        <p:txBody>
          <a:bodyPr wrap="square" anchor="t" lIns="45720" rIns="45720">
            <a:spAutoFit/>
          </a:bodyPr>
          <a:lstStyle/>
          <a:p>
            <a:pPr algn="l"/>
            <a:r>
              <a:rPr sz="1100" b="0" i="0">
                <a:solidFill>
                  <a:srgbClr val="000000"/>
                </a:solidFill>
                <a:latin typeface="Calibri"/>
              </a:rPr>
              <a:t>The clocks are delivered to customers at the end of each month. He can make up to four clocks in any month, but if he needs to make more than two in any one month he will need to hire additional help at £500 per month. The overhead costs are £300 in any month in which work is done. He can put up to two clocks into storage at a cost of £100 per clock per month. There are no clocks in storage at the beginning of October and there should be no clocks in storage after the February delivery.</a:t>
            </a:r>
          </a:p>
          <a:p>
            <a:pPr algn="l"/>
            <a:r>
              <a:rPr sz="1100" b="0" i="0">
                <a:solidFill>
                  <a:srgbClr val="000000"/>
                </a:solidFill>
                <a:latin typeface="Calibri"/>
              </a:rPr>
              <a:t>a  Use dynamic programming to determine the production schedule that minimises the costs.</a:t>
            </a:r>
          </a:p>
          <a:p>
            <a:pPr algn="l"/>
            <a:r>
              <a:rPr sz="1100" b="0" i="0">
                <a:solidFill>
                  <a:srgbClr val="000000"/>
                </a:solidFill>
                <a:latin typeface="Calibri"/>
              </a:rPr>
              <a:t>The clockmaker's helper needs some extra income in October, so he decides he will definitely make four clocks this month.</a:t>
            </a:r>
          </a:p>
          <a:p>
            <a:pPr algn="l"/>
            <a:r>
              <a:rPr sz="1100" b="0" i="0">
                <a:solidFill>
                  <a:srgbClr val="000000"/>
                </a:solidFill>
                <a:latin typeface="Calibri"/>
              </a:rPr>
              <a:t>b  Given this information, use your table to determine the optimum production schedule for the remaining months, and write down the total production costs.</a:t>
            </a:r>
          </a:p>
        </p:txBody>
      </p:sp>
      <p:sp>
        <p:nvSpPr>
          <p:cNvPr id="19" name="TextBox 18"/>
          <p:cNvSpPr txBox="1"/>
          <p:nvPr/>
        </p:nvSpPr>
        <p:spPr>
          <a:xfrm>
            <a:off x="3750000" y="4900000"/>
            <a:ext cx="5150000" cy="270000"/>
          </a:xfrm>
          <a:prstGeom prst="rect">
            <a:avLst/>
          </a:prstGeom>
          <a:noFill/>
        </p:spPr>
        <p:txBody>
          <a:bodyPr wrap="square" anchor="t" lIns="45720" rIns="45720">
            <a:spAutoFit/>
          </a:bodyPr>
          <a:lstStyle/>
          <a:p>
            <a:pPr algn="l"/>
            <a:r>
              <a:rPr sz="1000" b="1" i="0">
                <a:solidFill>
                  <a:srgbClr val="FF0000"/>
                </a:solidFill>
                <a:latin typeface="Calibri"/>
              </a:rPr>
              <a:t>Stage  </a:t>
            </a:r>
            <a:r>
              <a:rPr sz="1000" b="0" i="0">
                <a:solidFill>
                  <a:srgbClr val="FF0000"/>
                </a:solidFill>
                <a:latin typeface="Calibri"/>
              </a:rPr>
              <a:t>the month</a:t>
            </a:r>
          </a:p>
        </p:txBody>
      </p:sp>
      <p:sp>
        <p:nvSpPr>
          <p:cNvPr id="20" name="TextBox 19"/>
          <p:cNvSpPr txBox="1"/>
          <p:nvPr/>
        </p:nvSpPr>
        <p:spPr>
          <a:xfrm>
            <a:off x="3750000" y="5170000"/>
            <a:ext cx="5150000" cy="270000"/>
          </a:xfrm>
          <a:prstGeom prst="rect">
            <a:avLst/>
          </a:prstGeom>
          <a:noFill/>
        </p:spPr>
        <p:txBody>
          <a:bodyPr wrap="square" anchor="t" lIns="45720" rIns="45720">
            <a:spAutoFit/>
          </a:bodyPr>
          <a:lstStyle/>
          <a:p>
            <a:pPr algn="l"/>
            <a:r>
              <a:rPr sz="1000" b="1" i="0">
                <a:solidFill>
                  <a:srgbClr val="FF0000"/>
                </a:solidFill>
                <a:latin typeface="Calibri"/>
              </a:rPr>
              <a:t>State  </a:t>
            </a:r>
            <a:r>
              <a:rPr sz="1000" b="0" i="0">
                <a:solidFill>
                  <a:srgbClr val="FF0000"/>
                </a:solidFill>
                <a:latin typeface="Calibri"/>
              </a:rPr>
              <a:t>the number of clocks held in storage from the previous month</a:t>
            </a:r>
          </a:p>
        </p:txBody>
      </p:sp>
      <p:sp>
        <p:nvSpPr>
          <p:cNvPr id="21" name="TextBox 20"/>
          <p:cNvSpPr txBox="1"/>
          <p:nvPr/>
        </p:nvSpPr>
        <p:spPr>
          <a:xfrm>
            <a:off x="3750000" y="5440000"/>
            <a:ext cx="5150000" cy="270000"/>
          </a:xfrm>
          <a:prstGeom prst="rect">
            <a:avLst/>
          </a:prstGeom>
          <a:noFill/>
        </p:spPr>
        <p:txBody>
          <a:bodyPr wrap="square" anchor="t" lIns="45720" rIns="45720">
            <a:spAutoFit/>
          </a:bodyPr>
          <a:lstStyle/>
          <a:p>
            <a:pPr algn="l"/>
            <a:r>
              <a:rPr sz="1000" b="1" i="0">
                <a:solidFill>
                  <a:srgbClr val="FF0000"/>
                </a:solidFill>
                <a:latin typeface="Calibri"/>
              </a:rPr>
              <a:t>Action  </a:t>
            </a:r>
            <a:r>
              <a:rPr sz="1000" b="0" i="0">
                <a:solidFill>
                  <a:srgbClr val="FF0000"/>
                </a:solidFill>
                <a:latin typeface="Calibri"/>
              </a:rPr>
              <a:t>the number of clocks made in the month</a:t>
            </a:r>
          </a:p>
        </p:txBody>
      </p:sp>
      <p:sp>
        <p:nvSpPr>
          <p:cNvPr id="22" name="TextBox 21"/>
          <p:cNvSpPr txBox="1"/>
          <p:nvPr/>
        </p:nvSpPr>
        <p:spPr>
          <a:xfrm>
            <a:off x="3750000" y="5710000"/>
            <a:ext cx="5150000" cy="270000"/>
          </a:xfrm>
          <a:prstGeom prst="rect">
            <a:avLst/>
          </a:prstGeom>
          <a:noFill/>
        </p:spPr>
        <p:txBody>
          <a:bodyPr wrap="square" anchor="t" lIns="45720" rIns="45720">
            <a:spAutoFit/>
          </a:bodyPr>
          <a:lstStyle/>
          <a:p>
            <a:pPr algn="l"/>
            <a:r>
              <a:rPr sz="1000" b="1" i="0">
                <a:solidFill>
                  <a:srgbClr val="FF0000"/>
                </a:solidFill>
                <a:latin typeface="Calibri"/>
              </a:rPr>
              <a:t>Destination  </a:t>
            </a:r>
            <a:r>
              <a:rPr sz="1000" b="0" i="0">
                <a:solidFill>
                  <a:srgbClr val="FF0000"/>
                </a:solidFill>
                <a:latin typeface="Calibri"/>
              </a:rPr>
              <a:t>the number of clocks put in storage at the end of the month</a:t>
            </a:r>
          </a:p>
        </p:txBody>
      </p:sp>
      <p:sp>
        <p:nvSpPr>
          <p:cNvPr id="23" name="TextBox 22"/>
          <p:cNvSpPr txBox="1"/>
          <p:nvPr/>
        </p:nvSpPr>
        <p:spPr>
          <a:xfrm>
            <a:off x="3750000" y="5980000"/>
            <a:ext cx="5150000" cy="270000"/>
          </a:xfrm>
          <a:prstGeom prst="rect">
            <a:avLst/>
          </a:prstGeom>
          <a:noFill/>
        </p:spPr>
        <p:txBody>
          <a:bodyPr wrap="square" anchor="t" lIns="45720" rIns="45720">
            <a:spAutoFit/>
          </a:bodyPr>
          <a:lstStyle/>
          <a:p>
            <a:pPr algn="l"/>
            <a:r>
              <a:rPr sz="1000" b="1" i="0">
                <a:solidFill>
                  <a:srgbClr val="FF0000"/>
                </a:solidFill>
                <a:latin typeface="Calibri"/>
              </a:rPr>
              <a:t>Value  </a:t>
            </a:r>
            <a:r>
              <a:rPr sz="1000" b="0" i="0">
                <a:solidFill>
                  <a:srgbClr val="FF0000"/>
                </a:solidFill>
                <a:latin typeface="Calibri"/>
              </a:rPr>
              <a:t>the cumulative cost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2700000"/>
          </a:xfrm>
          <a:prstGeom prst="rect">
            <a:avLst/>
          </a:prstGeom>
          <a:noFill/>
        </p:spPr>
        <p:txBody>
          <a:bodyPr wrap="square" anchor="t" lIns="45720" rIns="45720">
            <a:spAutoFit/>
          </a:bodyPr>
          <a:lstStyle/>
          <a:p>
            <a:pPr algn="ctr"/>
            <a:r>
              <a:rPr sz="1100" b="1" i="0">
                <a:solidFill>
                  <a:srgbClr val="000000"/>
                </a:solidFill>
                <a:latin typeface="Calibri"/>
              </a:rPr>
              <a:t>Value = storage cost of the clocks held + £300 overhead (if any are made) + £500 help (if more than 2 are made) + best value of the destination</a:t>
            </a:r>
          </a:p>
          <a:p>
            <a:pPr algn="ctr"/>
            <a:r>
              <a:rPr sz="1100" b="0" i="0">
                <a:solidFill>
                  <a:srgbClr val="000000"/>
                </a:solidFill>
                <a:latin typeface="Calibri"/>
              </a:rPr>
              <a:t/>
            </a:r>
          </a:p>
          <a:p>
            <a:pPr algn="ctr"/>
            <a:r>
              <a:rPr sz="1100" b="0" i="0">
                <a:solidFill>
                  <a:srgbClr val="000000"/>
                </a:solidFill>
                <a:latin typeface="Calibri"/>
              </a:rPr>
              <a:t>Start with February, where no clocks may be left in storage</a:t>
            </a:r>
          </a:p>
        </p:txBody>
      </p:sp>
      <p:sp>
        <p:nvSpPr>
          <p:cNvPr id="5" name="TextBox 4"/>
          <p:cNvSpPr txBox="1"/>
          <p:nvPr/>
        </p:nvSpPr>
        <p:spPr>
          <a:xfrm>
            <a:off x="3750000" y="1000000"/>
            <a:ext cx="5150000" cy="350000"/>
          </a:xfrm>
          <a:prstGeom prst="rect">
            <a:avLst/>
          </a:prstGeom>
          <a:noFill/>
        </p:spPr>
        <p:txBody>
          <a:bodyPr wrap="square" anchor="t" lIns="45720" rIns="45720">
            <a:spAutoFit/>
          </a:bodyPr>
          <a:lstStyle/>
          <a:p>
            <a:pPr algn="l"/>
            <a:r>
              <a:rPr sz="1100" b="0" i="0">
                <a:solidFill>
                  <a:srgbClr val="000000"/>
                </a:solidFill>
                <a:latin typeface="Calibri"/>
              </a:rPr>
              <a:t>a  and  b</a:t>
            </a:r>
          </a:p>
        </p:txBody>
      </p:sp>
      <p:sp>
        <p:nvSpPr>
          <p:cNvPr id="6" name="Rectangle 5"/>
          <p:cNvSpPr/>
          <p:nvPr/>
        </p:nvSpPr>
        <p:spPr>
          <a:xfrm>
            <a:off x="3750000" y="1350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Stage</a:t>
            </a:r>
          </a:p>
        </p:txBody>
      </p:sp>
      <p:sp>
        <p:nvSpPr>
          <p:cNvPr id="7" name="Rectangle 6"/>
          <p:cNvSpPr/>
          <p:nvPr/>
        </p:nvSpPr>
        <p:spPr>
          <a:xfrm>
            <a:off x="4250000" y="1350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State</a:t>
            </a:r>
          </a:p>
        </p:txBody>
      </p:sp>
      <p:sp>
        <p:nvSpPr>
          <p:cNvPr id="8" name="Rectangle 7"/>
          <p:cNvSpPr/>
          <p:nvPr/>
        </p:nvSpPr>
        <p:spPr>
          <a:xfrm>
            <a:off x="4770000" y="1350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Action</a:t>
            </a:r>
          </a:p>
        </p:txBody>
      </p:sp>
      <p:sp>
        <p:nvSpPr>
          <p:cNvPr id="9" name="Rectangle 8"/>
          <p:cNvSpPr/>
          <p:nvPr/>
        </p:nvSpPr>
        <p:spPr>
          <a:xfrm>
            <a:off x="5370000" y="1350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Destination</a:t>
            </a:r>
          </a:p>
        </p:txBody>
      </p:sp>
      <p:sp>
        <p:nvSpPr>
          <p:cNvPr id="10" name="Rectangle 9"/>
          <p:cNvSpPr/>
          <p:nvPr/>
        </p:nvSpPr>
        <p:spPr>
          <a:xfrm>
            <a:off x="6220000" y="1350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Value</a:t>
            </a:r>
          </a:p>
        </p:txBody>
      </p:sp>
      <p:sp>
        <p:nvSpPr>
          <p:cNvPr id="11" name="Rectangle 10"/>
          <p:cNvSpPr/>
          <p:nvPr/>
        </p:nvSpPr>
        <p:spPr>
          <a:xfrm>
            <a:off x="3750000" y="1562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Feb</a:t>
            </a:r>
          </a:p>
        </p:txBody>
      </p:sp>
      <p:sp>
        <p:nvSpPr>
          <p:cNvPr id="12" name="Rectangle 11"/>
          <p:cNvSpPr/>
          <p:nvPr/>
        </p:nvSpPr>
        <p:spPr>
          <a:xfrm>
            <a:off x="4250000" y="1562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3" name="Rectangle 12"/>
          <p:cNvSpPr/>
          <p:nvPr/>
        </p:nvSpPr>
        <p:spPr>
          <a:xfrm>
            <a:off x="4770000" y="1562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4" name="Rectangle 13"/>
          <p:cNvSpPr/>
          <p:nvPr/>
        </p:nvSpPr>
        <p:spPr>
          <a:xfrm>
            <a:off x="5370000" y="1562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5" name="Rectangle 14"/>
          <p:cNvSpPr/>
          <p:nvPr/>
        </p:nvSpPr>
        <p:spPr>
          <a:xfrm>
            <a:off x="6220000" y="1562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a:t>
            </a:r>
          </a:p>
        </p:txBody>
      </p:sp>
      <p:sp>
        <p:nvSpPr>
          <p:cNvPr id="16" name="Rectangle 15"/>
          <p:cNvSpPr/>
          <p:nvPr/>
        </p:nvSpPr>
        <p:spPr>
          <a:xfrm>
            <a:off x="3750000" y="1774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7" name="Rectangle 16"/>
          <p:cNvSpPr/>
          <p:nvPr/>
        </p:nvSpPr>
        <p:spPr>
          <a:xfrm>
            <a:off x="4250000" y="1774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8" name="Rectangle 17"/>
          <p:cNvSpPr/>
          <p:nvPr/>
        </p:nvSpPr>
        <p:spPr>
          <a:xfrm>
            <a:off x="4770000" y="1774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9" name="Rectangle 18"/>
          <p:cNvSpPr/>
          <p:nvPr/>
        </p:nvSpPr>
        <p:spPr>
          <a:xfrm>
            <a:off x="5370000" y="1774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20" name="Rectangle 19"/>
          <p:cNvSpPr/>
          <p:nvPr/>
        </p:nvSpPr>
        <p:spPr>
          <a:xfrm>
            <a:off x="6220000" y="1774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300*</a:t>
            </a:r>
          </a:p>
        </p:txBody>
      </p:sp>
      <p:sp>
        <p:nvSpPr>
          <p:cNvPr id="21" name="Rectangle 20"/>
          <p:cNvSpPr/>
          <p:nvPr/>
        </p:nvSpPr>
        <p:spPr>
          <a:xfrm>
            <a:off x="3750000" y="1986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Jan</a:t>
            </a:r>
          </a:p>
        </p:txBody>
      </p:sp>
      <p:sp>
        <p:nvSpPr>
          <p:cNvPr id="22" name="Rectangle 21"/>
          <p:cNvSpPr/>
          <p:nvPr/>
        </p:nvSpPr>
        <p:spPr>
          <a:xfrm>
            <a:off x="4250000" y="1986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3" name="Rectangle 22"/>
          <p:cNvSpPr/>
          <p:nvPr/>
        </p:nvSpPr>
        <p:spPr>
          <a:xfrm>
            <a:off x="4770000" y="1986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4" name="Rectangle 23"/>
          <p:cNvSpPr/>
          <p:nvPr/>
        </p:nvSpPr>
        <p:spPr>
          <a:xfrm>
            <a:off x="5370000" y="1986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25" name="Rectangle 24"/>
          <p:cNvSpPr/>
          <p:nvPr/>
        </p:nvSpPr>
        <p:spPr>
          <a:xfrm>
            <a:off x="6220000" y="1986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200 + 300 + 100 = 600*</a:t>
            </a:r>
          </a:p>
        </p:txBody>
      </p:sp>
      <p:sp>
        <p:nvSpPr>
          <p:cNvPr id="26" name="Rectangle 25"/>
          <p:cNvSpPr/>
          <p:nvPr/>
        </p:nvSpPr>
        <p:spPr>
          <a:xfrm>
            <a:off x="3750000" y="2198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7" name="Rectangle 26"/>
          <p:cNvSpPr/>
          <p:nvPr/>
        </p:nvSpPr>
        <p:spPr>
          <a:xfrm>
            <a:off x="4250000" y="2198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8" name="Rectangle 27"/>
          <p:cNvSpPr/>
          <p:nvPr/>
        </p:nvSpPr>
        <p:spPr>
          <a:xfrm>
            <a:off x="4770000" y="2198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29" name="Rectangle 28"/>
          <p:cNvSpPr/>
          <p:nvPr/>
        </p:nvSpPr>
        <p:spPr>
          <a:xfrm>
            <a:off x="5370000" y="2198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30" name="Rectangle 29"/>
          <p:cNvSpPr/>
          <p:nvPr/>
        </p:nvSpPr>
        <p:spPr>
          <a:xfrm>
            <a:off x="6220000" y="2198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200 + 300 + 300 = 800</a:t>
            </a:r>
          </a:p>
        </p:txBody>
      </p:sp>
      <p:sp>
        <p:nvSpPr>
          <p:cNvPr id="31" name="Rectangle 30"/>
          <p:cNvSpPr/>
          <p:nvPr/>
        </p:nvSpPr>
        <p:spPr>
          <a:xfrm>
            <a:off x="3750000" y="2410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2" name="Rectangle 31"/>
          <p:cNvSpPr/>
          <p:nvPr/>
        </p:nvSpPr>
        <p:spPr>
          <a:xfrm>
            <a:off x="4250000" y="2410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33" name="Rectangle 32"/>
          <p:cNvSpPr/>
          <p:nvPr/>
        </p:nvSpPr>
        <p:spPr>
          <a:xfrm>
            <a:off x="4770000" y="2410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34" name="Rectangle 33"/>
          <p:cNvSpPr/>
          <p:nvPr/>
        </p:nvSpPr>
        <p:spPr>
          <a:xfrm>
            <a:off x="5370000" y="2410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35" name="Rectangle 34"/>
          <p:cNvSpPr/>
          <p:nvPr/>
        </p:nvSpPr>
        <p:spPr>
          <a:xfrm>
            <a:off x="6220000" y="2410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 + 300 + 500 + 100 = 1000</a:t>
            </a:r>
          </a:p>
        </p:txBody>
      </p:sp>
      <p:sp>
        <p:nvSpPr>
          <p:cNvPr id="36" name="Rectangle 35"/>
          <p:cNvSpPr/>
          <p:nvPr/>
        </p:nvSpPr>
        <p:spPr>
          <a:xfrm>
            <a:off x="3750000" y="2622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7" name="Rectangle 36"/>
          <p:cNvSpPr/>
          <p:nvPr/>
        </p:nvSpPr>
        <p:spPr>
          <a:xfrm>
            <a:off x="4250000" y="2622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8" name="Rectangle 37"/>
          <p:cNvSpPr/>
          <p:nvPr/>
        </p:nvSpPr>
        <p:spPr>
          <a:xfrm>
            <a:off x="4770000" y="2622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39" name="Rectangle 38"/>
          <p:cNvSpPr/>
          <p:nvPr/>
        </p:nvSpPr>
        <p:spPr>
          <a:xfrm>
            <a:off x="5370000" y="2622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40" name="Rectangle 39"/>
          <p:cNvSpPr/>
          <p:nvPr/>
        </p:nvSpPr>
        <p:spPr>
          <a:xfrm>
            <a:off x="6220000" y="2622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 + 300 + 300 = 700*</a:t>
            </a:r>
          </a:p>
        </p:txBody>
      </p:sp>
      <p:sp>
        <p:nvSpPr>
          <p:cNvPr id="41" name="Rectangle 40"/>
          <p:cNvSpPr/>
          <p:nvPr/>
        </p:nvSpPr>
        <p:spPr>
          <a:xfrm>
            <a:off x="3750000" y="2834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4250000" y="2834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43" name="Rectangle 42"/>
          <p:cNvSpPr/>
          <p:nvPr/>
        </p:nvSpPr>
        <p:spPr>
          <a:xfrm>
            <a:off x="4770000" y="2834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44" name="Rectangle 43"/>
          <p:cNvSpPr/>
          <p:nvPr/>
        </p:nvSpPr>
        <p:spPr>
          <a:xfrm>
            <a:off x="5370000" y="2834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45" name="Rectangle 44"/>
          <p:cNvSpPr/>
          <p:nvPr/>
        </p:nvSpPr>
        <p:spPr>
          <a:xfrm>
            <a:off x="6220000" y="2834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300 + 500 + 100 = 900*</a:t>
            </a:r>
          </a:p>
        </p:txBody>
      </p:sp>
      <p:sp>
        <p:nvSpPr>
          <p:cNvPr id="46" name="Rectangle 45"/>
          <p:cNvSpPr/>
          <p:nvPr/>
        </p:nvSpPr>
        <p:spPr>
          <a:xfrm>
            <a:off x="3750000" y="3046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4250000" y="3046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4770000" y="3046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49" name="Rectangle 48"/>
          <p:cNvSpPr/>
          <p:nvPr/>
        </p:nvSpPr>
        <p:spPr>
          <a:xfrm>
            <a:off x="5370000" y="3046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50" name="Rectangle 49"/>
          <p:cNvSpPr/>
          <p:nvPr/>
        </p:nvSpPr>
        <p:spPr>
          <a:xfrm>
            <a:off x="6220000" y="3046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300 + 500 + 300 = 1100</a:t>
            </a:r>
          </a:p>
        </p:txBody>
      </p:sp>
      <p:sp>
        <p:nvSpPr>
          <p:cNvPr id="51" name="Rectangle 50"/>
          <p:cNvSpPr/>
          <p:nvPr/>
        </p:nvSpPr>
        <p:spPr>
          <a:xfrm>
            <a:off x="3750000" y="3258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Dec</a:t>
            </a:r>
          </a:p>
        </p:txBody>
      </p:sp>
      <p:sp>
        <p:nvSpPr>
          <p:cNvPr id="52" name="Rectangle 51"/>
          <p:cNvSpPr/>
          <p:nvPr/>
        </p:nvSpPr>
        <p:spPr>
          <a:xfrm>
            <a:off x="4250000" y="3258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53" name="Rectangle 52"/>
          <p:cNvSpPr/>
          <p:nvPr/>
        </p:nvSpPr>
        <p:spPr>
          <a:xfrm>
            <a:off x="4770000" y="3258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54" name="Rectangle 53"/>
          <p:cNvSpPr/>
          <p:nvPr/>
        </p:nvSpPr>
        <p:spPr>
          <a:xfrm>
            <a:off x="5370000" y="3258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55" name="Rectangle 54"/>
          <p:cNvSpPr/>
          <p:nvPr/>
        </p:nvSpPr>
        <p:spPr>
          <a:xfrm>
            <a:off x="6220000" y="3258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200 + 300 + 500 + 700 = 1700*</a:t>
            </a:r>
          </a:p>
        </p:txBody>
      </p:sp>
      <p:sp>
        <p:nvSpPr>
          <p:cNvPr id="56" name="Rectangle 55"/>
          <p:cNvSpPr/>
          <p:nvPr/>
        </p:nvSpPr>
        <p:spPr>
          <a:xfrm>
            <a:off x="3750000" y="3470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4250000" y="3470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4770000" y="3470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59" name="Rectangle 58"/>
          <p:cNvSpPr/>
          <p:nvPr/>
        </p:nvSpPr>
        <p:spPr>
          <a:xfrm>
            <a:off x="5370000" y="3470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60" name="Rectangle 59"/>
          <p:cNvSpPr/>
          <p:nvPr/>
        </p:nvSpPr>
        <p:spPr>
          <a:xfrm>
            <a:off x="6220000" y="3470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200 + 300 + 500 + 900 = 1900</a:t>
            </a:r>
          </a:p>
        </p:txBody>
      </p:sp>
      <p:sp>
        <p:nvSpPr>
          <p:cNvPr id="61" name="Rectangle 60"/>
          <p:cNvSpPr/>
          <p:nvPr/>
        </p:nvSpPr>
        <p:spPr>
          <a:xfrm>
            <a:off x="3750000" y="3682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4250000" y="3682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63" name="Rectangle 62"/>
          <p:cNvSpPr/>
          <p:nvPr/>
        </p:nvSpPr>
        <p:spPr>
          <a:xfrm>
            <a:off x="4770000" y="3682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64" name="Rectangle 63"/>
          <p:cNvSpPr/>
          <p:nvPr/>
        </p:nvSpPr>
        <p:spPr>
          <a:xfrm>
            <a:off x="5370000" y="3682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65" name="Rectangle 64"/>
          <p:cNvSpPr/>
          <p:nvPr/>
        </p:nvSpPr>
        <p:spPr>
          <a:xfrm>
            <a:off x="6220000" y="3682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 + 300 + 500 + 900 = 1800*</a:t>
            </a:r>
          </a:p>
        </p:txBody>
      </p:sp>
      <p:sp>
        <p:nvSpPr>
          <p:cNvPr id="66" name="Rectangle 65"/>
          <p:cNvSpPr/>
          <p:nvPr/>
        </p:nvSpPr>
        <p:spPr>
          <a:xfrm>
            <a:off x="3750000" y="3894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Nov</a:t>
            </a:r>
          </a:p>
        </p:txBody>
      </p:sp>
      <p:sp>
        <p:nvSpPr>
          <p:cNvPr id="67" name="Rectangle 66"/>
          <p:cNvSpPr/>
          <p:nvPr/>
        </p:nvSpPr>
        <p:spPr>
          <a:xfrm>
            <a:off x="4250000" y="3894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68" name="Rectangle 67"/>
          <p:cNvSpPr/>
          <p:nvPr/>
        </p:nvSpPr>
        <p:spPr>
          <a:xfrm>
            <a:off x="4770000" y="3894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69" name="Rectangle 68"/>
          <p:cNvSpPr/>
          <p:nvPr/>
        </p:nvSpPr>
        <p:spPr>
          <a:xfrm>
            <a:off x="5370000" y="3894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70" name="Rectangle 69"/>
          <p:cNvSpPr/>
          <p:nvPr/>
        </p:nvSpPr>
        <p:spPr>
          <a:xfrm>
            <a:off x="6220000" y="3894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200 + 300 + 500 + 1700 = 2700</a:t>
            </a:r>
          </a:p>
        </p:txBody>
      </p:sp>
      <p:sp>
        <p:nvSpPr>
          <p:cNvPr id="71" name="Rectangle 70"/>
          <p:cNvSpPr/>
          <p:nvPr/>
        </p:nvSpPr>
        <p:spPr>
          <a:xfrm>
            <a:off x="3750000" y="4106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Rectangle 71"/>
          <p:cNvSpPr/>
          <p:nvPr/>
        </p:nvSpPr>
        <p:spPr>
          <a:xfrm>
            <a:off x="4250000" y="4106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3" name="Rectangle 72"/>
          <p:cNvSpPr/>
          <p:nvPr/>
        </p:nvSpPr>
        <p:spPr>
          <a:xfrm>
            <a:off x="4770000" y="4106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74" name="Rectangle 73"/>
          <p:cNvSpPr/>
          <p:nvPr/>
        </p:nvSpPr>
        <p:spPr>
          <a:xfrm>
            <a:off x="5370000" y="4106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75" name="Rectangle 74"/>
          <p:cNvSpPr/>
          <p:nvPr/>
        </p:nvSpPr>
        <p:spPr>
          <a:xfrm>
            <a:off x="6220000" y="4106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200 + 300 + 1800 = 2300*</a:t>
            </a:r>
          </a:p>
        </p:txBody>
      </p:sp>
      <p:sp>
        <p:nvSpPr>
          <p:cNvPr id="76" name="Rectangle 75"/>
          <p:cNvSpPr/>
          <p:nvPr/>
        </p:nvSpPr>
        <p:spPr>
          <a:xfrm>
            <a:off x="3750000" y="4318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7" name="Rectangle 76"/>
          <p:cNvSpPr/>
          <p:nvPr/>
        </p:nvSpPr>
        <p:spPr>
          <a:xfrm>
            <a:off x="4250000" y="4318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78" name="Rectangle 77"/>
          <p:cNvSpPr/>
          <p:nvPr/>
        </p:nvSpPr>
        <p:spPr>
          <a:xfrm>
            <a:off x="4770000" y="4318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79" name="Rectangle 78"/>
          <p:cNvSpPr/>
          <p:nvPr/>
        </p:nvSpPr>
        <p:spPr>
          <a:xfrm>
            <a:off x="5370000" y="4318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0" name="Rectangle 79"/>
          <p:cNvSpPr/>
          <p:nvPr/>
        </p:nvSpPr>
        <p:spPr>
          <a:xfrm>
            <a:off x="6220000" y="4318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 + 300 + 500 + 1700 = 2600*</a:t>
            </a:r>
          </a:p>
        </p:txBody>
      </p:sp>
      <p:sp>
        <p:nvSpPr>
          <p:cNvPr id="81" name="Rectangle 80"/>
          <p:cNvSpPr/>
          <p:nvPr/>
        </p:nvSpPr>
        <p:spPr>
          <a:xfrm>
            <a:off x="3750000" y="4530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2" name="Rectangle 81"/>
          <p:cNvSpPr/>
          <p:nvPr/>
        </p:nvSpPr>
        <p:spPr>
          <a:xfrm>
            <a:off x="4250000" y="4530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3" name="Rectangle 82"/>
          <p:cNvSpPr/>
          <p:nvPr/>
        </p:nvSpPr>
        <p:spPr>
          <a:xfrm>
            <a:off x="4770000" y="4530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84" name="Rectangle 83"/>
          <p:cNvSpPr/>
          <p:nvPr/>
        </p:nvSpPr>
        <p:spPr>
          <a:xfrm>
            <a:off x="5370000" y="4530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5" name="Rectangle 84"/>
          <p:cNvSpPr/>
          <p:nvPr/>
        </p:nvSpPr>
        <p:spPr>
          <a:xfrm>
            <a:off x="6220000" y="4530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100 + 300 + 500 + 1800 = 2700</a:t>
            </a:r>
          </a:p>
        </p:txBody>
      </p:sp>
      <p:sp>
        <p:nvSpPr>
          <p:cNvPr id="86" name="Rectangle 85"/>
          <p:cNvSpPr/>
          <p:nvPr/>
        </p:nvSpPr>
        <p:spPr>
          <a:xfrm>
            <a:off x="3750000" y="4742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7" name="Rectangle 86"/>
          <p:cNvSpPr/>
          <p:nvPr/>
        </p:nvSpPr>
        <p:spPr>
          <a:xfrm>
            <a:off x="4250000" y="4742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88" name="Rectangle 87"/>
          <p:cNvSpPr/>
          <p:nvPr/>
        </p:nvSpPr>
        <p:spPr>
          <a:xfrm>
            <a:off x="4770000" y="4742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89" name="Rectangle 88"/>
          <p:cNvSpPr/>
          <p:nvPr/>
        </p:nvSpPr>
        <p:spPr>
          <a:xfrm>
            <a:off x="5370000" y="4742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90" name="Rectangle 89"/>
          <p:cNvSpPr/>
          <p:nvPr/>
        </p:nvSpPr>
        <p:spPr>
          <a:xfrm>
            <a:off x="6220000" y="4742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300 + 500 + 1800 = 2600*</a:t>
            </a:r>
          </a:p>
        </p:txBody>
      </p:sp>
      <p:sp>
        <p:nvSpPr>
          <p:cNvPr id="91" name="Rectangle 90"/>
          <p:cNvSpPr/>
          <p:nvPr/>
        </p:nvSpPr>
        <p:spPr>
          <a:xfrm>
            <a:off x="3750000" y="4954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Oct</a:t>
            </a:r>
          </a:p>
        </p:txBody>
      </p:sp>
      <p:sp>
        <p:nvSpPr>
          <p:cNvPr id="92" name="Rectangle 91"/>
          <p:cNvSpPr/>
          <p:nvPr/>
        </p:nvSpPr>
        <p:spPr>
          <a:xfrm>
            <a:off x="4250000" y="4954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93" name="Rectangle 92"/>
          <p:cNvSpPr/>
          <p:nvPr/>
        </p:nvSpPr>
        <p:spPr>
          <a:xfrm>
            <a:off x="4770000" y="4954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94" name="Rectangle 93"/>
          <p:cNvSpPr/>
          <p:nvPr/>
        </p:nvSpPr>
        <p:spPr>
          <a:xfrm>
            <a:off x="5370000" y="4954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95" name="Rectangle 94"/>
          <p:cNvSpPr/>
          <p:nvPr/>
        </p:nvSpPr>
        <p:spPr>
          <a:xfrm>
            <a:off x="6220000" y="4954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300 + 500 + 2300 = 3100</a:t>
            </a:r>
          </a:p>
        </p:txBody>
      </p:sp>
      <p:sp>
        <p:nvSpPr>
          <p:cNvPr id="96" name="Rectangle 95"/>
          <p:cNvSpPr/>
          <p:nvPr/>
        </p:nvSpPr>
        <p:spPr>
          <a:xfrm>
            <a:off x="3750000" y="5166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7" name="Rectangle 96"/>
          <p:cNvSpPr/>
          <p:nvPr/>
        </p:nvSpPr>
        <p:spPr>
          <a:xfrm>
            <a:off x="4250000" y="5166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8" name="Rectangle 97"/>
          <p:cNvSpPr/>
          <p:nvPr/>
        </p:nvSpPr>
        <p:spPr>
          <a:xfrm>
            <a:off x="4770000" y="5166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99" name="Rectangle 98"/>
          <p:cNvSpPr/>
          <p:nvPr/>
        </p:nvSpPr>
        <p:spPr>
          <a:xfrm>
            <a:off x="5370000" y="5166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00" name="Rectangle 99"/>
          <p:cNvSpPr/>
          <p:nvPr/>
        </p:nvSpPr>
        <p:spPr>
          <a:xfrm>
            <a:off x="6220000" y="5166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300 + 500 + 2600 = 3400</a:t>
            </a:r>
          </a:p>
        </p:txBody>
      </p:sp>
      <p:sp>
        <p:nvSpPr>
          <p:cNvPr id="101" name="Rectangle 100"/>
          <p:cNvSpPr/>
          <p:nvPr/>
        </p:nvSpPr>
        <p:spPr>
          <a:xfrm>
            <a:off x="3750000" y="5378000"/>
            <a:ext cx="5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2" name="Rectangle 101"/>
          <p:cNvSpPr/>
          <p:nvPr/>
        </p:nvSpPr>
        <p:spPr>
          <a:xfrm>
            <a:off x="4250000" y="5378000"/>
            <a:ext cx="52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3" name="Rectangle 102"/>
          <p:cNvSpPr/>
          <p:nvPr/>
        </p:nvSpPr>
        <p:spPr>
          <a:xfrm>
            <a:off x="4770000" y="5378000"/>
            <a:ext cx="60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104" name="Rectangle 103"/>
          <p:cNvSpPr/>
          <p:nvPr/>
        </p:nvSpPr>
        <p:spPr>
          <a:xfrm>
            <a:off x="5370000" y="5378000"/>
            <a:ext cx="8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105" name="Rectangle 104"/>
          <p:cNvSpPr/>
          <p:nvPr/>
        </p:nvSpPr>
        <p:spPr>
          <a:xfrm>
            <a:off x="6220000" y="5378000"/>
            <a:ext cx="2150000" cy="21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300 + 2600 = 2900*</a:t>
            </a:r>
          </a:p>
        </p:txBody>
      </p:sp>
      <p:sp>
        <p:nvSpPr>
          <p:cNvPr id="106" name="Rectangle 105"/>
          <p:cNvSpPr/>
          <p:nvPr/>
        </p:nvSpPr>
        <p:spPr>
          <a:xfrm>
            <a:off x="250000" y="3950000"/>
            <a:ext cx="9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Month</a:t>
            </a:r>
          </a:p>
        </p:txBody>
      </p:sp>
      <p:sp>
        <p:nvSpPr>
          <p:cNvPr id="107" name="Rectangle 106"/>
          <p:cNvSpPr/>
          <p:nvPr/>
        </p:nvSpPr>
        <p:spPr>
          <a:xfrm>
            <a:off x="1150000" y="395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Oct</a:t>
            </a:r>
          </a:p>
        </p:txBody>
      </p:sp>
      <p:sp>
        <p:nvSpPr>
          <p:cNvPr id="108" name="Rectangle 107"/>
          <p:cNvSpPr/>
          <p:nvPr/>
        </p:nvSpPr>
        <p:spPr>
          <a:xfrm>
            <a:off x="1630000" y="395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Nov</a:t>
            </a:r>
          </a:p>
        </p:txBody>
      </p:sp>
      <p:sp>
        <p:nvSpPr>
          <p:cNvPr id="109" name="Rectangle 108"/>
          <p:cNvSpPr/>
          <p:nvPr/>
        </p:nvSpPr>
        <p:spPr>
          <a:xfrm>
            <a:off x="2110000" y="395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Dec</a:t>
            </a:r>
          </a:p>
        </p:txBody>
      </p:sp>
      <p:sp>
        <p:nvSpPr>
          <p:cNvPr id="110" name="Rectangle 109"/>
          <p:cNvSpPr/>
          <p:nvPr/>
        </p:nvSpPr>
        <p:spPr>
          <a:xfrm>
            <a:off x="2590000" y="395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Jan</a:t>
            </a:r>
          </a:p>
        </p:txBody>
      </p:sp>
      <p:sp>
        <p:nvSpPr>
          <p:cNvPr id="111" name="Rectangle 110"/>
          <p:cNvSpPr/>
          <p:nvPr/>
        </p:nvSpPr>
        <p:spPr>
          <a:xfrm>
            <a:off x="3070000" y="395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Feb</a:t>
            </a:r>
          </a:p>
        </p:txBody>
      </p:sp>
      <p:sp>
        <p:nvSpPr>
          <p:cNvPr id="112" name="Rectangle 111"/>
          <p:cNvSpPr/>
          <p:nvPr/>
        </p:nvSpPr>
        <p:spPr>
          <a:xfrm>
            <a:off x="250000" y="4170000"/>
            <a:ext cx="9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  Made</a:t>
            </a:r>
          </a:p>
        </p:txBody>
      </p:sp>
      <p:sp>
        <p:nvSpPr>
          <p:cNvPr id="113" name="Rectangle 112"/>
          <p:cNvSpPr/>
          <p:nvPr/>
        </p:nvSpPr>
        <p:spPr>
          <a:xfrm>
            <a:off x="1150000" y="417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114" name="Rectangle 113"/>
          <p:cNvSpPr/>
          <p:nvPr/>
        </p:nvSpPr>
        <p:spPr>
          <a:xfrm>
            <a:off x="1630000" y="417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a:t>
            </a:r>
          </a:p>
        </p:txBody>
      </p:sp>
      <p:sp>
        <p:nvSpPr>
          <p:cNvPr id="115" name="Rectangle 114"/>
          <p:cNvSpPr/>
          <p:nvPr/>
        </p:nvSpPr>
        <p:spPr>
          <a:xfrm>
            <a:off x="2110000" y="417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a:t>
            </a:r>
          </a:p>
        </p:txBody>
      </p:sp>
      <p:sp>
        <p:nvSpPr>
          <p:cNvPr id="116" name="Rectangle 115"/>
          <p:cNvSpPr/>
          <p:nvPr/>
        </p:nvSpPr>
        <p:spPr>
          <a:xfrm>
            <a:off x="2590000" y="417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a:t>
            </a:r>
          </a:p>
        </p:txBody>
      </p:sp>
      <p:sp>
        <p:nvSpPr>
          <p:cNvPr id="117" name="Rectangle 116"/>
          <p:cNvSpPr/>
          <p:nvPr/>
        </p:nvSpPr>
        <p:spPr>
          <a:xfrm>
            <a:off x="3070000" y="417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0</a:t>
            </a:r>
          </a:p>
        </p:txBody>
      </p:sp>
      <p:sp>
        <p:nvSpPr>
          <p:cNvPr id="118" name="Rectangle 117"/>
          <p:cNvSpPr/>
          <p:nvPr/>
        </p:nvSpPr>
        <p:spPr>
          <a:xfrm>
            <a:off x="250000" y="4390000"/>
            <a:ext cx="9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b  Made</a:t>
            </a:r>
          </a:p>
        </p:txBody>
      </p:sp>
      <p:sp>
        <p:nvSpPr>
          <p:cNvPr id="119" name="Rectangle 118"/>
          <p:cNvSpPr/>
          <p:nvPr/>
        </p:nvSpPr>
        <p:spPr>
          <a:xfrm>
            <a:off x="1150000" y="439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4</a:t>
            </a:r>
          </a:p>
        </p:txBody>
      </p:sp>
      <p:sp>
        <p:nvSpPr>
          <p:cNvPr id="120" name="Rectangle 119"/>
          <p:cNvSpPr/>
          <p:nvPr/>
        </p:nvSpPr>
        <p:spPr>
          <a:xfrm>
            <a:off x="1630000" y="439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2</a:t>
            </a:r>
          </a:p>
        </p:txBody>
      </p:sp>
      <p:sp>
        <p:nvSpPr>
          <p:cNvPr id="121" name="Rectangle 120"/>
          <p:cNvSpPr/>
          <p:nvPr/>
        </p:nvSpPr>
        <p:spPr>
          <a:xfrm>
            <a:off x="2110000" y="439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4</a:t>
            </a:r>
          </a:p>
        </p:txBody>
      </p:sp>
      <p:sp>
        <p:nvSpPr>
          <p:cNvPr id="122" name="Rectangle 121"/>
          <p:cNvSpPr/>
          <p:nvPr/>
        </p:nvSpPr>
        <p:spPr>
          <a:xfrm>
            <a:off x="2590000" y="439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4</a:t>
            </a:r>
          </a:p>
        </p:txBody>
      </p:sp>
      <p:sp>
        <p:nvSpPr>
          <p:cNvPr id="123" name="Rectangle 122"/>
          <p:cNvSpPr/>
          <p:nvPr/>
        </p:nvSpPr>
        <p:spPr>
          <a:xfrm>
            <a:off x="3070000" y="4390000"/>
            <a:ext cx="48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0</a:t>
            </a:r>
          </a:p>
        </p:txBody>
      </p:sp>
      <p:sp>
        <p:nvSpPr>
          <p:cNvPr id="124" name="TextBox 123"/>
          <p:cNvSpPr txBox="1"/>
          <p:nvPr/>
        </p:nvSpPr>
        <p:spPr>
          <a:xfrm>
            <a:off x="250000" y="4800000"/>
            <a:ext cx="3300000" cy="1500000"/>
          </a:xfrm>
          <a:prstGeom prst="rect">
            <a:avLst/>
          </a:prstGeom>
          <a:noFill/>
        </p:spPr>
        <p:txBody>
          <a:bodyPr wrap="square" anchor="t" lIns="45720" rIns="45720">
            <a:spAutoFit/>
          </a:bodyPr>
          <a:lstStyle/>
          <a:p>
            <a:pPr algn="l"/>
            <a:r>
              <a:rPr sz="1200" b="1" i="0">
                <a:solidFill>
                  <a:srgbClr val="FF0000"/>
                </a:solidFill>
                <a:latin typeface="Calibri"/>
              </a:rPr>
              <a:t>a  The costs will be £2900.</a:t>
            </a:r>
          </a:p>
          <a:p>
            <a:pPr algn="l"/>
            <a:r>
              <a:rPr sz="1200" b="1" i="0">
                <a:solidFill>
                  <a:srgbClr val="FF0000"/>
                </a:solidFill>
                <a:latin typeface="Calibri"/>
              </a:rPr>
              <a:t>b  Making 4 in October gives destination 2: the total cost is now £3100.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66"/>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7"/>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8"/>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1"/>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2"/>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3"/>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4"/>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5"/>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6"/>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7"/>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9"/>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0"/>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1"/>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3"/>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4"/>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5"/>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6"/>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87"/>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8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9"/>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grpId="0" nodeType="clickEffect">
                                  <p:stCondLst>
                                    <p:cond delay="0"/>
                                  </p:stCondLst>
                                  <p:childTnLst>
                                    <p:set>
                                      <p:cBhvr>
                                        <p:cTn id="184" dur="1" fill="hold">
                                          <p:stCondLst>
                                            <p:cond delay="0"/>
                                          </p:stCondLst>
                                        </p:cTn>
                                        <p:tgtEl>
                                          <p:spTgt spid="91"/>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3"/>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4"/>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95"/>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6"/>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97"/>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98"/>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9"/>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00"/>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1"/>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2"/>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103"/>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04"/>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05"/>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grpId="0" nodeType="clickEffect">
                                  <p:stCondLst>
                                    <p:cond delay="0"/>
                                  </p:stCondLst>
                                  <p:childTnLst>
                                    <p:set>
                                      <p:cBhvr>
                                        <p:cTn id="216" dur="1" fill="hold">
                                          <p:stCondLst>
                                            <p:cond delay="0"/>
                                          </p:stCondLst>
                                        </p:cTn>
                                        <p:tgtEl>
                                          <p:spTgt spid="106"/>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7"/>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08"/>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09"/>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10"/>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11"/>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12"/>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13"/>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14"/>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15"/>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16"/>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17"/>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ntr" presetSubtype="0" fill="hold" grpId="0" nodeType="clickEffect">
                                  <p:stCondLst>
                                    <p:cond delay="0"/>
                                  </p:stCondLst>
                                  <p:childTnLst>
                                    <p:set>
                                      <p:cBhvr>
                                        <p:cTn id="242" dur="1" fill="hold">
                                          <p:stCondLst>
                                            <p:cond delay="0"/>
                                          </p:stCondLst>
                                        </p:cTn>
                                        <p:tgtEl>
                                          <p:spTgt spid="118"/>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19"/>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20"/>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21"/>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122"/>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123"/>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100" b="1" i="0">
                <a:solidFill>
                  <a:srgbClr val="000000"/>
                </a:solidFill>
                <a:latin typeface="Calibri"/>
              </a:rPr>
              <a:t>Decide whether the problem is minimum, maximum, minimax or maximin</a:t>
            </a:r>
          </a:p>
          <a:p>
            <a:pPr algn="ctr"/>
            <a:r>
              <a:rPr sz="1100" b="0" i="0">
                <a:solidFill>
                  <a:srgbClr val="000000"/>
                </a:solidFill>
                <a:latin typeface="Calibri"/>
              </a:rPr>
              <a:t/>
            </a:r>
          </a:p>
          <a:p>
            <a:pPr algn="ctr"/>
            <a:r>
              <a:rPr sz="1100" b="0" i="0">
                <a:solidFill>
                  <a:srgbClr val="000000"/>
                </a:solidFill>
                <a:latin typeface="Calibri"/>
              </a:rPr>
              <a:t>Here the minimum profit in each year is to be maximised, so it is a maximin problem</a:t>
            </a:r>
          </a:p>
          <a:p>
            <a:pPr algn="ctr"/>
            <a:r>
              <a:rPr sz="1100" b="0" i="0">
                <a:solidFill>
                  <a:srgbClr val="000000"/>
                </a:solidFill>
                <a:latin typeface="Calibri"/>
              </a:rPr>
              <a:t/>
            </a:r>
          </a:p>
          <a:p>
            <a:pPr algn="ctr"/>
            <a:r>
              <a:rPr sz="1100" b="0" i="0">
                <a:solidFill>
                  <a:srgbClr val="000000"/>
                </a:solidFill>
                <a:latin typeface="Calibri"/>
              </a:rPr>
              <a:t>Choose the stage so that it counts how many decisions are left</a:t>
            </a:r>
          </a:p>
        </p:txBody>
      </p:sp>
      <p:sp>
        <p:nvSpPr>
          <p:cNvPr id="5" name="TextBox 4"/>
          <p:cNvSpPr txBox="1"/>
          <p:nvPr/>
        </p:nvSpPr>
        <p:spPr>
          <a:xfrm>
            <a:off x="3750000" y="1000000"/>
            <a:ext cx="5150000" cy="1100000"/>
          </a:xfrm>
          <a:prstGeom prst="rect">
            <a:avLst/>
          </a:prstGeom>
          <a:noFill/>
        </p:spPr>
        <p:txBody>
          <a:bodyPr wrap="square" anchor="t" lIns="45720" rIns="45720">
            <a:spAutoFit/>
          </a:bodyPr>
          <a:lstStyle/>
          <a:p>
            <a:pPr algn="l"/>
            <a:r>
              <a:rPr sz="1100" b="0" i="0">
                <a:solidFill>
                  <a:srgbClr val="000000"/>
                </a:solidFill>
                <a:latin typeface="Calibri"/>
              </a:rPr>
              <a:t>A builder has purchased a site and will build three houses A, B and C on it at the rate of one a year. The profit made on each house will depend on site accessibility, interest rates and cost of materials and labour. The builder's estimates of potential profits are shown in the table below, in thousands of pounds.</a:t>
            </a:r>
          </a:p>
        </p:txBody>
      </p:sp>
      <p:sp>
        <p:nvSpPr>
          <p:cNvPr id="6" name="Rectangle 5"/>
          <p:cNvSpPr/>
          <p:nvPr/>
        </p:nvSpPr>
        <p:spPr>
          <a:xfrm>
            <a:off x="4350000" y="215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Already built</a:t>
            </a:r>
          </a:p>
        </p:txBody>
      </p:sp>
      <p:sp>
        <p:nvSpPr>
          <p:cNvPr id="7" name="Rectangle 6"/>
          <p:cNvSpPr/>
          <p:nvPr/>
        </p:nvSpPr>
        <p:spPr>
          <a:xfrm>
            <a:off x="5650000" y="215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8" name="Rectangle 7"/>
          <p:cNvSpPr/>
          <p:nvPr/>
        </p:nvSpPr>
        <p:spPr>
          <a:xfrm>
            <a:off x="6350000" y="215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9" name="Rectangle 8"/>
          <p:cNvSpPr/>
          <p:nvPr/>
        </p:nvSpPr>
        <p:spPr>
          <a:xfrm>
            <a:off x="7050000" y="215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10" name="Rectangle 9"/>
          <p:cNvSpPr/>
          <p:nvPr/>
        </p:nvSpPr>
        <p:spPr>
          <a:xfrm>
            <a:off x="4350000" y="236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None</a:t>
            </a:r>
          </a:p>
        </p:txBody>
      </p:sp>
      <p:sp>
        <p:nvSpPr>
          <p:cNvPr id="11" name="Rectangle 10"/>
          <p:cNvSpPr/>
          <p:nvPr/>
        </p:nvSpPr>
        <p:spPr>
          <a:xfrm>
            <a:off x="5650000" y="236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50</a:t>
            </a:r>
          </a:p>
        </p:txBody>
      </p:sp>
      <p:sp>
        <p:nvSpPr>
          <p:cNvPr id="12" name="Rectangle 11"/>
          <p:cNvSpPr/>
          <p:nvPr/>
        </p:nvSpPr>
        <p:spPr>
          <a:xfrm>
            <a:off x="6350000" y="236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70</a:t>
            </a:r>
          </a:p>
        </p:txBody>
      </p:sp>
      <p:sp>
        <p:nvSpPr>
          <p:cNvPr id="13" name="Rectangle 12"/>
          <p:cNvSpPr/>
          <p:nvPr/>
        </p:nvSpPr>
        <p:spPr>
          <a:xfrm>
            <a:off x="7050000" y="236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65</a:t>
            </a:r>
          </a:p>
        </p:txBody>
      </p:sp>
      <p:sp>
        <p:nvSpPr>
          <p:cNvPr id="14" name="Rectangle 13"/>
          <p:cNvSpPr/>
          <p:nvPr/>
        </p:nvSpPr>
        <p:spPr>
          <a:xfrm>
            <a:off x="4350000" y="258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15" name="Rectangle 14"/>
          <p:cNvSpPr/>
          <p:nvPr/>
        </p:nvSpPr>
        <p:spPr>
          <a:xfrm>
            <a:off x="5650000" y="258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16" name="Rectangle 15"/>
          <p:cNvSpPr/>
          <p:nvPr/>
        </p:nvSpPr>
        <p:spPr>
          <a:xfrm>
            <a:off x="6350000" y="258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65</a:t>
            </a:r>
          </a:p>
        </p:txBody>
      </p:sp>
      <p:sp>
        <p:nvSpPr>
          <p:cNvPr id="17" name="Rectangle 16"/>
          <p:cNvSpPr/>
          <p:nvPr/>
        </p:nvSpPr>
        <p:spPr>
          <a:xfrm>
            <a:off x="7050000" y="258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60</a:t>
            </a:r>
          </a:p>
        </p:txBody>
      </p:sp>
      <p:sp>
        <p:nvSpPr>
          <p:cNvPr id="18" name="Rectangle 17"/>
          <p:cNvSpPr/>
          <p:nvPr/>
        </p:nvSpPr>
        <p:spPr>
          <a:xfrm>
            <a:off x="4350000" y="279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19" name="Rectangle 18"/>
          <p:cNvSpPr/>
          <p:nvPr/>
        </p:nvSpPr>
        <p:spPr>
          <a:xfrm>
            <a:off x="5650000" y="279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65</a:t>
            </a:r>
          </a:p>
        </p:txBody>
      </p:sp>
      <p:sp>
        <p:nvSpPr>
          <p:cNvPr id="20" name="Rectangle 19"/>
          <p:cNvSpPr/>
          <p:nvPr/>
        </p:nvSpPr>
        <p:spPr>
          <a:xfrm>
            <a:off x="6350000" y="279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21" name="Rectangle 20"/>
          <p:cNvSpPr/>
          <p:nvPr/>
        </p:nvSpPr>
        <p:spPr>
          <a:xfrm>
            <a:off x="7050000" y="279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70</a:t>
            </a:r>
          </a:p>
        </p:txBody>
      </p:sp>
      <p:sp>
        <p:nvSpPr>
          <p:cNvPr id="22" name="Rectangle 21"/>
          <p:cNvSpPr/>
          <p:nvPr/>
        </p:nvSpPr>
        <p:spPr>
          <a:xfrm>
            <a:off x="4350000" y="301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23" name="Rectangle 22"/>
          <p:cNvSpPr/>
          <p:nvPr/>
        </p:nvSpPr>
        <p:spPr>
          <a:xfrm>
            <a:off x="5650000" y="301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60</a:t>
            </a:r>
          </a:p>
        </p:txBody>
      </p:sp>
      <p:sp>
        <p:nvSpPr>
          <p:cNvPr id="24" name="Rectangle 23"/>
          <p:cNvSpPr/>
          <p:nvPr/>
        </p:nvSpPr>
        <p:spPr>
          <a:xfrm>
            <a:off x="6350000" y="301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70</a:t>
            </a:r>
          </a:p>
        </p:txBody>
      </p:sp>
      <p:sp>
        <p:nvSpPr>
          <p:cNvPr id="25" name="Rectangle 24"/>
          <p:cNvSpPr/>
          <p:nvPr/>
        </p:nvSpPr>
        <p:spPr>
          <a:xfrm>
            <a:off x="7050000" y="301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26" name="Rectangle 25"/>
          <p:cNvSpPr/>
          <p:nvPr/>
        </p:nvSpPr>
        <p:spPr>
          <a:xfrm>
            <a:off x="4350000" y="322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 and B</a:t>
            </a:r>
          </a:p>
        </p:txBody>
      </p:sp>
      <p:sp>
        <p:nvSpPr>
          <p:cNvPr id="27" name="Rectangle 26"/>
          <p:cNvSpPr/>
          <p:nvPr/>
        </p:nvSpPr>
        <p:spPr>
          <a:xfrm>
            <a:off x="5650000" y="322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28" name="Rectangle 27"/>
          <p:cNvSpPr/>
          <p:nvPr/>
        </p:nvSpPr>
        <p:spPr>
          <a:xfrm>
            <a:off x="6350000" y="322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29" name="Rectangle 28"/>
          <p:cNvSpPr/>
          <p:nvPr/>
        </p:nvSpPr>
        <p:spPr>
          <a:xfrm>
            <a:off x="7050000" y="322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80</a:t>
            </a:r>
          </a:p>
        </p:txBody>
      </p:sp>
      <p:sp>
        <p:nvSpPr>
          <p:cNvPr id="30" name="Rectangle 29"/>
          <p:cNvSpPr/>
          <p:nvPr/>
        </p:nvSpPr>
        <p:spPr>
          <a:xfrm>
            <a:off x="4350000" y="3440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 and C</a:t>
            </a:r>
          </a:p>
        </p:txBody>
      </p:sp>
      <p:sp>
        <p:nvSpPr>
          <p:cNvPr id="31" name="Rectangle 30"/>
          <p:cNvSpPr/>
          <p:nvPr/>
        </p:nvSpPr>
        <p:spPr>
          <a:xfrm>
            <a:off x="5650000" y="344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32" name="Rectangle 31"/>
          <p:cNvSpPr/>
          <p:nvPr/>
        </p:nvSpPr>
        <p:spPr>
          <a:xfrm>
            <a:off x="6350000" y="344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60</a:t>
            </a:r>
          </a:p>
        </p:txBody>
      </p:sp>
      <p:sp>
        <p:nvSpPr>
          <p:cNvPr id="33" name="Rectangle 32"/>
          <p:cNvSpPr/>
          <p:nvPr/>
        </p:nvSpPr>
        <p:spPr>
          <a:xfrm>
            <a:off x="7050000" y="3440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34" name="Rectangle 33"/>
          <p:cNvSpPr/>
          <p:nvPr/>
        </p:nvSpPr>
        <p:spPr>
          <a:xfrm>
            <a:off x="4350000" y="3655000"/>
            <a:ext cx="13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 and C</a:t>
            </a:r>
          </a:p>
        </p:txBody>
      </p:sp>
      <p:sp>
        <p:nvSpPr>
          <p:cNvPr id="35" name="Rectangle 34"/>
          <p:cNvSpPr/>
          <p:nvPr/>
        </p:nvSpPr>
        <p:spPr>
          <a:xfrm>
            <a:off x="5650000" y="365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70</a:t>
            </a:r>
          </a:p>
        </p:txBody>
      </p:sp>
      <p:sp>
        <p:nvSpPr>
          <p:cNvPr id="36" name="Rectangle 35"/>
          <p:cNvSpPr/>
          <p:nvPr/>
        </p:nvSpPr>
        <p:spPr>
          <a:xfrm>
            <a:off x="6350000" y="365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37" name="Rectangle 36"/>
          <p:cNvSpPr/>
          <p:nvPr/>
        </p:nvSpPr>
        <p:spPr>
          <a:xfrm>
            <a:off x="7050000" y="3655000"/>
            <a:ext cx="700000" cy="21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t>
            </a:r>
          </a:p>
        </p:txBody>
      </p:sp>
      <p:sp>
        <p:nvSpPr>
          <p:cNvPr id="38" name="TextBox 37"/>
          <p:cNvSpPr txBox="1"/>
          <p:nvPr/>
        </p:nvSpPr>
        <p:spPr>
          <a:xfrm>
            <a:off x="3750000" y="3950000"/>
            <a:ext cx="5150000" cy="1000000"/>
          </a:xfrm>
          <a:prstGeom prst="rect">
            <a:avLst/>
          </a:prstGeom>
          <a:noFill/>
        </p:spPr>
        <p:txBody>
          <a:bodyPr wrap="square" anchor="t" lIns="45720" rIns="45720">
            <a:spAutoFit/>
          </a:bodyPr>
          <a:lstStyle/>
          <a:p>
            <a:pPr algn="l"/>
            <a:r>
              <a:rPr sz="1100" b="0" i="0">
                <a:solidFill>
                  <a:srgbClr val="000000"/>
                </a:solidFill>
                <a:latin typeface="Calibri"/>
              </a:rPr>
              <a:t>Dynamic programming is to be used to determine the order in which the houses are to be built so that the minimum profit in each year is to be maximised.</a:t>
            </a:r>
          </a:p>
          <a:p>
            <a:pPr algn="l"/>
            <a:r>
              <a:rPr sz="1100" b="0" i="0">
                <a:solidFill>
                  <a:srgbClr val="000000"/>
                </a:solidFill>
                <a:latin typeface="Calibri"/>
              </a:rPr>
              <a:t>a  Explain the meaning of Stage, State and Action in this context.</a:t>
            </a:r>
          </a:p>
          <a:p>
            <a:pPr algn="l"/>
            <a:r>
              <a:rPr sz="1100" b="0" i="0">
                <a:solidFill>
                  <a:srgbClr val="000000"/>
                </a:solidFill>
                <a:latin typeface="Calibri"/>
              </a:rPr>
              <a:t>b  Find the order in which the houses should be built and the value of the minimum estimated annual profit.</a:t>
            </a:r>
          </a:p>
        </p:txBody>
      </p:sp>
      <p:sp>
        <p:nvSpPr>
          <p:cNvPr id="39" name="TextBox 38"/>
          <p:cNvSpPr txBox="1"/>
          <p:nvPr/>
        </p:nvSpPr>
        <p:spPr>
          <a:xfrm>
            <a:off x="3750000" y="5050000"/>
            <a:ext cx="5150000" cy="270000"/>
          </a:xfrm>
          <a:prstGeom prst="rect">
            <a:avLst/>
          </a:prstGeom>
          <a:noFill/>
        </p:spPr>
        <p:txBody>
          <a:bodyPr wrap="square" anchor="t" lIns="45720" rIns="45720">
            <a:spAutoFit/>
          </a:bodyPr>
          <a:lstStyle/>
          <a:p>
            <a:pPr algn="l"/>
            <a:r>
              <a:rPr sz="1100" b="1" i="0">
                <a:solidFill>
                  <a:srgbClr val="FF0000"/>
                </a:solidFill>
                <a:latin typeface="Calibri"/>
              </a:rPr>
              <a:t>Stage  </a:t>
            </a:r>
            <a:r>
              <a:rPr sz="1100" b="0" i="0">
                <a:solidFill>
                  <a:srgbClr val="FF0000"/>
                </a:solidFill>
                <a:latin typeface="Calibri"/>
              </a:rPr>
              <a:t>the number of houses left to build</a:t>
            </a:r>
          </a:p>
        </p:txBody>
      </p:sp>
      <p:sp>
        <p:nvSpPr>
          <p:cNvPr id="40" name="TextBox 39"/>
          <p:cNvSpPr txBox="1"/>
          <p:nvPr/>
        </p:nvSpPr>
        <p:spPr>
          <a:xfrm>
            <a:off x="3750000" y="5320000"/>
            <a:ext cx="5150000" cy="270000"/>
          </a:xfrm>
          <a:prstGeom prst="rect">
            <a:avLst/>
          </a:prstGeom>
          <a:noFill/>
        </p:spPr>
        <p:txBody>
          <a:bodyPr wrap="square" anchor="t" lIns="45720" rIns="45720">
            <a:spAutoFit/>
          </a:bodyPr>
          <a:lstStyle/>
          <a:p>
            <a:pPr algn="l"/>
            <a:r>
              <a:rPr sz="1100" b="1" i="0">
                <a:solidFill>
                  <a:srgbClr val="FF0000"/>
                </a:solidFill>
                <a:latin typeface="Calibri"/>
              </a:rPr>
              <a:t>State  </a:t>
            </a:r>
            <a:r>
              <a:rPr sz="1100" b="0" i="0">
                <a:solidFill>
                  <a:srgbClr val="FF0000"/>
                </a:solidFill>
                <a:latin typeface="Calibri"/>
              </a:rPr>
              <a:t>the houses already built</a:t>
            </a:r>
          </a:p>
        </p:txBody>
      </p:sp>
      <p:sp>
        <p:nvSpPr>
          <p:cNvPr id="41" name="TextBox 40"/>
          <p:cNvSpPr txBox="1"/>
          <p:nvPr/>
        </p:nvSpPr>
        <p:spPr>
          <a:xfrm>
            <a:off x="3750000" y="5590000"/>
            <a:ext cx="5150000" cy="270000"/>
          </a:xfrm>
          <a:prstGeom prst="rect">
            <a:avLst/>
          </a:prstGeom>
          <a:noFill/>
        </p:spPr>
        <p:txBody>
          <a:bodyPr wrap="square" anchor="t" lIns="45720" rIns="45720">
            <a:spAutoFit/>
          </a:bodyPr>
          <a:lstStyle/>
          <a:p>
            <a:pPr algn="l"/>
            <a:r>
              <a:rPr sz="1100" b="1" i="0">
                <a:solidFill>
                  <a:srgbClr val="FF0000"/>
                </a:solidFill>
                <a:latin typeface="Calibri"/>
              </a:rPr>
              <a:t>Action  </a:t>
            </a:r>
            <a:r>
              <a:rPr sz="1100" b="0" i="0">
                <a:solidFill>
                  <a:srgbClr val="FF0000"/>
                </a:solidFill>
                <a:latin typeface="Calibri"/>
              </a:rPr>
              <a:t>the house to be built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2400000"/>
          </a:xfrm>
          <a:prstGeom prst="rect">
            <a:avLst/>
          </a:prstGeom>
          <a:noFill/>
        </p:spPr>
        <p:txBody>
          <a:bodyPr wrap="square" anchor="t" lIns="45720" rIns="45720">
            <a:spAutoFit/>
          </a:bodyPr>
          <a:lstStyle/>
          <a:p>
            <a:pPr algn="ctr"/>
            <a:r>
              <a:rPr sz="1100" b="1" i="0">
                <a:solidFill>
                  <a:srgbClr val="000000"/>
                </a:solidFill>
                <a:latin typeface="Calibri"/>
              </a:rPr>
              <a:t>You need to maximise the minimum profit, so this is a maximin problem</a:t>
            </a:r>
          </a:p>
          <a:p>
            <a:pPr algn="ctr"/>
            <a:r>
              <a:rPr sz="1100" b="0" i="0">
                <a:solidFill>
                  <a:srgbClr val="000000"/>
                </a:solidFill>
                <a:latin typeface="Calibri"/>
              </a:rPr>
              <a:t/>
            </a:r>
          </a:p>
          <a:p>
            <a:pPr algn="ctr"/>
            <a:r>
              <a:rPr sz="1100" b="0" i="0">
                <a:solidFill>
                  <a:srgbClr val="000000"/>
                </a:solidFill>
                <a:latin typeface="Calibri"/>
              </a:rPr>
              <a:t>Value = Min(profit this year, best value of the destination); star the maximum for each state</a:t>
            </a:r>
          </a:p>
        </p:txBody>
      </p:sp>
      <p:sp>
        <p:nvSpPr>
          <p:cNvPr id="5" name="TextBox 4"/>
          <p:cNvSpPr txBox="1"/>
          <p:nvPr/>
        </p:nvSpPr>
        <p:spPr>
          <a:xfrm>
            <a:off x="3750000" y="1000000"/>
            <a:ext cx="5150000" cy="350000"/>
          </a:xfrm>
          <a:prstGeom prst="rect">
            <a:avLst/>
          </a:prstGeom>
          <a:noFill/>
        </p:spPr>
        <p:txBody>
          <a:bodyPr wrap="square" anchor="t" lIns="45720" rIns="45720">
            <a:spAutoFit/>
          </a:bodyPr>
          <a:lstStyle/>
          <a:p>
            <a:pPr algn="l"/>
            <a:r>
              <a:rPr sz="1100" b="0" i="0">
                <a:solidFill>
                  <a:srgbClr val="000000"/>
                </a:solidFill>
                <a:latin typeface="Calibri"/>
              </a:rPr>
              <a:t>b</a:t>
            </a:r>
          </a:p>
        </p:txBody>
      </p:sp>
      <p:sp>
        <p:nvSpPr>
          <p:cNvPr id="6" name="Rectangle 5"/>
          <p:cNvSpPr/>
          <p:nvPr/>
        </p:nvSpPr>
        <p:spPr>
          <a:xfrm>
            <a:off x="3750000" y="135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Stage</a:t>
            </a:r>
          </a:p>
        </p:txBody>
      </p:sp>
      <p:sp>
        <p:nvSpPr>
          <p:cNvPr id="7" name="Rectangle 6"/>
          <p:cNvSpPr/>
          <p:nvPr/>
        </p:nvSpPr>
        <p:spPr>
          <a:xfrm>
            <a:off x="4250000" y="135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State</a:t>
            </a:r>
          </a:p>
        </p:txBody>
      </p:sp>
      <p:sp>
        <p:nvSpPr>
          <p:cNvPr id="8" name="Rectangle 7"/>
          <p:cNvSpPr/>
          <p:nvPr/>
        </p:nvSpPr>
        <p:spPr>
          <a:xfrm>
            <a:off x="4900000" y="135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Action</a:t>
            </a:r>
          </a:p>
        </p:txBody>
      </p:sp>
      <p:sp>
        <p:nvSpPr>
          <p:cNvPr id="9" name="Rectangle 8"/>
          <p:cNvSpPr/>
          <p:nvPr/>
        </p:nvSpPr>
        <p:spPr>
          <a:xfrm>
            <a:off x="5550000" y="135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Destination</a:t>
            </a:r>
          </a:p>
        </p:txBody>
      </p:sp>
      <p:sp>
        <p:nvSpPr>
          <p:cNvPr id="10" name="Rectangle 9"/>
          <p:cNvSpPr/>
          <p:nvPr/>
        </p:nvSpPr>
        <p:spPr>
          <a:xfrm>
            <a:off x="6450000" y="135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Value</a:t>
            </a:r>
          </a:p>
        </p:txBody>
      </p:sp>
      <p:sp>
        <p:nvSpPr>
          <p:cNvPr id="11" name="Rectangle 10"/>
          <p:cNvSpPr/>
          <p:nvPr/>
        </p:nvSpPr>
        <p:spPr>
          <a:xfrm>
            <a:off x="3750000" y="158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a:t>
            </a:r>
          </a:p>
        </p:txBody>
      </p:sp>
      <p:sp>
        <p:nvSpPr>
          <p:cNvPr id="12" name="Rectangle 11"/>
          <p:cNvSpPr/>
          <p:nvPr/>
        </p:nvSpPr>
        <p:spPr>
          <a:xfrm>
            <a:off x="4250000" y="158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AB</a:t>
            </a:r>
          </a:p>
        </p:txBody>
      </p:sp>
      <p:sp>
        <p:nvSpPr>
          <p:cNvPr id="13" name="Rectangle 12"/>
          <p:cNvSpPr/>
          <p:nvPr/>
        </p:nvSpPr>
        <p:spPr>
          <a:xfrm>
            <a:off x="4900000" y="158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14" name="Rectangle 13"/>
          <p:cNvSpPr/>
          <p:nvPr/>
        </p:nvSpPr>
        <p:spPr>
          <a:xfrm>
            <a:off x="5550000" y="158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ABC</a:t>
            </a:r>
          </a:p>
        </p:txBody>
      </p:sp>
      <p:sp>
        <p:nvSpPr>
          <p:cNvPr id="15" name="Rectangle 14"/>
          <p:cNvSpPr/>
          <p:nvPr/>
        </p:nvSpPr>
        <p:spPr>
          <a:xfrm>
            <a:off x="6450000" y="158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80*</a:t>
            </a:r>
          </a:p>
        </p:txBody>
      </p:sp>
      <p:sp>
        <p:nvSpPr>
          <p:cNvPr id="16" name="Rectangle 15"/>
          <p:cNvSpPr/>
          <p:nvPr/>
        </p:nvSpPr>
        <p:spPr>
          <a:xfrm>
            <a:off x="3750000" y="181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7" name="Rectangle 16"/>
          <p:cNvSpPr/>
          <p:nvPr/>
        </p:nvSpPr>
        <p:spPr>
          <a:xfrm>
            <a:off x="4250000" y="181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AC</a:t>
            </a:r>
          </a:p>
        </p:txBody>
      </p:sp>
      <p:sp>
        <p:nvSpPr>
          <p:cNvPr id="18" name="Rectangle 17"/>
          <p:cNvSpPr/>
          <p:nvPr/>
        </p:nvSpPr>
        <p:spPr>
          <a:xfrm>
            <a:off x="4900000" y="181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19" name="Rectangle 18"/>
          <p:cNvSpPr/>
          <p:nvPr/>
        </p:nvSpPr>
        <p:spPr>
          <a:xfrm>
            <a:off x="5550000" y="181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ABC</a:t>
            </a:r>
          </a:p>
        </p:txBody>
      </p:sp>
      <p:sp>
        <p:nvSpPr>
          <p:cNvPr id="20" name="Rectangle 19"/>
          <p:cNvSpPr/>
          <p:nvPr/>
        </p:nvSpPr>
        <p:spPr>
          <a:xfrm>
            <a:off x="6450000" y="181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60*</a:t>
            </a:r>
          </a:p>
        </p:txBody>
      </p:sp>
      <p:sp>
        <p:nvSpPr>
          <p:cNvPr id="21" name="Rectangle 20"/>
          <p:cNvSpPr/>
          <p:nvPr/>
        </p:nvSpPr>
        <p:spPr>
          <a:xfrm>
            <a:off x="3750000" y="204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2" name="Rectangle 21"/>
          <p:cNvSpPr/>
          <p:nvPr/>
        </p:nvSpPr>
        <p:spPr>
          <a:xfrm>
            <a:off x="4250000" y="204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BC</a:t>
            </a:r>
          </a:p>
        </p:txBody>
      </p:sp>
      <p:sp>
        <p:nvSpPr>
          <p:cNvPr id="23" name="Rectangle 22"/>
          <p:cNvSpPr/>
          <p:nvPr/>
        </p:nvSpPr>
        <p:spPr>
          <a:xfrm>
            <a:off x="4900000" y="204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24" name="Rectangle 23"/>
          <p:cNvSpPr/>
          <p:nvPr/>
        </p:nvSpPr>
        <p:spPr>
          <a:xfrm>
            <a:off x="5550000" y="204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ABC</a:t>
            </a:r>
          </a:p>
        </p:txBody>
      </p:sp>
      <p:sp>
        <p:nvSpPr>
          <p:cNvPr id="25" name="Rectangle 24"/>
          <p:cNvSpPr/>
          <p:nvPr/>
        </p:nvSpPr>
        <p:spPr>
          <a:xfrm>
            <a:off x="6450000" y="204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70*</a:t>
            </a:r>
          </a:p>
        </p:txBody>
      </p:sp>
      <p:sp>
        <p:nvSpPr>
          <p:cNvPr id="26" name="Rectangle 25"/>
          <p:cNvSpPr/>
          <p:nvPr/>
        </p:nvSpPr>
        <p:spPr>
          <a:xfrm>
            <a:off x="3750000" y="227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27" name="Rectangle 26"/>
          <p:cNvSpPr/>
          <p:nvPr/>
        </p:nvSpPr>
        <p:spPr>
          <a:xfrm>
            <a:off x="4250000" y="227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28" name="Rectangle 27"/>
          <p:cNvSpPr/>
          <p:nvPr/>
        </p:nvSpPr>
        <p:spPr>
          <a:xfrm>
            <a:off x="4900000" y="227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29" name="Rectangle 28"/>
          <p:cNvSpPr/>
          <p:nvPr/>
        </p:nvSpPr>
        <p:spPr>
          <a:xfrm>
            <a:off x="5550000" y="227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AB</a:t>
            </a:r>
          </a:p>
        </p:txBody>
      </p:sp>
      <p:sp>
        <p:nvSpPr>
          <p:cNvPr id="30" name="Rectangle 29"/>
          <p:cNvSpPr/>
          <p:nvPr/>
        </p:nvSpPr>
        <p:spPr>
          <a:xfrm>
            <a:off x="6450000" y="227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Min(65, 80) = 65*</a:t>
            </a:r>
          </a:p>
        </p:txBody>
      </p:sp>
      <p:sp>
        <p:nvSpPr>
          <p:cNvPr id="31" name="Rectangle 30"/>
          <p:cNvSpPr/>
          <p:nvPr/>
        </p:nvSpPr>
        <p:spPr>
          <a:xfrm>
            <a:off x="3750000" y="250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32" name="Rectangle 31"/>
          <p:cNvSpPr/>
          <p:nvPr/>
        </p:nvSpPr>
        <p:spPr>
          <a:xfrm>
            <a:off x="4250000" y="250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33" name="Rectangle 32"/>
          <p:cNvSpPr/>
          <p:nvPr/>
        </p:nvSpPr>
        <p:spPr>
          <a:xfrm>
            <a:off x="4900000" y="250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34" name="Rectangle 33"/>
          <p:cNvSpPr/>
          <p:nvPr/>
        </p:nvSpPr>
        <p:spPr>
          <a:xfrm>
            <a:off x="5550000" y="250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AC</a:t>
            </a:r>
          </a:p>
        </p:txBody>
      </p:sp>
      <p:sp>
        <p:nvSpPr>
          <p:cNvPr id="35" name="Rectangle 34"/>
          <p:cNvSpPr/>
          <p:nvPr/>
        </p:nvSpPr>
        <p:spPr>
          <a:xfrm>
            <a:off x="6450000" y="250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Min(60, 60) = 60</a:t>
            </a:r>
          </a:p>
        </p:txBody>
      </p:sp>
      <p:sp>
        <p:nvSpPr>
          <p:cNvPr id="36" name="Rectangle 35"/>
          <p:cNvSpPr/>
          <p:nvPr/>
        </p:nvSpPr>
        <p:spPr>
          <a:xfrm>
            <a:off x="3750000" y="273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37" name="Rectangle 36"/>
          <p:cNvSpPr/>
          <p:nvPr/>
        </p:nvSpPr>
        <p:spPr>
          <a:xfrm>
            <a:off x="4250000" y="273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38" name="Rectangle 37"/>
          <p:cNvSpPr/>
          <p:nvPr/>
        </p:nvSpPr>
        <p:spPr>
          <a:xfrm>
            <a:off x="4900000" y="273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39" name="Rectangle 38"/>
          <p:cNvSpPr/>
          <p:nvPr/>
        </p:nvSpPr>
        <p:spPr>
          <a:xfrm>
            <a:off x="5550000" y="273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AB</a:t>
            </a:r>
          </a:p>
        </p:txBody>
      </p:sp>
      <p:sp>
        <p:nvSpPr>
          <p:cNvPr id="40" name="Rectangle 39"/>
          <p:cNvSpPr/>
          <p:nvPr/>
        </p:nvSpPr>
        <p:spPr>
          <a:xfrm>
            <a:off x="6450000" y="273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Min(65, 80) = 65</a:t>
            </a:r>
          </a:p>
        </p:txBody>
      </p:sp>
      <p:sp>
        <p:nvSpPr>
          <p:cNvPr id="41" name="Rectangle 40"/>
          <p:cNvSpPr/>
          <p:nvPr/>
        </p:nvSpPr>
        <p:spPr>
          <a:xfrm>
            <a:off x="3750000" y="296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2" name="Rectangle 41"/>
          <p:cNvSpPr/>
          <p:nvPr/>
        </p:nvSpPr>
        <p:spPr>
          <a:xfrm>
            <a:off x="4250000" y="296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3" name="Rectangle 42"/>
          <p:cNvSpPr/>
          <p:nvPr/>
        </p:nvSpPr>
        <p:spPr>
          <a:xfrm>
            <a:off x="4900000" y="296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44" name="Rectangle 43"/>
          <p:cNvSpPr/>
          <p:nvPr/>
        </p:nvSpPr>
        <p:spPr>
          <a:xfrm>
            <a:off x="5550000" y="296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BC</a:t>
            </a:r>
          </a:p>
        </p:txBody>
      </p:sp>
      <p:sp>
        <p:nvSpPr>
          <p:cNvPr id="45" name="Rectangle 44"/>
          <p:cNvSpPr/>
          <p:nvPr/>
        </p:nvSpPr>
        <p:spPr>
          <a:xfrm>
            <a:off x="6450000" y="296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Min(70, 70) = 70*</a:t>
            </a:r>
          </a:p>
        </p:txBody>
      </p:sp>
      <p:sp>
        <p:nvSpPr>
          <p:cNvPr id="46" name="Rectangle 45"/>
          <p:cNvSpPr/>
          <p:nvPr/>
        </p:nvSpPr>
        <p:spPr>
          <a:xfrm>
            <a:off x="3750000" y="319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7" name="Rectangle 46"/>
          <p:cNvSpPr/>
          <p:nvPr/>
        </p:nvSpPr>
        <p:spPr>
          <a:xfrm>
            <a:off x="4250000" y="319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48" name="Rectangle 47"/>
          <p:cNvSpPr/>
          <p:nvPr/>
        </p:nvSpPr>
        <p:spPr>
          <a:xfrm>
            <a:off x="4900000" y="319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49" name="Rectangle 48"/>
          <p:cNvSpPr/>
          <p:nvPr/>
        </p:nvSpPr>
        <p:spPr>
          <a:xfrm>
            <a:off x="5550000" y="319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AC</a:t>
            </a:r>
          </a:p>
        </p:txBody>
      </p:sp>
      <p:sp>
        <p:nvSpPr>
          <p:cNvPr id="50" name="Rectangle 49"/>
          <p:cNvSpPr/>
          <p:nvPr/>
        </p:nvSpPr>
        <p:spPr>
          <a:xfrm>
            <a:off x="6450000" y="319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Min(60, 60) = 60</a:t>
            </a:r>
          </a:p>
        </p:txBody>
      </p:sp>
      <p:sp>
        <p:nvSpPr>
          <p:cNvPr id="51" name="Rectangle 50"/>
          <p:cNvSpPr/>
          <p:nvPr/>
        </p:nvSpPr>
        <p:spPr>
          <a:xfrm>
            <a:off x="3750000" y="342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52" name="Rectangle 51"/>
          <p:cNvSpPr/>
          <p:nvPr/>
        </p:nvSpPr>
        <p:spPr>
          <a:xfrm>
            <a:off x="4250000" y="342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53" name="Rectangle 52"/>
          <p:cNvSpPr/>
          <p:nvPr/>
        </p:nvSpPr>
        <p:spPr>
          <a:xfrm>
            <a:off x="4900000" y="342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54" name="Rectangle 53"/>
          <p:cNvSpPr/>
          <p:nvPr/>
        </p:nvSpPr>
        <p:spPr>
          <a:xfrm>
            <a:off x="5550000" y="342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BC</a:t>
            </a:r>
          </a:p>
        </p:txBody>
      </p:sp>
      <p:sp>
        <p:nvSpPr>
          <p:cNvPr id="55" name="Rectangle 54"/>
          <p:cNvSpPr/>
          <p:nvPr/>
        </p:nvSpPr>
        <p:spPr>
          <a:xfrm>
            <a:off x="6450000" y="342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Min(70, 70) = 70*</a:t>
            </a:r>
          </a:p>
        </p:txBody>
      </p:sp>
      <p:sp>
        <p:nvSpPr>
          <p:cNvPr id="56" name="Rectangle 55"/>
          <p:cNvSpPr/>
          <p:nvPr/>
        </p:nvSpPr>
        <p:spPr>
          <a:xfrm>
            <a:off x="3750000" y="365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a:t>
            </a:r>
          </a:p>
        </p:txBody>
      </p:sp>
      <p:sp>
        <p:nvSpPr>
          <p:cNvPr id="57" name="Rectangle 56"/>
          <p:cNvSpPr/>
          <p:nvPr/>
        </p:nvSpPr>
        <p:spPr>
          <a:xfrm>
            <a:off x="4250000" y="365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None</a:t>
            </a:r>
          </a:p>
        </p:txBody>
      </p:sp>
      <p:sp>
        <p:nvSpPr>
          <p:cNvPr id="58" name="Rectangle 57"/>
          <p:cNvSpPr/>
          <p:nvPr/>
        </p:nvSpPr>
        <p:spPr>
          <a:xfrm>
            <a:off x="4900000" y="365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59" name="Rectangle 58"/>
          <p:cNvSpPr/>
          <p:nvPr/>
        </p:nvSpPr>
        <p:spPr>
          <a:xfrm>
            <a:off x="5550000" y="365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60" name="Rectangle 59"/>
          <p:cNvSpPr/>
          <p:nvPr/>
        </p:nvSpPr>
        <p:spPr>
          <a:xfrm>
            <a:off x="6450000" y="365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Min(50, 65) = 50</a:t>
            </a:r>
          </a:p>
        </p:txBody>
      </p:sp>
      <p:sp>
        <p:nvSpPr>
          <p:cNvPr id="61" name="Rectangle 60"/>
          <p:cNvSpPr/>
          <p:nvPr/>
        </p:nvSpPr>
        <p:spPr>
          <a:xfrm>
            <a:off x="3750000" y="388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62" name="Rectangle 61"/>
          <p:cNvSpPr/>
          <p:nvPr/>
        </p:nvSpPr>
        <p:spPr>
          <a:xfrm>
            <a:off x="4250000" y="388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63" name="Rectangle 62"/>
          <p:cNvSpPr/>
          <p:nvPr/>
        </p:nvSpPr>
        <p:spPr>
          <a:xfrm>
            <a:off x="4900000" y="388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64" name="Rectangle 63"/>
          <p:cNvSpPr/>
          <p:nvPr/>
        </p:nvSpPr>
        <p:spPr>
          <a:xfrm>
            <a:off x="5550000" y="388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65" name="Rectangle 64"/>
          <p:cNvSpPr/>
          <p:nvPr/>
        </p:nvSpPr>
        <p:spPr>
          <a:xfrm>
            <a:off x="6450000" y="388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Min(70, 70) = 70*</a:t>
            </a:r>
          </a:p>
        </p:txBody>
      </p:sp>
      <p:sp>
        <p:nvSpPr>
          <p:cNvPr id="66" name="Rectangle 65"/>
          <p:cNvSpPr/>
          <p:nvPr/>
        </p:nvSpPr>
        <p:spPr>
          <a:xfrm>
            <a:off x="3750000" y="411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67" name="Rectangle 66"/>
          <p:cNvSpPr/>
          <p:nvPr/>
        </p:nvSpPr>
        <p:spPr>
          <a:xfrm>
            <a:off x="4250000" y="411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68" name="Rectangle 67"/>
          <p:cNvSpPr/>
          <p:nvPr/>
        </p:nvSpPr>
        <p:spPr>
          <a:xfrm>
            <a:off x="4900000" y="411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69" name="Rectangle 68"/>
          <p:cNvSpPr/>
          <p:nvPr/>
        </p:nvSpPr>
        <p:spPr>
          <a:xfrm>
            <a:off x="5550000" y="411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70" name="Rectangle 69"/>
          <p:cNvSpPr/>
          <p:nvPr/>
        </p:nvSpPr>
        <p:spPr>
          <a:xfrm>
            <a:off x="6450000" y="411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Min(65, 70) = 65</a:t>
            </a:r>
          </a:p>
        </p:txBody>
      </p:sp>
      <p:sp>
        <p:nvSpPr>
          <p:cNvPr id="71" name="TextBox 70"/>
          <p:cNvSpPr txBox="1"/>
          <p:nvPr/>
        </p:nvSpPr>
        <p:spPr>
          <a:xfrm>
            <a:off x="250000" y="3600000"/>
            <a:ext cx="3300000" cy="2700000"/>
          </a:xfrm>
          <a:prstGeom prst="rect">
            <a:avLst/>
          </a:prstGeom>
          <a:noFill/>
        </p:spPr>
        <p:txBody>
          <a:bodyPr wrap="square" anchor="t" lIns="45720" rIns="45720">
            <a:spAutoFit/>
          </a:bodyPr>
          <a:lstStyle/>
          <a:p>
            <a:pPr algn="l"/>
            <a:r>
              <a:rPr sz="1200" b="1" i="0">
                <a:solidFill>
                  <a:srgbClr val="FF0000"/>
                </a:solidFill>
                <a:latin typeface="Calibri"/>
              </a:rPr>
              <a:t>The houses should be built in the order BCA.</a:t>
            </a:r>
          </a:p>
          <a:p>
            <a:pPr algn="l"/>
            <a:r>
              <a:rPr sz="1200" b="1" i="0">
                <a:solidFill>
                  <a:srgbClr val="FF0000"/>
                </a:solidFill>
                <a:latin typeface="Calibri"/>
              </a:rPr>
              <a:t>The minimum estimated annual profit is £70 000.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5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0"/>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100" b="1" i="0">
                <a:solidFill>
                  <a:srgbClr val="000000"/>
                </a:solidFill>
                <a:latin typeface="Calibri"/>
              </a:rPr>
              <a:t>Profits are gained at each fair, travel costs are subtracted</a:t>
            </a:r>
          </a:p>
          <a:p>
            <a:pPr algn="ctr"/>
            <a:r>
              <a:rPr sz="1100" b="0" i="0">
                <a:solidFill>
                  <a:srgbClr val="000000"/>
                </a:solidFill>
                <a:latin typeface="Calibri"/>
              </a:rPr>
              <a:t/>
            </a:r>
          </a:p>
          <a:p>
            <a:pPr algn="ctr"/>
            <a:r>
              <a:rPr sz="1100" b="0" i="0">
                <a:solidFill>
                  <a:srgbClr val="000000"/>
                </a:solidFill>
                <a:latin typeface="Calibri"/>
              </a:rPr>
              <a:t>Stage: the number of weeks remaining</a:t>
            </a:r>
          </a:p>
          <a:p>
            <a:pPr algn="ctr"/>
            <a:r>
              <a:rPr sz="1100" b="0" i="0">
                <a:solidFill>
                  <a:srgbClr val="000000"/>
                </a:solidFill>
                <a:latin typeface="Calibri"/>
              </a:rPr>
              <a:t/>
            </a:r>
          </a:p>
          <a:p>
            <a:pPr algn="ctr"/>
            <a:r>
              <a:rPr sz="1100" b="0" i="0">
                <a:solidFill>
                  <a:srgbClr val="000000"/>
                </a:solidFill>
                <a:latin typeface="Calibri"/>
              </a:rPr>
              <a:t>State: the fair Toby is currently attending</a:t>
            </a:r>
          </a:p>
          <a:p>
            <a:pPr algn="ctr"/>
            <a:r>
              <a:rPr sz="1100" b="0" i="0">
                <a:solidFill>
                  <a:srgbClr val="000000"/>
                </a:solidFill>
                <a:latin typeface="Calibri"/>
              </a:rPr>
              <a:t/>
            </a:r>
          </a:p>
          <a:p>
            <a:pPr algn="ctr"/>
            <a:r>
              <a:rPr sz="1100" b="0" i="0">
                <a:solidFill>
                  <a:srgbClr val="000000"/>
                </a:solidFill>
                <a:latin typeface="Calibri"/>
              </a:rPr>
              <a:t>Action: the journey that Toby will make next</a:t>
            </a:r>
          </a:p>
          <a:p>
            <a:pPr algn="ctr"/>
            <a:r>
              <a:rPr sz="1100" b="0" i="0">
                <a:solidFill>
                  <a:srgbClr val="000000"/>
                </a:solidFill>
                <a:latin typeface="Calibri"/>
              </a:rPr>
              <a:t/>
            </a:r>
          </a:p>
          <a:p>
            <a:pPr algn="ctr"/>
            <a:r>
              <a:rPr sz="1100" b="0" i="0">
                <a:solidFill>
                  <a:srgbClr val="000000"/>
                </a:solidFill>
                <a:latin typeface="Calibri"/>
              </a:rPr>
              <a:t>Destination: the fair Toby will attend next</a:t>
            </a:r>
          </a:p>
        </p:txBody>
      </p:sp>
      <p:sp>
        <p:nvSpPr>
          <p:cNvPr id="5" name="TextBox 4"/>
          <p:cNvSpPr txBox="1"/>
          <p:nvPr/>
        </p:nvSpPr>
        <p:spPr>
          <a:xfrm>
            <a:off x="3750000" y="1000000"/>
            <a:ext cx="5150000" cy="1900000"/>
          </a:xfrm>
          <a:prstGeom prst="rect">
            <a:avLst/>
          </a:prstGeom>
          <a:noFill/>
        </p:spPr>
        <p:txBody>
          <a:bodyPr wrap="square" anchor="t" lIns="45720" rIns="45720">
            <a:spAutoFit/>
          </a:bodyPr>
          <a:lstStyle/>
          <a:p>
            <a:pPr algn="l"/>
            <a:r>
              <a:rPr sz="1000" b="0" i="0">
                <a:solidFill>
                  <a:srgbClr val="000000"/>
                </a:solidFill>
                <a:latin typeface="Calibri"/>
              </a:rPr>
              <a:t>Toby has a fairground ride and will take it to three county fairs over the next three weeks. He will leave home at the start of week 1 and travel to the first fair, then go to the second fair for the second week and then go to the third fair for the final week before returning home. There are seven fairs during the next three weeks so there is a choice of fair each week. Toby must decide which one of the fairs he should go to.</a:t>
            </a:r>
          </a:p>
          <a:p>
            <a:pPr algn="l"/>
            <a:r>
              <a:rPr sz="1000" b="0" i="0">
                <a:solidFill>
                  <a:srgbClr val="000000"/>
                </a:solidFill>
                <a:latin typeface="Calibri"/>
              </a:rPr>
              <a:t>Table 1 gives the week in which each fair is held. Table 2 gives the expected profits, in hundreds of pounds, in going to each fair. Table 3 gives the travel costs in hundreds of pounds.</a:t>
            </a:r>
          </a:p>
        </p:txBody>
      </p:sp>
      <p:sp>
        <p:nvSpPr>
          <p:cNvPr id="6" name="Rectangle 5"/>
          <p:cNvSpPr/>
          <p:nvPr/>
        </p:nvSpPr>
        <p:spPr>
          <a:xfrm>
            <a:off x="3750000" y="290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Table 1: Week</a:t>
            </a:r>
          </a:p>
        </p:txBody>
      </p:sp>
      <p:sp>
        <p:nvSpPr>
          <p:cNvPr id="7" name="Rectangle 6"/>
          <p:cNvSpPr/>
          <p:nvPr/>
        </p:nvSpPr>
        <p:spPr>
          <a:xfrm>
            <a:off x="5150000" y="2900000"/>
            <a:ext cx="9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1</a:t>
            </a:r>
          </a:p>
        </p:txBody>
      </p:sp>
      <p:sp>
        <p:nvSpPr>
          <p:cNvPr id="8" name="Rectangle 7"/>
          <p:cNvSpPr/>
          <p:nvPr/>
        </p:nvSpPr>
        <p:spPr>
          <a:xfrm>
            <a:off x="6050000" y="2900000"/>
            <a:ext cx="9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2</a:t>
            </a:r>
          </a:p>
        </p:txBody>
      </p:sp>
      <p:sp>
        <p:nvSpPr>
          <p:cNvPr id="9" name="Rectangle 8"/>
          <p:cNvSpPr/>
          <p:nvPr/>
        </p:nvSpPr>
        <p:spPr>
          <a:xfrm>
            <a:off x="6950000" y="2900000"/>
            <a:ext cx="9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3</a:t>
            </a:r>
          </a:p>
        </p:txBody>
      </p:sp>
      <p:sp>
        <p:nvSpPr>
          <p:cNvPr id="10" name="Rectangle 9"/>
          <p:cNvSpPr/>
          <p:nvPr/>
        </p:nvSpPr>
        <p:spPr>
          <a:xfrm>
            <a:off x="3750000" y="311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Fair</a:t>
            </a:r>
          </a:p>
        </p:txBody>
      </p:sp>
      <p:sp>
        <p:nvSpPr>
          <p:cNvPr id="11" name="Rectangle 10"/>
          <p:cNvSpPr/>
          <p:nvPr/>
        </p:nvSpPr>
        <p:spPr>
          <a:xfrm>
            <a:off x="5150000" y="3110000"/>
            <a:ext cx="9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 B</a:t>
            </a:r>
          </a:p>
        </p:txBody>
      </p:sp>
      <p:sp>
        <p:nvSpPr>
          <p:cNvPr id="12" name="Rectangle 11"/>
          <p:cNvSpPr/>
          <p:nvPr/>
        </p:nvSpPr>
        <p:spPr>
          <a:xfrm>
            <a:off x="6050000" y="3110000"/>
            <a:ext cx="9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 D, E</a:t>
            </a:r>
          </a:p>
        </p:txBody>
      </p:sp>
      <p:sp>
        <p:nvSpPr>
          <p:cNvPr id="13" name="Rectangle 12"/>
          <p:cNvSpPr/>
          <p:nvPr/>
        </p:nvSpPr>
        <p:spPr>
          <a:xfrm>
            <a:off x="6950000" y="3110000"/>
            <a:ext cx="9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 G</a:t>
            </a:r>
          </a:p>
        </p:txBody>
      </p:sp>
      <p:sp>
        <p:nvSpPr>
          <p:cNvPr id="14" name="Rectangle 13"/>
          <p:cNvSpPr/>
          <p:nvPr/>
        </p:nvSpPr>
        <p:spPr>
          <a:xfrm>
            <a:off x="3750000" y="340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Table 2: Fair</a:t>
            </a:r>
          </a:p>
        </p:txBody>
      </p:sp>
      <p:sp>
        <p:nvSpPr>
          <p:cNvPr id="15" name="Rectangle 14"/>
          <p:cNvSpPr/>
          <p:nvPr/>
        </p:nvSpPr>
        <p:spPr>
          <a:xfrm>
            <a:off x="5150000" y="34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16" name="Rectangle 15"/>
          <p:cNvSpPr/>
          <p:nvPr/>
        </p:nvSpPr>
        <p:spPr>
          <a:xfrm>
            <a:off x="5650000" y="34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17" name="Rectangle 16"/>
          <p:cNvSpPr/>
          <p:nvPr/>
        </p:nvSpPr>
        <p:spPr>
          <a:xfrm>
            <a:off x="6150000" y="34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18" name="Rectangle 17"/>
          <p:cNvSpPr/>
          <p:nvPr/>
        </p:nvSpPr>
        <p:spPr>
          <a:xfrm>
            <a:off x="6650000" y="34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19" name="Rectangle 18"/>
          <p:cNvSpPr/>
          <p:nvPr/>
        </p:nvSpPr>
        <p:spPr>
          <a:xfrm>
            <a:off x="7150000" y="34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20" name="Rectangle 19"/>
          <p:cNvSpPr/>
          <p:nvPr/>
        </p:nvSpPr>
        <p:spPr>
          <a:xfrm>
            <a:off x="7650000" y="34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21" name="Rectangle 20"/>
          <p:cNvSpPr/>
          <p:nvPr/>
        </p:nvSpPr>
        <p:spPr>
          <a:xfrm>
            <a:off x="8150000" y="34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22" name="Rectangle 21"/>
          <p:cNvSpPr/>
          <p:nvPr/>
        </p:nvSpPr>
        <p:spPr>
          <a:xfrm>
            <a:off x="3750000" y="361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Profit (£100s)</a:t>
            </a:r>
          </a:p>
        </p:txBody>
      </p:sp>
      <p:sp>
        <p:nvSpPr>
          <p:cNvPr id="23" name="Rectangle 22"/>
          <p:cNvSpPr/>
          <p:nvPr/>
        </p:nvSpPr>
        <p:spPr>
          <a:xfrm>
            <a:off x="5150000" y="36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24" name="Rectangle 23"/>
          <p:cNvSpPr/>
          <p:nvPr/>
        </p:nvSpPr>
        <p:spPr>
          <a:xfrm>
            <a:off x="5650000" y="36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25" name="Rectangle 24"/>
          <p:cNvSpPr/>
          <p:nvPr/>
        </p:nvSpPr>
        <p:spPr>
          <a:xfrm>
            <a:off x="6150000" y="36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26" name="Rectangle 25"/>
          <p:cNvSpPr/>
          <p:nvPr/>
        </p:nvSpPr>
        <p:spPr>
          <a:xfrm>
            <a:off x="6650000" y="36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27" name="Rectangle 26"/>
          <p:cNvSpPr/>
          <p:nvPr/>
        </p:nvSpPr>
        <p:spPr>
          <a:xfrm>
            <a:off x="7150000" y="36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28" name="Rectangle 27"/>
          <p:cNvSpPr/>
          <p:nvPr/>
        </p:nvSpPr>
        <p:spPr>
          <a:xfrm>
            <a:off x="7650000" y="36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29" name="Rectangle 28"/>
          <p:cNvSpPr/>
          <p:nvPr/>
        </p:nvSpPr>
        <p:spPr>
          <a:xfrm>
            <a:off x="8150000" y="36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30" name="Rectangle 29"/>
          <p:cNvSpPr/>
          <p:nvPr/>
        </p:nvSpPr>
        <p:spPr>
          <a:xfrm>
            <a:off x="3750000" y="390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Table 3: Travel (£100s)</a:t>
            </a:r>
          </a:p>
        </p:txBody>
      </p:sp>
      <p:sp>
        <p:nvSpPr>
          <p:cNvPr id="31" name="Rectangle 30"/>
          <p:cNvSpPr/>
          <p:nvPr/>
        </p:nvSpPr>
        <p:spPr>
          <a:xfrm>
            <a:off x="5150000" y="39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32" name="Rectangle 31"/>
          <p:cNvSpPr/>
          <p:nvPr/>
        </p:nvSpPr>
        <p:spPr>
          <a:xfrm>
            <a:off x="5650000" y="39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33" name="Rectangle 32"/>
          <p:cNvSpPr/>
          <p:nvPr/>
        </p:nvSpPr>
        <p:spPr>
          <a:xfrm>
            <a:off x="6150000" y="39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34" name="Rectangle 33"/>
          <p:cNvSpPr/>
          <p:nvPr/>
        </p:nvSpPr>
        <p:spPr>
          <a:xfrm>
            <a:off x="6650000" y="39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35" name="Rectangle 34"/>
          <p:cNvSpPr/>
          <p:nvPr/>
        </p:nvSpPr>
        <p:spPr>
          <a:xfrm>
            <a:off x="7150000" y="39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36" name="Rectangle 35"/>
          <p:cNvSpPr/>
          <p:nvPr/>
        </p:nvSpPr>
        <p:spPr>
          <a:xfrm>
            <a:off x="7650000" y="39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37" name="Rectangle 36"/>
          <p:cNvSpPr/>
          <p:nvPr/>
        </p:nvSpPr>
        <p:spPr>
          <a:xfrm>
            <a:off x="8150000" y="390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38" name="Rectangle 37"/>
          <p:cNvSpPr/>
          <p:nvPr/>
        </p:nvSpPr>
        <p:spPr>
          <a:xfrm>
            <a:off x="3750000" y="411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Home</a:t>
            </a:r>
          </a:p>
        </p:txBody>
      </p:sp>
      <p:sp>
        <p:nvSpPr>
          <p:cNvPr id="39" name="Rectangle 38"/>
          <p:cNvSpPr/>
          <p:nvPr/>
        </p:nvSpPr>
        <p:spPr>
          <a:xfrm>
            <a:off x="5150000" y="41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40" name="Rectangle 39"/>
          <p:cNvSpPr/>
          <p:nvPr/>
        </p:nvSpPr>
        <p:spPr>
          <a:xfrm>
            <a:off x="5650000" y="41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41" name="Rectangle 40"/>
          <p:cNvSpPr/>
          <p:nvPr/>
        </p:nvSpPr>
        <p:spPr>
          <a:xfrm>
            <a:off x="6150000" y="41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6650000" y="41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3" name="Rectangle 42"/>
          <p:cNvSpPr/>
          <p:nvPr/>
        </p:nvSpPr>
        <p:spPr>
          <a:xfrm>
            <a:off x="7150000" y="41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4" name="Rectangle 43"/>
          <p:cNvSpPr/>
          <p:nvPr/>
        </p:nvSpPr>
        <p:spPr>
          <a:xfrm>
            <a:off x="7650000" y="41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8</a:t>
            </a:r>
          </a:p>
        </p:txBody>
      </p:sp>
      <p:sp>
        <p:nvSpPr>
          <p:cNvPr id="45" name="Rectangle 44"/>
          <p:cNvSpPr/>
          <p:nvPr/>
        </p:nvSpPr>
        <p:spPr>
          <a:xfrm>
            <a:off x="8150000" y="411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46" name="Rectangle 45"/>
          <p:cNvSpPr/>
          <p:nvPr/>
        </p:nvSpPr>
        <p:spPr>
          <a:xfrm>
            <a:off x="3750000" y="432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47" name="Rectangle 46"/>
          <p:cNvSpPr/>
          <p:nvPr/>
        </p:nvSpPr>
        <p:spPr>
          <a:xfrm>
            <a:off x="5150000" y="43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5650000" y="43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9" name="Rectangle 48"/>
          <p:cNvSpPr/>
          <p:nvPr/>
        </p:nvSpPr>
        <p:spPr>
          <a:xfrm>
            <a:off x="6150000" y="43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50" name="Rectangle 49"/>
          <p:cNvSpPr/>
          <p:nvPr/>
        </p:nvSpPr>
        <p:spPr>
          <a:xfrm>
            <a:off x="6650000" y="43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51" name="Rectangle 50"/>
          <p:cNvSpPr/>
          <p:nvPr/>
        </p:nvSpPr>
        <p:spPr>
          <a:xfrm>
            <a:off x="7150000" y="43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52" name="Rectangle 51"/>
          <p:cNvSpPr/>
          <p:nvPr/>
        </p:nvSpPr>
        <p:spPr>
          <a:xfrm>
            <a:off x="7650000" y="43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3" name="Rectangle 52"/>
          <p:cNvSpPr/>
          <p:nvPr/>
        </p:nvSpPr>
        <p:spPr>
          <a:xfrm>
            <a:off x="8150000" y="432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4" name="Rectangle 53"/>
          <p:cNvSpPr/>
          <p:nvPr/>
        </p:nvSpPr>
        <p:spPr>
          <a:xfrm>
            <a:off x="3750000" y="453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55" name="Rectangle 54"/>
          <p:cNvSpPr/>
          <p:nvPr/>
        </p:nvSpPr>
        <p:spPr>
          <a:xfrm>
            <a:off x="5150000" y="45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6" name="Rectangle 55"/>
          <p:cNvSpPr/>
          <p:nvPr/>
        </p:nvSpPr>
        <p:spPr>
          <a:xfrm>
            <a:off x="5650000" y="45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6150000" y="45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58" name="Rectangle 57"/>
          <p:cNvSpPr/>
          <p:nvPr/>
        </p:nvSpPr>
        <p:spPr>
          <a:xfrm>
            <a:off x="6650000" y="45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59" name="Rectangle 58"/>
          <p:cNvSpPr/>
          <p:nvPr/>
        </p:nvSpPr>
        <p:spPr>
          <a:xfrm>
            <a:off x="7150000" y="45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60" name="Rectangle 59"/>
          <p:cNvSpPr/>
          <p:nvPr/>
        </p:nvSpPr>
        <p:spPr>
          <a:xfrm>
            <a:off x="7650000" y="45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1" name="Rectangle 60"/>
          <p:cNvSpPr/>
          <p:nvPr/>
        </p:nvSpPr>
        <p:spPr>
          <a:xfrm>
            <a:off x="8150000" y="453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3750000" y="474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63" name="Rectangle 62"/>
          <p:cNvSpPr/>
          <p:nvPr/>
        </p:nvSpPr>
        <p:spPr>
          <a:xfrm>
            <a:off x="5150000" y="47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4" name="Rectangle 63"/>
          <p:cNvSpPr/>
          <p:nvPr/>
        </p:nvSpPr>
        <p:spPr>
          <a:xfrm>
            <a:off x="5650000" y="47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5" name="Rectangle 64"/>
          <p:cNvSpPr/>
          <p:nvPr/>
        </p:nvSpPr>
        <p:spPr>
          <a:xfrm>
            <a:off x="6150000" y="47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6" name="Rectangle 65"/>
          <p:cNvSpPr/>
          <p:nvPr/>
        </p:nvSpPr>
        <p:spPr>
          <a:xfrm>
            <a:off x="6650000" y="47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7150000" y="47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7650000" y="47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69" name="Rectangle 68"/>
          <p:cNvSpPr/>
          <p:nvPr/>
        </p:nvSpPr>
        <p:spPr>
          <a:xfrm>
            <a:off x="8150000" y="474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70" name="Rectangle 69"/>
          <p:cNvSpPr/>
          <p:nvPr/>
        </p:nvSpPr>
        <p:spPr>
          <a:xfrm>
            <a:off x="3750000" y="495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71" name="Rectangle 70"/>
          <p:cNvSpPr/>
          <p:nvPr/>
        </p:nvSpPr>
        <p:spPr>
          <a:xfrm>
            <a:off x="5150000" y="49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Rectangle 71"/>
          <p:cNvSpPr/>
          <p:nvPr/>
        </p:nvSpPr>
        <p:spPr>
          <a:xfrm>
            <a:off x="5650000" y="49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3" name="Rectangle 72"/>
          <p:cNvSpPr/>
          <p:nvPr/>
        </p:nvSpPr>
        <p:spPr>
          <a:xfrm>
            <a:off x="6150000" y="49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4" name="Rectangle 73"/>
          <p:cNvSpPr/>
          <p:nvPr/>
        </p:nvSpPr>
        <p:spPr>
          <a:xfrm>
            <a:off x="6650000" y="49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5" name="Rectangle 74"/>
          <p:cNvSpPr/>
          <p:nvPr/>
        </p:nvSpPr>
        <p:spPr>
          <a:xfrm>
            <a:off x="7150000" y="49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6" name="Rectangle 75"/>
          <p:cNvSpPr/>
          <p:nvPr/>
        </p:nvSpPr>
        <p:spPr>
          <a:xfrm>
            <a:off x="7650000" y="49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77" name="Rectangle 76"/>
          <p:cNvSpPr/>
          <p:nvPr/>
        </p:nvSpPr>
        <p:spPr>
          <a:xfrm>
            <a:off x="8150000" y="495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78" name="Rectangle 77"/>
          <p:cNvSpPr/>
          <p:nvPr/>
        </p:nvSpPr>
        <p:spPr>
          <a:xfrm>
            <a:off x="3750000" y="5160000"/>
            <a:ext cx="14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79" name="Rectangle 78"/>
          <p:cNvSpPr/>
          <p:nvPr/>
        </p:nvSpPr>
        <p:spPr>
          <a:xfrm>
            <a:off x="5150000" y="51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0" name="Rectangle 79"/>
          <p:cNvSpPr/>
          <p:nvPr/>
        </p:nvSpPr>
        <p:spPr>
          <a:xfrm>
            <a:off x="5650000" y="51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1" name="Rectangle 80"/>
          <p:cNvSpPr/>
          <p:nvPr/>
        </p:nvSpPr>
        <p:spPr>
          <a:xfrm>
            <a:off x="6150000" y="51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2" name="Rectangle 81"/>
          <p:cNvSpPr/>
          <p:nvPr/>
        </p:nvSpPr>
        <p:spPr>
          <a:xfrm>
            <a:off x="6650000" y="51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3" name="Rectangle 82"/>
          <p:cNvSpPr/>
          <p:nvPr/>
        </p:nvSpPr>
        <p:spPr>
          <a:xfrm>
            <a:off x="7150000" y="51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4" name="Rectangle 83"/>
          <p:cNvSpPr/>
          <p:nvPr/>
        </p:nvSpPr>
        <p:spPr>
          <a:xfrm>
            <a:off x="7650000" y="51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85" name="Rectangle 84"/>
          <p:cNvSpPr/>
          <p:nvPr/>
        </p:nvSpPr>
        <p:spPr>
          <a:xfrm>
            <a:off x="8150000" y="5160000"/>
            <a:ext cx="500000" cy="21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6" name="TextBox 85"/>
          <p:cNvSpPr txBox="1"/>
          <p:nvPr/>
        </p:nvSpPr>
        <p:spPr>
          <a:xfrm>
            <a:off x="3750000" y="5450000"/>
            <a:ext cx="5150000" cy="500000"/>
          </a:xfrm>
          <a:prstGeom prst="rect">
            <a:avLst/>
          </a:prstGeom>
          <a:noFill/>
        </p:spPr>
        <p:txBody>
          <a:bodyPr wrap="square" anchor="t" lIns="45720" rIns="45720">
            <a:spAutoFit/>
          </a:bodyPr>
          <a:lstStyle/>
          <a:p>
            <a:pPr algn="l"/>
            <a:r>
              <a:rPr sz="1100" b="0" i="0">
                <a:solidFill>
                  <a:srgbClr val="000000"/>
                </a:solidFill>
                <a:latin typeface="Calibri"/>
              </a:rPr>
              <a:t>Toby wishes to maximise his income. Use dynamic programming to determine the fairs he should go to and his total income.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Dynamic Programming Problems in Table Form</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2400000"/>
          </a:xfrm>
          <a:prstGeom prst="rect">
            <a:avLst/>
          </a:prstGeom>
          <a:noFill/>
        </p:spPr>
        <p:txBody>
          <a:bodyPr wrap="square" anchor="t" lIns="45720" rIns="45720">
            <a:spAutoFit/>
          </a:bodyPr>
          <a:lstStyle/>
          <a:p>
            <a:pPr algn="ctr"/>
            <a:r>
              <a:rPr sz="1100" b="1" i="0">
                <a:solidFill>
                  <a:srgbClr val="000000"/>
                </a:solidFill>
                <a:latin typeface="Calibri"/>
              </a:rPr>
              <a:t>Value = profit at the current fair − travel cost + best value of the destination</a:t>
            </a:r>
          </a:p>
          <a:p>
            <a:pPr algn="ctr"/>
            <a:r>
              <a:rPr sz="1100" b="0" i="0">
                <a:solidFill>
                  <a:srgbClr val="000000"/>
                </a:solidFill>
                <a:latin typeface="Calibri"/>
              </a:rPr>
              <a:t/>
            </a:r>
          </a:p>
          <a:p>
            <a:pPr algn="ctr"/>
            <a:r>
              <a:rPr sz="1100" b="0" i="0">
                <a:solidFill>
                  <a:srgbClr val="000000"/>
                </a:solidFill>
                <a:latin typeface="Calibri"/>
              </a:rPr>
              <a:t>Stage 1: the final fair, then the journey home</a:t>
            </a:r>
          </a:p>
          <a:p>
            <a:pPr algn="ctr"/>
            <a:r>
              <a:rPr sz="1100" b="0" i="0">
                <a:solidFill>
                  <a:srgbClr val="000000"/>
                </a:solidFill>
                <a:latin typeface="Calibri"/>
              </a:rPr>
              <a:t/>
            </a:r>
          </a:p>
          <a:p>
            <a:pPr algn="ctr"/>
            <a:r>
              <a:rPr sz="1100" b="0" i="0">
                <a:solidFill>
                  <a:srgbClr val="000000"/>
                </a:solidFill>
                <a:latin typeface="Calibri"/>
              </a:rPr>
              <a:t>Stage 4: the journey from home to the first fair (no profit yet)</a:t>
            </a:r>
          </a:p>
        </p:txBody>
      </p:sp>
      <p:sp>
        <p:nvSpPr>
          <p:cNvPr id="5" name="TextBox 4"/>
          <p:cNvSpPr txBox="1"/>
          <p:nvPr/>
        </p:nvSpPr>
        <p:spPr>
          <a:xfrm>
            <a:off x="3750000" y="1000000"/>
            <a:ext cx="5150000" cy="350000"/>
          </a:xfrm>
          <a:prstGeom prst="rect">
            <a:avLst/>
          </a:prstGeom>
          <a:noFill/>
        </p:spPr>
        <p:txBody>
          <a:bodyPr wrap="square" anchor="t" lIns="45720" rIns="45720">
            <a:spAutoFit/>
          </a:bodyPr>
          <a:lstStyle/>
          <a:p>
            <a:pPr algn="l"/>
            <a:r>
              <a:rPr sz="1100" b="0" i="0">
                <a:solidFill>
                  <a:srgbClr val="000000"/>
                </a:solidFill>
                <a:latin typeface="Calibri"/>
              </a:rPr>
              <a:t>Toby: maximise income (£100s)</a:t>
            </a:r>
          </a:p>
        </p:txBody>
      </p:sp>
      <p:sp>
        <p:nvSpPr>
          <p:cNvPr id="6" name="Rectangle 5"/>
          <p:cNvSpPr/>
          <p:nvPr/>
        </p:nvSpPr>
        <p:spPr>
          <a:xfrm>
            <a:off x="3750000" y="135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Stage</a:t>
            </a:r>
          </a:p>
        </p:txBody>
      </p:sp>
      <p:sp>
        <p:nvSpPr>
          <p:cNvPr id="7" name="Rectangle 6"/>
          <p:cNvSpPr/>
          <p:nvPr/>
        </p:nvSpPr>
        <p:spPr>
          <a:xfrm>
            <a:off x="4250000" y="135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State</a:t>
            </a:r>
          </a:p>
        </p:txBody>
      </p:sp>
      <p:sp>
        <p:nvSpPr>
          <p:cNvPr id="8" name="Rectangle 7"/>
          <p:cNvSpPr/>
          <p:nvPr/>
        </p:nvSpPr>
        <p:spPr>
          <a:xfrm>
            <a:off x="4900000" y="135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Action</a:t>
            </a:r>
          </a:p>
        </p:txBody>
      </p:sp>
      <p:sp>
        <p:nvSpPr>
          <p:cNvPr id="9" name="Rectangle 8"/>
          <p:cNvSpPr/>
          <p:nvPr/>
        </p:nvSpPr>
        <p:spPr>
          <a:xfrm>
            <a:off x="5800000" y="135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Destination</a:t>
            </a:r>
          </a:p>
        </p:txBody>
      </p:sp>
      <p:sp>
        <p:nvSpPr>
          <p:cNvPr id="10" name="Rectangle 9"/>
          <p:cNvSpPr/>
          <p:nvPr/>
        </p:nvSpPr>
        <p:spPr>
          <a:xfrm>
            <a:off x="6700000" y="135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Value</a:t>
            </a:r>
          </a:p>
        </p:txBody>
      </p:sp>
      <p:sp>
        <p:nvSpPr>
          <p:cNvPr id="11" name="Rectangle 10"/>
          <p:cNvSpPr/>
          <p:nvPr/>
        </p:nvSpPr>
        <p:spPr>
          <a:xfrm>
            <a:off x="3750000" y="158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a:t>
            </a:r>
          </a:p>
        </p:txBody>
      </p:sp>
      <p:sp>
        <p:nvSpPr>
          <p:cNvPr id="12" name="Rectangle 11"/>
          <p:cNvSpPr/>
          <p:nvPr/>
        </p:nvSpPr>
        <p:spPr>
          <a:xfrm>
            <a:off x="4250000" y="158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a:t>
            </a:r>
          </a:p>
        </p:txBody>
      </p:sp>
      <p:sp>
        <p:nvSpPr>
          <p:cNvPr id="13" name="Rectangle 12"/>
          <p:cNvSpPr/>
          <p:nvPr/>
        </p:nvSpPr>
        <p:spPr>
          <a:xfrm>
            <a:off x="4900000" y="158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F–Home</a:t>
            </a:r>
          </a:p>
        </p:txBody>
      </p:sp>
      <p:sp>
        <p:nvSpPr>
          <p:cNvPr id="14" name="Rectangle 13"/>
          <p:cNvSpPr/>
          <p:nvPr/>
        </p:nvSpPr>
        <p:spPr>
          <a:xfrm>
            <a:off x="5800000" y="158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Home</a:t>
            </a:r>
          </a:p>
        </p:txBody>
      </p:sp>
      <p:sp>
        <p:nvSpPr>
          <p:cNvPr id="15" name="Rectangle 14"/>
          <p:cNvSpPr/>
          <p:nvPr/>
        </p:nvSpPr>
        <p:spPr>
          <a:xfrm>
            <a:off x="6700000" y="158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14 − 8 = 6*</a:t>
            </a:r>
          </a:p>
        </p:txBody>
      </p:sp>
      <p:sp>
        <p:nvSpPr>
          <p:cNvPr id="16" name="Rectangle 15"/>
          <p:cNvSpPr/>
          <p:nvPr/>
        </p:nvSpPr>
        <p:spPr>
          <a:xfrm>
            <a:off x="3750000" y="181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7" name="Rectangle 16"/>
          <p:cNvSpPr/>
          <p:nvPr/>
        </p:nvSpPr>
        <p:spPr>
          <a:xfrm>
            <a:off x="4250000" y="181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a:t>
            </a:r>
          </a:p>
        </p:txBody>
      </p:sp>
      <p:sp>
        <p:nvSpPr>
          <p:cNvPr id="18" name="Rectangle 17"/>
          <p:cNvSpPr/>
          <p:nvPr/>
        </p:nvSpPr>
        <p:spPr>
          <a:xfrm>
            <a:off x="4900000" y="181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G–Home</a:t>
            </a:r>
          </a:p>
        </p:txBody>
      </p:sp>
      <p:sp>
        <p:nvSpPr>
          <p:cNvPr id="19" name="Rectangle 18"/>
          <p:cNvSpPr/>
          <p:nvPr/>
        </p:nvSpPr>
        <p:spPr>
          <a:xfrm>
            <a:off x="5800000" y="181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Home</a:t>
            </a:r>
          </a:p>
        </p:txBody>
      </p:sp>
      <p:sp>
        <p:nvSpPr>
          <p:cNvPr id="20" name="Rectangle 19"/>
          <p:cNvSpPr/>
          <p:nvPr/>
        </p:nvSpPr>
        <p:spPr>
          <a:xfrm>
            <a:off x="6700000" y="181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12 − 7 = 5*</a:t>
            </a:r>
          </a:p>
        </p:txBody>
      </p:sp>
      <p:sp>
        <p:nvSpPr>
          <p:cNvPr id="21" name="Rectangle 20"/>
          <p:cNvSpPr/>
          <p:nvPr/>
        </p:nvSpPr>
        <p:spPr>
          <a:xfrm>
            <a:off x="3750000" y="204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22" name="Rectangle 21"/>
          <p:cNvSpPr/>
          <p:nvPr/>
        </p:nvSpPr>
        <p:spPr>
          <a:xfrm>
            <a:off x="4250000" y="204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23" name="Rectangle 22"/>
          <p:cNvSpPr/>
          <p:nvPr/>
        </p:nvSpPr>
        <p:spPr>
          <a:xfrm>
            <a:off x="4900000" y="204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CF</a:t>
            </a:r>
          </a:p>
        </p:txBody>
      </p:sp>
      <p:sp>
        <p:nvSpPr>
          <p:cNvPr id="24" name="Rectangle 23"/>
          <p:cNvSpPr/>
          <p:nvPr/>
        </p:nvSpPr>
        <p:spPr>
          <a:xfrm>
            <a:off x="5800000" y="204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a:t>
            </a:r>
          </a:p>
        </p:txBody>
      </p:sp>
      <p:sp>
        <p:nvSpPr>
          <p:cNvPr id="25" name="Rectangle 24"/>
          <p:cNvSpPr/>
          <p:nvPr/>
        </p:nvSpPr>
        <p:spPr>
          <a:xfrm>
            <a:off x="6700000" y="204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8 − 5 + 6 = 9*</a:t>
            </a:r>
          </a:p>
        </p:txBody>
      </p:sp>
      <p:sp>
        <p:nvSpPr>
          <p:cNvPr id="26" name="Rectangle 25"/>
          <p:cNvSpPr/>
          <p:nvPr/>
        </p:nvSpPr>
        <p:spPr>
          <a:xfrm>
            <a:off x="3750000" y="227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7" name="Rectangle 26"/>
          <p:cNvSpPr/>
          <p:nvPr/>
        </p:nvSpPr>
        <p:spPr>
          <a:xfrm>
            <a:off x="4250000" y="227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8" name="Rectangle 27"/>
          <p:cNvSpPr/>
          <p:nvPr/>
        </p:nvSpPr>
        <p:spPr>
          <a:xfrm>
            <a:off x="4900000" y="227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CG</a:t>
            </a:r>
          </a:p>
        </p:txBody>
      </p:sp>
      <p:sp>
        <p:nvSpPr>
          <p:cNvPr id="29" name="Rectangle 28"/>
          <p:cNvSpPr/>
          <p:nvPr/>
        </p:nvSpPr>
        <p:spPr>
          <a:xfrm>
            <a:off x="5800000" y="227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a:t>
            </a:r>
          </a:p>
        </p:txBody>
      </p:sp>
      <p:sp>
        <p:nvSpPr>
          <p:cNvPr id="30" name="Rectangle 29"/>
          <p:cNvSpPr/>
          <p:nvPr/>
        </p:nvSpPr>
        <p:spPr>
          <a:xfrm>
            <a:off x="6700000" y="227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8 − 5 + 5 = 8</a:t>
            </a:r>
          </a:p>
        </p:txBody>
      </p:sp>
      <p:sp>
        <p:nvSpPr>
          <p:cNvPr id="31" name="Rectangle 30"/>
          <p:cNvSpPr/>
          <p:nvPr/>
        </p:nvSpPr>
        <p:spPr>
          <a:xfrm>
            <a:off x="3750000" y="250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32" name="Rectangle 31"/>
          <p:cNvSpPr/>
          <p:nvPr/>
        </p:nvSpPr>
        <p:spPr>
          <a:xfrm>
            <a:off x="4250000" y="250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a:t>
            </a:r>
          </a:p>
        </p:txBody>
      </p:sp>
      <p:sp>
        <p:nvSpPr>
          <p:cNvPr id="33" name="Rectangle 32"/>
          <p:cNvSpPr/>
          <p:nvPr/>
        </p:nvSpPr>
        <p:spPr>
          <a:xfrm>
            <a:off x="4900000" y="250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DF</a:t>
            </a:r>
          </a:p>
        </p:txBody>
      </p:sp>
      <p:sp>
        <p:nvSpPr>
          <p:cNvPr id="34" name="Rectangle 33"/>
          <p:cNvSpPr/>
          <p:nvPr/>
        </p:nvSpPr>
        <p:spPr>
          <a:xfrm>
            <a:off x="5800000" y="250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a:t>
            </a:r>
          </a:p>
        </p:txBody>
      </p:sp>
      <p:sp>
        <p:nvSpPr>
          <p:cNvPr id="35" name="Rectangle 34"/>
          <p:cNvSpPr/>
          <p:nvPr/>
        </p:nvSpPr>
        <p:spPr>
          <a:xfrm>
            <a:off x="6700000" y="250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10 − 4 + 6 = 12</a:t>
            </a:r>
          </a:p>
        </p:txBody>
      </p:sp>
      <p:sp>
        <p:nvSpPr>
          <p:cNvPr id="36" name="Rectangle 35"/>
          <p:cNvSpPr/>
          <p:nvPr/>
        </p:nvSpPr>
        <p:spPr>
          <a:xfrm>
            <a:off x="3750000" y="273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37" name="Rectangle 36"/>
          <p:cNvSpPr/>
          <p:nvPr/>
        </p:nvSpPr>
        <p:spPr>
          <a:xfrm>
            <a:off x="4250000" y="273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38" name="Rectangle 37"/>
          <p:cNvSpPr/>
          <p:nvPr/>
        </p:nvSpPr>
        <p:spPr>
          <a:xfrm>
            <a:off x="4900000" y="273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DG</a:t>
            </a:r>
          </a:p>
        </p:txBody>
      </p:sp>
      <p:sp>
        <p:nvSpPr>
          <p:cNvPr id="39" name="Rectangle 38"/>
          <p:cNvSpPr/>
          <p:nvPr/>
        </p:nvSpPr>
        <p:spPr>
          <a:xfrm>
            <a:off x="5800000" y="273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a:t>
            </a:r>
          </a:p>
        </p:txBody>
      </p:sp>
      <p:sp>
        <p:nvSpPr>
          <p:cNvPr id="40" name="Rectangle 39"/>
          <p:cNvSpPr/>
          <p:nvPr/>
        </p:nvSpPr>
        <p:spPr>
          <a:xfrm>
            <a:off x="6700000" y="273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10 − 2 + 5 = 13*</a:t>
            </a:r>
          </a:p>
        </p:txBody>
      </p:sp>
      <p:sp>
        <p:nvSpPr>
          <p:cNvPr id="41" name="Rectangle 40"/>
          <p:cNvSpPr/>
          <p:nvPr/>
        </p:nvSpPr>
        <p:spPr>
          <a:xfrm>
            <a:off x="3750000" y="296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2" name="Rectangle 41"/>
          <p:cNvSpPr/>
          <p:nvPr/>
        </p:nvSpPr>
        <p:spPr>
          <a:xfrm>
            <a:off x="4250000" y="296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a:t>
            </a:r>
          </a:p>
        </p:txBody>
      </p:sp>
      <p:sp>
        <p:nvSpPr>
          <p:cNvPr id="43" name="Rectangle 42"/>
          <p:cNvSpPr/>
          <p:nvPr/>
        </p:nvSpPr>
        <p:spPr>
          <a:xfrm>
            <a:off x="4900000" y="296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EF</a:t>
            </a:r>
          </a:p>
        </p:txBody>
      </p:sp>
      <p:sp>
        <p:nvSpPr>
          <p:cNvPr id="44" name="Rectangle 43"/>
          <p:cNvSpPr/>
          <p:nvPr/>
        </p:nvSpPr>
        <p:spPr>
          <a:xfrm>
            <a:off x="5800000" y="296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a:t>
            </a:r>
          </a:p>
        </p:txBody>
      </p:sp>
      <p:sp>
        <p:nvSpPr>
          <p:cNvPr id="45" name="Rectangle 44"/>
          <p:cNvSpPr/>
          <p:nvPr/>
        </p:nvSpPr>
        <p:spPr>
          <a:xfrm>
            <a:off x="6700000" y="296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11 − 4 + 6 = 13</a:t>
            </a:r>
          </a:p>
        </p:txBody>
      </p:sp>
      <p:sp>
        <p:nvSpPr>
          <p:cNvPr id="46" name="Rectangle 45"/>
          <p:cNvSpPr/>
          <p:nvPr/>
        </p:nvSpPr>
        <p:spPr>
          <a:xfrm>
            <a:off x="3750000" y="319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7" name="Rectangle 46"/>
          <p:cNvSpPr/>
          <p:nvPr/>
        </p:nvSpPr>
        <p:spPr>
          <a:xfrm>
            <a:off x="4250000" y="319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48" name="Rectangle 47"/>
          <p:cNvSpPr/>
          <p:nvPr/>
        </p:nvSpPr>
        <p:spPr>
          <a:xfrm>
            <a:off x="4900000" y="319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EG</a:t>
            </a:r>
          </a:p>
        </p:txBody>
      </p:sp>
      <p:sp>
        <p:nvSpPr>
          <p:cNvPr id="49" name="Rectangle 48"/>
          <p:cNvSpPr/>
          <p:nvPr/>
        </p:nvSpPr>
        <p:spPr>
          <a:xfrm>
            <a:off x="5800000" y="319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a:t>
            </a:r>
          </a:p>
        </p:txBody>
      </p:sp>
      <p:sp>
        <p:nvSpPr>
          <p:cNvPr id="50" name="Rectangle 49"/>
          <p:cNvSpPr/>
          <p:nvPr/>
        </p:nvSpPr>
        <p:spPr>
          <a:xfrm>
            <a:off x="6700000" y="319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11 − 1 + 5 = 15*</a:t>
            </a:r>
          </a:p>
        </p:txBody>
      </p:sp>
      <p:sp>
        <p:nvSpPr>
          <p:cNvPr id="51" name="Rectangle 50"/>
          <p:cNvSpPr/>
          <p:nvPr/>
        </p:nvSpPr>
        <p:spPr>
          <a:xfrm>
            <a:off x="3750000" y="342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a:t>
            </a:r>
          </a:p>
        </p:txBody>
      </p:sp>
      <p:sp>
        <p:nvSpPr>
          <p:cNvPr id="52" name="Rectangle 51"/>
          <p:cNvSpPr/>
          <p:nvPr/>
        </p:nvSpPr>
        <p:spPr>
          <a:xfrm>
            <a:off x="4250000" y="342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53" name="Rectangle 52"/>
          <p:cNvSpPr/>
          <p:nvPr/>
        </p:nvSpPr>
        <p:spPr>
          <a:xfrm>
            <a:off x="4900000" y="342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AC</a:t>
            </a:r>
          </a:p>
        </p:txBody>
      </p:sp>
      <p:sp>
        <p:nvSpPr>
          <p:cNvPr id="54" name="Rectangle 53"/>
          <p:cNvSpPr/>
          <p:nvPr/>
        </p:nvSpPr>
        <p:spPr>
          <a:xfrm>
            <a:off x="5800000" y="342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55" name="Rectangle 54"/>
          <p:cNvSpPr/>
          <p:nvPr/>
        </p:nvSpPr>
        <p:spPr>
          <a:xfrm>
            <a:off x="6700000" y="342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6 − 3 + 9 = 12</a:t>
            </a:r>
          </a:p>
        </p:txBody>
      </p:sp>
      <p:sp>
        <p:nvSpPr>
          <p:cNvPr id="56" name="Rectangle 55"/>
          <p:cNvSpPr/>
          <p:nvPr/>
        </p:nvSpPr>
        <p:spPr>
          <a:xfrm>
            <a:off x="3750000" y="365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57" name="Rectangle 56"/>
          <p:cNvSpPr/>
          <p:nvPr/>
        </p:nvSpPr>
        <p:spPr>
          <a:xfrm>
            <a:off x="4250000" y="365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58" name="Rectangle 57"/>
          <p:cNvSpPr/>
          <p:nvPr/>
        </p:nvSpPr>
        <p:spPr>
          <a:xfrm>
            <a:off x="4900000" y="365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AD</a:t>
            </a:r>
          </a:p>
        </p:txBody>
      </p:sp>
      <p:sp>
        <p:nvSpPr>
          <p:cNvPr id="59" name="Rectangle 58"/>
          <p:cNvSpPr/>
          <p:nvPr/>
        </p:nvSpPr>
        <p:spPr>
          <a:xfrm>
            <a:off x="5800000" y="365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a:t>
            </a:r>
          </a:p>
        </p:txBody>
      </p:sp>
      <p:sp>
        <p:nvSpPr>
          <p:cNvPr id="60" name="Rectangle 59"/>
          <p:cNvSpPr/>
          <p:nvPr/>
        </p:nvSpPr>
        <p:spPr>
          <a:xfrm>
            <a:off x="6700000" y="365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6 − 2 + 13 = 17*</a:t>
            </a:r>
          </a:p>
        </p:txBody>
      </p:sp>
      <p:sp>
        <p:nvSpPr>
          <p:cNvPr id="61" name="Rectangle 60"/>
          <p:cNvSpPr/>
          <p:nvPr/>
        </p:nvSpPr>
        <p:spPr>
          <a:xfrm>
            <a:off x="3750000" y="388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62" name="Rectangle 61"/>
          <p:cNvSpPr/>
          <p:nvPr/>
        </p:nvSpPr>
        <p:spPr>
          <a:xfrm>
            <a:off x="4250000" y="388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63" name="Rectangle 62"/>
          <p:cNvSpPr/>
          <p:nvPr/>
        </p:nvSpPr>
        <p:spPr>
          <a:xfrm>
            <a:off x="4900000" y="388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AE</a:t>
            </a:r>
          </a:p>
        </p:txBody>
      </p:sp>
      <p:sp>
        <p:nvSpPr>
          <p:cNvPr id="64" name="Rectangle 63"/>
          <p:cNvSpPr/>
          <p:nvPr/>
        </p:nvSpPr>
        <p:spPr>
          <a:xfrm>
            <a:off x="5800000" y="388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a:t>
            </a:r>
          </a:p>
        </p:txBody>
      </p:sp>
      <p:sp>
        <p:nvSpPr>
          <p:cNvPr id="65" name="Rectangle 64"/>
          <p:cNvSpPr/>
          <p:nvPr/>
        </p:nvSpPr>
        <p:spPr>
          <a:xfrm>
            <a:off x="6700000" y="388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6 − 5 + 15 = 16</a:t>
            </a:r>
          </a:p>
        </p:txBody>
      </p:sp>
      <p:sp>
        <p:nvSpPr>
          <p:cNvPr id="66" name="Rectangle 65"/>
          <p:cNvSpPr/>
          <p:nvPr/>
        </p:nvSpPr>
        <p:spPr>
          <a:xfrm>
            <a:off x="3750000" y="411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67" name="Rectangle 66"/>
          <p:cNvSpPr/>
          <p:nvPr/>
        </p:nvSpPr>
        <p:spPr>
          <a:xfrm>
            <a:off x="4250000" y="411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68" name="Rectangle 67"/>
          <p:cNvSpPr/>
          <p:nvPr/>
        </p:nvSpPr>
        <p:spPr>
          <a:xfrm>
            <a:off x="4900000" y="411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BC</a:t>
            </a:r>
          </a:p>
        </p:txBody>
      </p:sp>
      <p:sp>
        <p:nvSpPr>
          <p:cNvPr id="69" name="Rectangle 68"/>
          <p:cNvSpPr/>
          <p:nvPr/>
        </p:nvSpPr>
        <p:spPr>
          <a:xfrm>
            <a:off x="5800000" y="411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a:t>
            </a:r>
          </a:p>
        </p:txBody>
      </p:sp>
      <p:sp>
        <p:nvSpPr>
          <p:cNvPr id="70" name="Rectangle 69"/>
          <p:cNvSpPr/>
          <p:nvPr/>
        </p:nvSpPr>
        <p:spPr>
          <a:xfrm>
            <a:off x="6700000" y="411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5 − 1 + 9 = 13</a:t>
            </a:r>
          </a:p>
        </p:txBody>
      </p:sp>
      <p:sp>
        <p:nvSpPr>
          <p:cNvPr id="71" name="Rectangle 70"/>
          <p:cNvSpPr/>
          <p:nvPr/>
        </p:nvSpPr>
        <p:spPr>
          <a:xfrm>
            <a:off x="3750000" y="434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72" name="Rectangle 71"/>
          <p:cNvSpPr/>
          <p:nvPr/>
        </p:nvSpPr>
        <p:spPr>
          <a:xfrm>
            <a:off x="4250000" y="434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73" name="Rectangle 72"/>
          <p:cNvSpPr/>
          <p:nvPr/>
        </p:nvSpPr>
        <p:spPr>
          <a:xfrm>
            <a:off x="4900000" y="434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BD</a:t>
            </a:r>
          </a:p>
        </p:txBody>
      </p:sp>
      <p:sp>
        <p:nvSpPr>
          <p:cNvPr id="74" name="Rectangle 73"/>
          <p:cNvSpPr/>
          <p:nvPr/>
        </p:nvSpPr>
        <p:spPr>
          <a:xfrm>
            <a:off x="5800000" y="434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a:t>
            </a:r>
          </a:p>
        </p:txBody>
      </p:sp>
      <p:sp>
        <p:nvSpPr>
          <p:cNvPr id="75" name="Rectangle 74"/>
          <p:cNvSpPr/>
          <p:nvPr/>
        </p:nvSpPr>
        <p:spPr>
          <a:xfrm>
            <a:off x="6700000" y="434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5 − 3 + 13 = 15</a:t>
            </a:r>
          </a:p>
        </p:txBody>
      </p:sp>
      <p:sp>
        <p:nvSpPr>
          <p:cNvPr id="76" name="Rectangle 75"/>
          <p:cNvSpPr/>
          <p:nvPr/>
        </p:nvSpPr>
        <p:spPr>
          <a:xfrm>
            <a:off x="3750000" y="457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77" name="Rectangle 76"/>
          <p:cNvSpPr/>
          <p:nvPr/>
        </p:nvSpPr>
        <p:spPr>
          <a:xfrm>
            <a:off x="4250000" y="457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78" name="Rectangle 77"/>
          <p:cNvSpPr/>
          <p:nvPr/>
        </p:nvSpPr>
        <p:spPr>
          <a:xfrm>
            <a:off x="4900000" y="457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BE</a:t>
            </a:r>
          </a:p>
        </p:txBody>
      </p:sp>
      <p:sp>
        <p:nvSpPr>
          <p:cNvPr id="79" name="Rectangle 78"/>
          <p:cNvSpPr/>
          <p:nvPr/>
        </p:nvSpPr>
        <p:spPr>
          <a:xfrm>
            <a:off x="5800000" y="457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a:t>
            </a:r>
          </a:p>
        </p:txBody>
      </p:sp>
      <p:sp>
        <p:nvSpPr>
          <p:cNvPr id="80" name="Rectangle 79"/>
          <p:cNvSpPr/>
          <p:nvPr/>
        </p:nvSpPr>
        <p:spPr>
          <a:xfrm>
            <a:off x="6700000" y="457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5 − 3 + 15 = 17*</a:t>
            </a:r>
          </a:p>
        </p:txBody>
      </p:sp>
      <p:sp>
        <p:nvSpPr>
          <p:cNvPr id="81" name="Rectangle 80"/>
          <p:cNvSpPr/>
          <p:nvPr/>
        </p:nvSpPr>
        <p:spPr>
          <a:xfrm>
            <a:off x="3750000" y="480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a:t>
            </a:r>
          </a:p>
        </p:txBody>
      </p:sp>
      <p:sp>
        <p:nvSpPr>
          <p:cNvPr id="82" name="Rectangle 81"/>
          <p:cNvSpPr/>
          <p:nvPr/>
        </p:nvSpPr>
        <p:spPr>
          <a:xfrm>
            <a:off x="4250000" y="480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Home</a:t>
            </a:r>
          </a:p>
        </p:txBody>
      </p:sp>
      <p:sp>
        <p:nvSpPr>
          <p:cNvPr id="83" name="Rectangle 82"/>
          <p:cNvSpPr/>
          <p:nvPr/>
        </p:nvSpPr>
        <p:spPr>
          <a:xfrm>
            <a:off x="4900000" y="480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Home–A</a:t>
            </a:r>
          </a:p>
        </p:txBody>
      </p:sp>
      <p:sp>
        <p:nvSpPr>
          <p:cNvPr id="84" name="Rectangle 83"/>
          <p:cNvSpPr/>
          <p:nvPr/>
        </p:nvSpPr>
        <p:spPr>
          <a:xfrm>
            <a:off x="5800000" y="480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a:t>
            </a:r>
          </a:p>
        </p:txBody>
      </p:sp>
      <p:sp>
        <p:nvSpPr>
          <p:cNvPr id="85" name="Rectangle 84"/>
          <p:cNvSpPr/>
          <p:nvPr/>
        </p:nvSpPr>
        <p:spPr>
          <a:xfrm>
            <a:off x="6700000" y="480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 + 17 = 14</a:t>
            </a:r>
          </a:p>
        </p:txBody>
      </p:sp>
      <p:sp>
        <p:nvSpPr>
          <p:cNvPr id="86" name="Rectangle 85"/>
          <p:cNvSpPr/>
          <p:nvPr/>
        </p:nvSpPr>
        <p:spPr>
          <a:xfrm>
            <a:off x="3750000" y="5030000"/>
            <a:ext cx="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87" name="Rectangle 86"/>
          <p:cNvSpPr/>
          <p:nvPr/>
        </p:nvSpPr>
        <p:spPr>
          <a:xfrm>
            <a:off x="4250000" y="5030000"/>
            <a:ext cx="65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88" name="Rectangle 87"/>
          <p:cNvSpPr/>
          <p:nvPr/>
        </p:nvSpPr>
        <p:spPr>
          <a:xfrm>
            <a:off x="4900000" y="503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Home–B</a:t>
            </a:r>
          </a:p>
        </p:txBody>
      </p:sp>
      <p:sp>
        <p:nvSpPr>
          <p:cNvPr id="89" name="Rectangle 88"/>
          <p:cNvSpPr/>
          <p:nvPr/>
        </p:nvSpPr>
        <p:spPr>
          <a:xfrm>
            <a:off x="5800000" y="5030000"/>
            <a:ext cx="9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a:t>
            </a:r>
          </a:p>
        </p:txBody>
      </p:sp>
      <p:sp>
        <p:nvSpPr>
          <p:cNvPr id="90" name="Rectangle 89"/>
          <p:cNvSpPr/>
          <p:nvPr/>
        </p:nvSpPr>
        <p:spPr>
          <a:xfrm>
            <a:off x="6700000" y="5030000"/>
            <a:ext cx="17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 + 17 = 15*</a:t>
            </a:r>
          </a:p>
        </p:txBody>
      </p:sp>
      <p:sp>
        <p:nvSpPr>
          <p:cNvPr id="91" name="TextBox 90"/>
          <p:cNvSpPr txBox="1"/>
          <p:nvPr/>
        </p:nvSpPr>
        <p:spPr>
          <a:xfrm>
            <a:off x="250000" y="3600000"/>
            <a:ext cx="3300000" cy="2700000"/>
          </a:xfrm>
          <a:prstGeom prst="rect">
            <a:avLst/>
          </a:prstGeom>
          <a:noFill/>
        </p:spPr>
        <p:txBody>
          <a:bodyPr wrap="square" anchor="t" lIns="45720" rIns="45720">
            <a:spAutoFit/>
          </a:bodyPr>
          <a:lstStyle/>
          <a:p>
            <a:pPr algn="l"/>
            <a:r>
              <a:rPr sz="1200" b="1" i="0">
                <a:solidFill>
                  <a:srgbClr val="FF0000"/>
                </a:solidFill>
                <a:latin typeface="Calibri"/>
              </a:rPr>
              <a:t>Toby should attend fairs B, E and G.</a:t>
            </a:r>
          </a:p>
          <a:p>
            <a:pPr algn="l"/>
            <a:r>
              <a:rPr sz="1200" b="1" i="0">
                <a:solidFill>
                  <a:srgbClr val="FF0000"/>
                </a:solidFill>
                <a:latin typeface="Calibri"/>
              </a:rPr>
              <a:t>He will make an income of £1500.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3"/>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5"/>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0"/>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81"/>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3"/>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4"/>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5"/>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6"/>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87"/>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8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9"/>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0"/>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grpId="0" nodeType="clickEffect">
                                  <p:stCondLst>
                                    <p:cond delay="0"/>
                                  </p:stCondLst>
                                  <p:childTnLst>
                                    <p:set>
                                      <p:cBhvr>
                                        <p:cTn id="184"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